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72" r:id="rId2"/>
    <p:sldId id="288" r:id="rId3"/>
    <p:sldId id="334" r:id="rId4"/>
    <p:sldId id="335" r:id="rId5"/>
    <p:sldId id="292" r:id="rId6"/>
    <p:sldId id="317" r:id="rId7"/>
    <p:sldId id="318" r:id="rId8"/>
    <p:sldId id="274" r:id="rId9"/>
    <p:sldId id="321" r:id="rId10"/>
    <p:sldId id="323" r:id="rId11"/>
    <p:sldId id="325" r:id="rId12"/>
    <p:sldId id="326" r:id="rId13"/>
    <p:sldId id="329" r:id="rId14"/>
    <p:sldId id="328" r:id="rId15"/>
    <p:sldId id="336" r:id="rId16"/>
    <p:sldId id="322" r:id="rId17"/>
    <p:sldId id="319" r:id="rId18"/>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8B8B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6433" autoAdjust="0"/>
  </p:normalViewPr>
  <p:slideViewPr>
    <p:cSldViewPr snapToGrid="0" snapToObjects="1">
      <p:cViewPr varScale="1">
        <p:scale>
          <a:sx n="148" d="100"/>
          <a:sy n="148" d="100"/>
        </p:scale>
        <p:origin x="114"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60854E3-1497-0744-B040-5DF6365302EA}" type="datetimeFigureOut">
              <a:rPr lang="fr-FR" smtClean="0"/>
              <a:t>30/05/2017</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13ACB88-655A-8D4C-8CE5-2E237B6CFAE1}" type="slidenum">
              <a:rPr lang="fr-FR" smtClean="0"/>
              <a:t>‹N°›</a:t>
            </a:fld>
            <a:endParaRPr lang="fr-FR"/>
          </a:p>
        </p:txBody>
      </p:sp>
    </p:spTree>
    <p:extLst>
      <p:ext uri="{BB962C8B-B14F-4D97-AF65-F5344CB8AC3E}">
        <p14:creationId xmlns:p14="http://schemas.microsoft.com/office/powerpoint/2010/main" val="463315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1E22894-B65C-E342-8D31-57D034836A37}" type="datetimeFigureOut">
              <a:rPr lang="fr-FR" smtClean="0"/>
              <a:t>30/05/2017</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2115FA4-1F4D-404B-A8E0-BB6BD6487BB4}" type="slidenum">
              <a:rPr lang="fr-FR" smtClean="0"/>
              <a:t>‹N°›</a:t>
            </a:fld>
            <a:endParaRPr lang="fr-FR"/>
          </a:p>
        </p:txBody>
      </p:sp>
    </p:spTree>
    <p:extLst>
      <p:ext uri="{BB962C8B-B14F-4D97-AF65-F5344CB8AC3E}">
        <p14:creationId xmlns:p14="http://schemas.microsoft.com/office/powerpoint/2010/main" val="12973909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1">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a:xfrm>
            <a:off x="0" y="0"/>
            <a:ext cx="9144000" cy="2769394"/>
          </a:xfrm>
        </p:spPr>
        <p:txBody>
          <a:bodyPr>
            <a:noAutofit/>
          </a:bodyPr>
          <a:lstStyle/>
          <a:p>
            <a:endParaRPr lang="fr-FR" dirty="0"/>
          </a:p>
        </p:txBody>
      </p:sp>
      <p:sp>
        <p:nvSpPr>
          <p:cNvPr id="14" name="Espace réservé du texte 13"/>
          <p:cNvSpPr>
            <a:spLocks noGrp="1"/>
          </p:cNvSpPr>
          <p:nvPr>
            <p:ph type="body" sz="quarter" idx="15" hasCustomPrompt="1"/>
          </p:nvPr>
        </p:nvSpPr>
        <p:spPr>
          <a:xfrm>
            <a:off x="388939" y="3169052"/>
            <a:ext cx="8366125" cy="1574790"/>
          </a:xfrm>
        </p:spPr>
        <p:txBody>
          <a:bodyPr/>
          <a:lstStyle>
            <a:lvl1pPr algn="ctr">
              <a:spcAft>
                <a:spcPts val="1600"/>
              </a:spcAft>
              <a:defRPr sz="1200" b="0" cap="none" spc="-100"/>
            </a:lvl1pPr>
            <a:lvl2pPr algn="ctr">
              <a:lnSpc>
                <a:spcPts val="3200"/>
              </a:lnSpc>
              <a:spcAft>
                <a:spcPts val="1400"/>
              </a:spcAft>
              <a:defRPr sz="3400" b="1" spc="-100" baseline="0"/>
            </a:lvl2pPr>
            <a:lvl3pPr algn="ctr">
              <a:lnSpc>
                <a:spcPct val="100000"/>
              </a:lnSpc>
              <a:spcAft>
                <a:spcPts val="0"/>
              </a:spcAft>
              <a:defRPr sz="1200" spc="-100"/>
            </a:lvl3pPr>
            <a:lvl4pPr algn="ctr">
              <a:defRPr/>
            </a:lvl4pPr>
            <a:lvl5pPr algn="ctr">
              <a:defRPr/>
            </a:lvl5pPr>
          </a:lstStyle>
          <a:p>
            <a:pPr lvl="0"/>
            <a:r>
              <a:rPr lang="fr-FR" dirty="0" smtClean="0"/>
              <a:t>Date</a:t>
            </a:r>
          </a:p>
          <a:p>
            <a:pPr lvl="1"/>
            <a:r>
              <a:rPr lang="fr-FR" dirty="0" smtClean="0"/>
              <a:t>Deuxième niveau</a:t>
            </a:r>
            <a:br>
              <a:rPr lang="fr-FR" dirty="0" smtClean="0"/>
            </a:br>
            <a:r>
              <a:rPr lang="fr-FR" dirty="0" smtClean="0"/>
              <a:t>sur deux lignes</a:t>
            </a:r>
          </a:p>
          <a:p>
            <a:pPr lvl="2"/>
            <a:r>
              <a:rPr lang="fr-FR" dirty="0" smtClean="0"/>
              <a:t>Troisième niveau</a:t>
            </a:r>
            <a:endParaRPr lang="fr-FR" dirty="0"/>
          </a:p>
        </p:txBody>
      </p:sp>
      <p:sp>
        <p:nvSpPr>
          <p:cNvPr id="6" name="Espace réservé pour une image  10"/>
          <p:cNvSpPr>
            <a:spLocks noGrp="1"/>
          </p:cNvSpPr>
          <p:nvPr>
            <p:ph type="pic" sz="quarter" idx="14" hasCustomPrompt="1"/>
          </p:nvPr>
        </p:nvSpPr>
        <p:spPr>
          <a:xfrm>
            <a:off x="242889" y="320676"/>
            <a:ext cx="1296987" cy="1296987"/>
          </a:xfrm>
        </p:spPr>
        <p:txBody>
          <a:bodyPr>
            <a:noAutofit/>
          </a:bodyPr>
          <a:lstStyle/>
          <a:p>
            <a:r>
              <a:rPr lang="fr-FR" dirty="0" smtClean="0"/>
              <a:t>Logo</a:t>
            </a:r>
            <a:endParaRPr lang="fr-FR" dirty="0"/>
          </a:p>
        </p:txBody>
      </p:sp>
      <p:pic>
        <p:nvPicPr>
          <p:cNvPr id="11" name="Espace réservé pour une image  5" descr="image6.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9144000" cy="2769394"/>
          </a:xfrm>
          <a:prstGeom prst="rect">
            <a:avLst/>
          </a:prstGeom>
        </p:spPr>
      </p:pic>
      <p:pic>
        <p:nvPicPr>
          <p:cNvPr id="12" name="Espace réservé pour une image  6" descr="image2.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242889" y="320676"/>
            <a:ext cx="1296987" cy="1296987"/>
          </a:xfrm>
          <a:prstGeom prst="rect">
            <a:avLst/>
          </a:prstGeom>
        </p:spPr>
      </p:pic>
    </p:spTree>
    <p:extLst>
      <p:ext uri="{BB962C8B-B14F-4D97-AF65-F5344CB8AC3E}">
        <p14:creationId xmlns:p14="http://schemas.microsoft.com/office/powerpoint/2010/main" val="15544636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4612" y="1585533"/>
            <a:ext cx="8092188" cy="1815882"/>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smtClean="0"/>
              <a:t>Titre de la présentation - date </a:t>
            </a:r>
            <a:endParaRPr lang="fr-FR"/>
          </a:p>
        </p:txBody>
      </p:sp>
      <p:sp>
        <p:nvSpPr>
          <p:cNvPr id="6" name="Espace réservé du numéro de diapositive 5"/>
          <p:cNvSpPr>
            <a:spLocks noGrp="1"/>
          </p:cNvSpPr>
          <p:nvPr>
            <p:ph type="sldNum" sz="quarter" idx="12"/>
          </p:nvPr>
        </p:nvSpPr>
        <p:spPr/>
        <p:txBody>
          <a:bodyPr/>
          <a:lstStyle/>
          <a:p>
            <a:fld id="{59894E3C-CCE6-F242-84E3-BCBDD257A1E1}" type="slidenum">
              <a:rPr lang="fr-FR" smtClean="0"/>
              <a:t>‹N°›</a:t>
            </a:fld>
            <a:endParaRPr lang="fr-FR"/>
          </a:p>
        </p:txBody>
      </p:sp>
      <p:sp>
        <p:nvSpPr>
          <p:cNvPr id="10" name="Espace réservé du texte 9"/>
          <p:cNvSpPr>
            <a:spLocks noGrp="1"/>
          </p:cNvSpPr>
          <p:nvPr>
            <p:ph type="body" sz="quarter" idx="13" hasCustomPrompt="1"/>
          </p:nvPr>
        </p:nvSpPr>
        <p:spPr>
          <a:xfrm>
            <a:off x="594612" y="363366"/>
            <a:ext cx="8092188" cy="872034"/>
          </a:xfrm>
        </p:spPr>
        <p:txBody>
          <a:bodyPr/>
          <a:lstStyle>
            <a:lvl1pPr algn="ctr">
              <a:spcAft>
                <a:spcPts val="800"/>
              </a:spcAft>
              <a:defRPr sz="2600" cap="none"/>
            </a:lvl1pPr>
            <a:lvl2pPr algn="ctr">
              <a:defRPr sz="2400">
                <a:solidFill>
                  <a:srgbClr val="574C52"/>
                </a:solidFill>
              </a:defRPr>
            </a:lvl2pPr>
            <a:lvl3pPr algn="ctr">
              <a:defRPr/>
            </a:lvl3pPr>
            <a:lvl4pPr algn="ctr">
              <a:defRPr/>
            </a:lvl4pPr>
            <a:lvl5pPr algn="ctr">
              <a:defRPr/>
            </a:lvl5pPr>
          </a:lstStyle>
          <a:p>
            <a:pPr lvl="0"/>
            <a:r>
              <a:rPr lang="fr-FR" dirty="0" smtClean="0"/>
              <a:t>Titre</a:t>
            </a:r>
          </a:p>
          <a:p>
            <a:pPr lvl="1"/>
            <a:r>
              <a:rPr lang="fr-FR" dirty="0" smtClean="0"/>
              <a:t>Deuxième niveau</a:t>
            </a:r>
            <a:endParaRPr lang="fr-FR" dirty="0"/>
          </a:p>
        </p:txBody>
      </p:sp>
      <p:pic>
        <p:nvPicPr>
          <p:cNvPr id="7" name="Image 6" descr="RTE_LogoSeul_RV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176814"/>
            <a:ext cx="552598" cy="552598"/>
          </a:xfrm>
          <a:prstGeom prst="rect">
            <a:avLst/>
          </a:prstGeom>
        </p:spPr>
      </p:pic>
    </p:spTree>
    <p:extLst>
      <p:ext uri="{BB962C8B-B14F-4D97-AF65-F5344CB8AC3E}">
        <p14:creationId xmlns:p14="http://schemas.microsoft.com/office/powerpoint/2010/main" val="218068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sp>
        <p:nvSpPr>
          <p:cNvPr id="7" name="Rectangle 6"/>
          <p:cNvSpPr/>
          <p:nvPr userDrawn="1"/>
        </p:nvSpPr>
        <p:spPr>
          <a:xfrm>
            <a:off x="0" y="4514499"/>
            <a:ext cx="9144000" cy="629002"/>
          </a:xfrm>
          <a:prstGeom prst="rect">
            <a:avLst/>
          </a:prstGeom>
          <a:solidFill>
            <a:srgbClr val="00A6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hasCustomPrompt="1"/>
          </p:nvPr>
        </p:nvSpPr>
        <p:spPr>
          <a:xfrm>
            <a:off x="-1" y="3318934"/>
            <a:ext cx="9144002" cy="1297518"/>
          </a:xfrm>
          <a:solidFill>
            <a:schemeClr val="accent4"/>
          </a:solidFill>
        </p:spPr>
        <p:txBody>
          <a:bodyPr lIns="720000" rIns="720000" anchor="b" anchorCtr="0">
            <a:noAutofit/>
          </a:bodyPr>
          <a:lstStyle>
            <a:lvl1pPr marL="0" marR="0" indent="0" algn="ctr" defTabSz="457200" rtl="0" eaLnBrk="1" fontAlgn="auto" latinLnBrk="0" hangingPunct="1">
              <a:lnSpc>
                <a:spcPct val="100000"/>
              </a:lnSpc>
              <a:spcBef>
                <a:spcPts val="0"/>
              </a:spcBef>
              <a:spcAft>
                <a:spcPts val="400"/>
              </a:spcAft>
              <a:buClrTx/>
              <a:buSzTx/>
              <a:buFont typeface="Arial"/>
              <a:buNone/>
              <a:tabLst/>
              <a:defRPr sz="1600" b="0" cap="none">
                <a:solidFill>
                  <a:schemeClr val="bg1"/>
                </a:solidFill>
              </a:defRPr>
            </a:lvl1pPr>
          </a:lstStyle>
          <a:p>
            <a:pPr marL="0" marR="0" lvl="0" indent="0" algn="ctr" defTabSz="457200" rtl="0" eaLnBrk="1" fontAlgn="auto" latinLnBrk="0" hangingPunct="1">
              <a:lnSpc>
                <a:spcPct val="100000"/>
              </a:lnSpc>
              <a:spcBef>
                <a:spcPts val="0"/>
              </a:spcBef>
              <a:spcAft>
                <a:spcPts val="400"/>
              </a:spcAft>
              <a:buClrTx/>
              <a:buSzTx/>
              <a:buFont typeface="Arial"/>
              <a:buNone/>
              <a:tabLst/>
              <a:defRPr/>
            </a:pPr>
            <a:r>
              <a:rPr lang="fr-FR" dirty="0" smtClean="0"/>
              <a:t>Cliquez pour modifier les styles du texte du </a:t>
            </a:r>
            <a:r>
              <a:rPr lang="fr-FR" dirty="0" err="1" smtClean="0"/>
              <a:t>masqueCliquez</a:t>
            </a:r>
            <a:r>
              <a:rPr lang="fr-FR" dirty="0" smtClean="0"/>
              <a:t> pour modifier les styles du texte du masque</a:t>
            </a:r>
          </a:p>
        </p:txBody>
      </p:sp>
      <p:sp>
        <p:nvSpPr>
          <p:cNvPr id="5" name="Espace réservé du pied de page 4"/>
          <p:cNvSpPr>
            <a:spLocks noGrp="1"/>
          </p:cNvSpPr>
          <p:nvPr>
            <p:ph type="ftr" sz="quarter" idx="11"/>
          </p:nvPr>
        </p:nvSpPr>
        <p:spPr/>
        <p:txBody>
          <a:bodyPr/>
          <a:lstStyle>
            <a:lvl1pPr>
              <a:defRPr>
                <a:solidFill>
                  <a:srgbClr val="FFFFFF"/>
                </a:solidFill>
              </a:defRPr>
            </a:lvl1pPr>
          </a:lstStyle>
          <a:p>
            <a:r>
              <a:rPr lang="fr-FR" smtClean="0"/>
              <a:t>Titre de la présentation - date </a:t>
            </a:r>
            <a:endParaRPr lang="fr-FR" dirty="0"/>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59894E3C-CCE6-F242-84E3-BCBDD257A1E1}" type="slidenum">
              <a:rPr lang="fr-FR" smtClean="0"/>
              <a:pPr/>
              <a:t>‹N°›</a:t>
            </a:fld>
            <a:endParaRPr lang="fr-FR"/>
          </a:p>
        </p:txBody>
      </p:sp>
      <p:sp>
        <p:nvSpPr>
          <p:cNvPr id="10" name="Espace réservé du texte 9"/>
          <p:cNvSpPr>
            <a:spLocks noGrp="1"/>
          </p:cNvSpPr>
          <p:nvPr>
            <p:ph type="body" sz="quarter" idx="13" hasCustomPrompt="1"/>
          </p:nvPr>
        </p:nvSpPr>
        <p:spPr>
          <a:xfrm>
            <a:off x="594612" y="363366"/>
            <a:ext cx="8092188" cy="872034"/>
          </a:xfrm>
        </p:spPr>
        <p:txBody>
          <a:bodyPr/>
          <a:lstStyle>
            <a:lvl1pPr algn="ctr">
              <a:spcAft>
                <a:spcPts val="800"/>
              </a:spcAft>
              <a:defRPr sz="2600" cap="none"/>
            </a:lvl1pPr>
            <a:lvl2pPr algn="ctr">
              <a:defRPr sz="2400">
                <a:solidFill>
                  <a:srgbClr val="574C52"/>
                </a:solidFill>
              </a:defRPr>
            </a:lvl2pPr>
            <a:lvl3pPr algn="ctr">
              <a:defRPr/>
            </a:lvl3pPr>
            <a:lvl4pPr algn="ctr">
              <a:defRPr/>
            </a:lvl4pPr>
            <a:lvl5pPr algn="ctr">
              <a:defRPr/>
            </a:lvl5pPr>
          </a:lstStyle>
          <a:p>
            <a:pPr lvl="0"/>
            <a:r>
              <a:rPr lang="fr-FR" dirty="0" smtClean="0"/>
              <a:t>Titre</a:t>
            </a:r>
          </a:p>
          <a:p>
            <a:pPr lvl="1"/>
            <a:r>
              <a:rPr lang="fr-FR" dirty="0" smtClean="0"/>
              <a:t>Deuxième niveau</a:t>
            </a:r>
            <a:endParaRPr lang="fr-FR" dirty="0"/>
          </a:p>
        </p:txBody>
      </p:sp>
      <p:pic>
        <p:nvPicPr>
          <p:cNvPr id="9" name="Image 8" descr="RTE_LogoSeul_RV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176814"/>
            <a:ext cx="552598" cy="552598"/>
          </a:xfrm>
          <a:prstGeom prst="rect">
            <a:avLst/>
          </a:prstGeom>
        </p:spPr>
      </p:pic>
    </p:spTree>
    <p:extLst>
      <p:ext uri="{BB962C8B-B14F-4D97-AF65-F5344CB8AC3E}">
        <p14:creationId xmlns:p14="http://schemas.microsoft.com/office/powerpoint/2010/main" val="4677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pic>
        <p:nvPicPr>
          <p:cNvPr id="6" name="Image 5" descr="grille noire.png"/>
          <p:cNvPicPr>
            <a:picLocks noChangeAspect="1"/>
          </p:cNvPicPr>
          <p:nvPr userDrawn="1"/>
        </p:nvPicPr>
        <p:blipFill rotWithShape="1">
          <a:blip r:embed="rId2" cstate="email">
            <a:extLst>
              <a:ext uri="{28A0092B-C50C-407E-A947-70E740481C1C}">
                <a14:useLocalDpi xmlns:a14="http://schemas.microsoft.com/office/drawing/2010/main"/>
              </a:ext>
            </a:extLst>
          </a:blip>
          <a:srcRect l="7546" t="4343" r="27214" b="20956"/>
          <a:stretch/>
        </p:blipFill>
        <p:spPr>
          <a:xfrm>
            <a:off x="0" y="0"/>
            <a:ext cx="9144000" cy="5143500"/>
          </a:xfrm>
          <a:prstGeom prst="rect">
            <a:avLst/>
          </a:prstGeom>
        </p:spPr>
      </p:pic>
      <p:sp>
        <p:nvSpPr>
          <p:cNvPr id="14" name="Espace réservé du texte 13"/>
          <p:cNvSpPr>
            <a:spLocks noGrp="1"/>
          </p:cNvSpPr>
          <p:nvPr>
            <p:ph type="body" sz="quarter" idx="15" hasCustomPrompt="1"/>
          </p:nvPr>
        </p:nvSpPr>
        <p:spPr>
          <a:xfrm>
            <a:off x="388939" y="2057884"/>
            <a:ext cx="8366125" cy="1574790"/>
          </a:xfrm>
        </p:spPr>
        <p:txBody>
          <a:bodyPr/>
          <a:lstStyle>
            <a:lvl1pPr algn="ctr">
              <a:spcAft>
                <a:spcPts val="1600"/>
              </a:spcAft>
              <a:defRPr sz="1200" b="0" cap="none"/>
            </a:lvl1pPr>
            <a:lvl2pPr algn="ctr">
              <a:lnSpc>
                <a:spcPts val="3200"/>
              </a:lnSpc>
              <a:spcAft>
                <a:spcPts val="1400"/>
              </a:spcAft>
              <a:defRPr sz="3400" b="1" baseline="0"/>
            </a:lvl2pPr>
            <a:lvl3pPr algn="ctr">
              <a:lnSpc>
                <a:spcPct val="100000"/>
              </a:lnSpc>
              <a:spcAft>
                <a:spcPts val="0"/>
              </a:spcAft>
              <a:defRPr sz="1200"/>
            </a:lvl3pPr>
            <a:lvl4pPr algn="ctr">
              <a:defRPr/>
            </a:lvl4pPr>
            <a:lvl5pPr algn="ctr">
              <a:defRPr/>
            </a:lvl5pPr>
          </a:lstStyle>
          <a:p>
            <a:pPr lvl="0"/>
            <a:r>
              <a:rPr lang="fr-FR" dirty="0" smtClean="0"/>
              <a:t>Date</a:t>
            </a:r>
          </a:p>
          <a:p>
            <a:pPr lvl="1"/>
            <a:r>
              <a:rPr lang="fr-FR" dirty="0" smtClean="0"/>
              <a:t>Deuxième niveau</a:t>
            </a:r>
            <a:br>
              <a:rPr lang="fr-FR" dirty="0" smtClean="0"/>
            </a:br>
            <a:r>
              <a:rPr lang="fr-FR" dirty="0" smtClean="0"/>
              <a:t>sur deux lignes</a:t>
            </a:r>
          </a:p>
          <a:p>
            <a:pPr lvl="2"/>
            <a:r>
              <a:rPr lang="fr-FR" dirty="0" smtClean="0"/>
              <a:t>Troisième niveau</a:t>
            </a:r>
            <a:endParaRPr lang="fr-FR" dirty="0"/>
          </a:p>
        </p:txBody>
      </p:sp>
      <p:pic>
        <p:nvPicPr>
          <p:cNvPr id="8" name="Image 7" descr="RTE_LogoSeul_RV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2888" y="320675"/>
            <a:ext cx="1296988" cy="1296988"/>
          </a:xfrm>
          <a:prstGeom prst="rect">
            <a:avLst/>
          </a:prstGeom>
        </p:spPr>
      </p:pic>
    </p:spTree>
    <p:extLst>
      <p:ext uri="{BB962C8B-B14F-4D97-AF65-F5344CB8AC3E}">
        <p14:creationId xmlns:p14="http://schemas.microsoft.com/office/powerpoint/2010/main" val="16074714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bg>
      <p:bgPr>
        <a:solidFill>
          <a:schemeClr val="accent2"/>
        </a:solidFill>
        <a:effectLst/>
      </p:bgPr>
    </p:bg>
    <p:spTree>
      <p:nvGrpSpPr>
        <p:cNvPr id="1" name=""/>
        <p:cNvGrpSpPr/>
        <p:nvPr/>
      </p:nvGrpSpPr>
      <p:grpSpPr>
        <a:xfrm>
          <a:off x="0" y="0"/>
          <a:ext cx="0" cy="0"/>
          <a:chOff x="0" y="0"/>
          <a:chExt cx="0" cy="0"/>
        </a:xfrm>
      </p:grpSpPr>
      <p:pic>
        <p:nvPicPr>
          <p:cNvPr id="3" name="Image 2" descr="grille.png"/>
          <p:cNvPicPr>
            <a:picLocks noChangeAspect="1"/>
          </p:cNvPicPr>
          <p:nvPr userDrawn="1"/>
        </p:nvPicPr>
        <p:blipFill rotWithShape="1">
          <a:blip r:embed="rId2" cstate="email">
            <a:extLst>
              <a:ext uri="{28A0092B-C50C-407E-A947-70E740481C1C}">
                <a14:useLocalDpi xmlns:a14="http://schemas.microsoft.com/office/drawing/2010/main"/>
              </a:ext>
            </a:extLst>
          </a:blip>
          <a:srcRect l="6921" t="5967" r="27803" b="19291"/>
          <a:stretch/>
        </p:blipFill>
        <p:spPr>
          <a:xfrm>
            <a:off x="-1" y="-1"/>
            <a:ext cx="9144001" cy="5143501"/>
          </a:xfrm>
          <a:prstGeom prst="rect">
            <a:avLst/>
          </a:prstGeom>
        </p:spPr>
      </p:pic>
      <p:sp>
        <p:nvSpPr>
          <p:cNvPr id="2" name="Titre 1"/>
          <p:cNvSpPr>
            <a:spLocks noGrp="1"/>
          </p:cNvSpPr>
          <p:nvPr>
            <p:ph type="ctrTitle" hasCustomPrompt="1"/>
          </p:nvPr>
        </p:nvSpPr>
        <p:spPr>
          <a:xfrm>
            <a:off x="685800" y="2542516"/>
            <a:ext cx="7772400" cy="569387"/>
          </a:xfrm>
        </p:spPr>
        <p:txBody>
          <a:bodyPr/>
          <a:lstStyle>
            <a:lvl1pPr algn="ctr">
              <a:defRPr sz="3700" cap="none">
                <a:solidFill>
                  <a:schemeClr val="bg1"/>
                </a:solidFill>
              </a:defRPr>
            </a:lvl1pPr>
          </a:lstStyle>
          <a:p>
            <a:r>
              <a:rPr lang="fr-FR" dirty="0" smtClean="0"/>
              <a:t>Titre du chapitre</a:t>
            </a:r>
            <a:endParaRPr lang="fr-FR" dirty="0"/>
          </a:p>
        </p:txBody>
      </p:sp>
      <p:sp>
        <p:nvSpPr>
          <p:cNvPr id="11" name="Espace réservé du texte 10"/>
          <p:cNvSpPr>
            <a:spLocks noGrp="1"/>
          </p:cNvSpPr>
          <p:nvPr>
            <p:ph type="body" sz="quarter" idx="10" hasCustomPrompt="1"/>
          </p:nvPr>
        </p:nvSpPr>
        <p:spPr>
          <a:xfrm>
            <a:off x="4591051" y="1998928"/>
            <a:ext cx="677863" cy="292388"/>
          </a:xfrm>
        </p:spPr>
        <p:txBody>
          <a:bodyPr/>
          <a:lstStyle>
            <a:lvl1pPr algn="ctr">
              <a:defRPr sz="1900">
                <a:solidFill>
                  <a:schemeClr val="accent2"/>
                </a:solidFill>
              </a:defRPr>
            </a:lvl1pPr>
          </a:lstStyle>
          <a:p>
            <a:pPr lvl="0"/>
            <a:r>
              <a:rPr lang="fr-FR" dirty="0" smtClean="0"/>
              <a:t>01</a:t>
            </a:r>
            <a:endParaRPr lang="fr-FR" dirty="0"/>
          </a:p>
        </p:txBody>
      </p:sp>
      <p:sp>
        <p:nvSpPr>
          <p:cNvPr id="19" name="Ellipse 18"/>
          <p:cNvSpPr/>
          <p:nvPr userDrawn="1"/>
        </p:nvSpPr>
        <p:spPr>
          <a:xfrm>
            <a:off x="4507179" y="3253780"/>
            <a:ext cx="129642" cy="12964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901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2">
    <p:bg>
      <p:bgPr>
        <a:solidFill>
          <a:schemeClr val="accent3"/>
        </a:solidFill>
        <a:effectLst/>
      </p:bgPr>
    </p:bg>
    <p:spTree>
      <p:nvGrpSpPr>
        <p:cNvPr id="1" name=""/>
        <p:cNvGrpSpPr/>
        <p:nvPr/>
      </p:nvGrpSpPr>
      <p:grpSpPr>
        <a:xfrm>
          <a:off x="0" y="0"/>
          <a:ext cx="0" cy="0"/>
          <a:chOff x="0" y="0"/>
          <a:chExt cx="0" cy="0"/>
        </a:xfrm>
      </p:grpSpPr>
      <p:pic>
        <p:nvPicPr>
          <p:cNvPr id="3" name="Image 2" descr="grille.png"/>
          <p:cNvPicPr>
            <a:picLocks noChangeAspect="1"/>
          </p:cNvPicPr>
          <p:nvPr userDrawn="1"/>
        </p:nvPicPr>
        <p:blipFill rotWithShape="1">
          <a:blip r:embed="rId2" cstate="email">
            <a:extLst>
              <a:ext uri="{28A0092B-C50C-407E-A947-70E740481C1C}">
                <a14:useLocalDpi xmlns:a14="http://schemas.microsoft.com/office/drawing/2010/main"/>
              </a:ext>
            </a:extLst>
          </a:blip>
          <a:srcRect l="6921" t="5967" r="27803" b="19291"/>
          <a:stretch/>
        </p:blipFill>
        <p:spPr>
          <a:xfrm>
            <a:off x="-1" y="-1"/>
            <a:ext cx="9144001" cy="5143501"/>
          </a:xfrm>
          <a:prstGeom prst="rect">
            <a:avLst/>
          </a:prstGeom>
        </p:spPr>
      </p:pic>
      <p:sp>
        <p:nvSpPr>
          <p:cNvPr id="2" name="Titre 1"/>
          <p:cNvSpPr>
            <a:spLocks noGrp="1"/>
          </p:cNvSpPr>
          <p:nvPr>
            <p:ph type="ctrTitle" hasCustomPrompt="1"/>
          </p:nvPr>
        </p:nvSpPr>
        <p:spPr>
          <a:xfrm>
            <a:off x="685800" y="2542516"/>
            <a:ext cx="7772400" cy="569387"/>
          </a:xfrm>
        </p:spPr>
        <p:txBody>
          <a:bodyPr/>
          <a:lstStyle>
            <a:lvl1pPr algn="ctr">
              <a:defRPr sz="3700" cap="none">
                <a:solidFill>
                  <a:schemeClr val="bg1"/>
                </a:solidFill>
              </a:defRPr>
            </a:lvl1pPr>
          </a:lstStyle>
          <a:p>
            <a:r>
              <a:rPr lang="fr-FR" dirty="0" smtClean="0"/>
              <a:t>Titre du chapitre</a:t>
            </a:r>
            <a:endParaRPr lang="fr-FR" dirty="0"/>
          </a:p>
        </p:txBody>
      </p:sp>
      <p:sp>
        <p:nvSpPr>
          <p:cNvPr id="11" name="Espace réservé du texte 10"/>
          <p:cNvSpPr>
            <a:spLocks noGrp="1"/>
          </p:cNvSpPr>
          <p:nvPr>
            <p:ph type="body" sz="quarter" idx="10" hasCustomPrompt="1"/>
          </p:nvPr>
        </p:nvSpPr>
        <p:spPr>
          <a:xfrm>
            <a:off x="4591051" y="1998928"/>
            <a:ext cx="677863" cy="292388"/>
          </a:xfrm>
        </p:spPr>
        <p:txBody>
          <a:bodyPr/>
          <a:lstStyle>
            <a:lvl1pPr algn="ctr">
              <a:defRPr sz="1900">
                <a:solidFill>
                  <a:schemeClr val="accent3"/>
                </a:solidFill>
              </a:defRPr>
            </a:lvl1pPr>
          </a:lstStyle>
          <a:p>
            <a:pPr lvl="0"/>
            <a:r>
              <a:rPr lang="fr-FR" dirty="0" smtClean="0"/>
              <a:t>01</a:t>
            </a:r>
            <a:endParaRPr lang="fr-FR" dirty="0"/>
          </a:p>
        </p:txBody>
      </p:sp>
      <p:sp>
        <p:nvSpPr>
          <p:cNvPr id="19" name="Ellipse 18"/>
          <p:cNvSpPr/>
          <p:nvPr userDrawn="1"/>
        </p:nvSpPr>
        <p:spPr>
          <a:xfrm>
            <a:off x="4507179" y="3253780"/>
            <a:ext cx="129642" cy="12964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3570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 3">
    <p:bg>
      <p:bgPr>
        <a:solidFill>
          <a:schemeClr val="accent4"/>
        </a:solidFill>
        <a:effectLst/>
      </p:bgPr>
    </p:bg>
    <p:spTree>
      <p:nvGrpSpPr>
        <p:cNvPr id="1" name=""/>
        <p:cNvGrpSpPr/>
        <p:nvPr/>
      </p:nvGrpSpPr>
      <p:grpSpPr>
        <a:xfrm>
          <a:off x="0" y="0"/>
          <a:ext cx="0" cy="0"/>
          <a:chOff x="0" y="0"/>
          <a:chExt cx="0" cy="0"/>
        </a:xfrm>
      </p:grpSpPr>
      <p:pic>
        <p:nvPicPr>
          <p:cNvPr id="3" name="Image 2" descr="grille.png"/>
          <p:cNvPicPr>
            <a:picLocks noChangeAspect="1"/>
          </p:cNvPicPr>
          <p:nvPr userDrawn="1"/>
        </p:nvPicPr>
        <p:blipFill rotWithShape="1">
          <a:blip r:embed="rId2" cstate="email">
            <a:extLst>
              <a:ext uri="{28A0092B-C50C-407E-A947-70E740481C1C}">
                <a14:useLocalDpi xmlns:a14="http://schemas.microsoft.com/office/drawing/2010/main"/>
              </a:ext>
            </a:extLst>
          </a:blip>
          <a:srcRect l="6921" t="5967" r="27803" b="19291"/>
          <a:stretch/>
        </p:blipFill>
        <p:spPr>
          <a:xfrm>
            <a:off x="-1" y="-1"/>
            <a:ext cx="9144001" cy="5143501"/>
          </a:xfrm>
          <a:prstGeom prst="rect">
            <a:avLst/>
          </a:prstGeom>
        </p:spPr>
      </p:pic>
      <p:sp>
        <p:nvSpPr>
          <p:cNvPr id="2" name="Titre 1"/>
          <p:cNvSpPr>
            <a:spLocks noGrp="1"/>
          </p:cNvSpPr>
          <p:nvPr>
            <p:ph type="ctrTitle" hasCustomPrompt="1"/>
          </p:nvPr>
        </p:nvSpPr>
        <p:spPr>
          <a:xfrm>
            <a:off x="685800" y="2542516"/>
            <a:ext cx="7772400" cy="569387"/>
          </a:xfrm>
        </p:spPr>
        <p:txBody>
          <a:bodyPr/>
          <a:lstStyle>
            <a:lvl1pPr algn="ctr">
              <a:defRPr sz="3700" cap="none">
                <a:solidFill>
                  <a:schemeClr val="bg1"/>
                </a:solidFill>
              </a:defRPr>
            </a:lvl1pPr>
          </a:lstStyle>
          <a:p>
            <a:r>
              <a:rPr lang="fr-FR" dirty="0" smtClean="0"/>
              <a:t>Titre du chapitre</a:t>
            </a:r>
            <a:endParaRPr lang="fr-FR" dirty="0"/>
          </a:p>
        </p:txBody>
      </p:sp>
      <p:sp>
        <p:nvSpPr>
          <p:cNvPr id="11" name="Espace réservé du texte 10"/>
          <p:cNvSpPr>
            <a:spLocks noGrp="1"/>
          </p:cNvSpPr>
          <p:nvPr>
            <p:ph type="body" sz="quarter" idx="10" hasCustomPrompt="1"/>
          </p:nvPr>
        </p:nvSpPr>
        <p:spPr>
          <a:xfrm>
            <a:off x="4591051" y="1998928"/>
            <a:ext cx="677863" cy="292388"/>
          </a:xfrm>
        </p:spPr>
        <p:txBody>
          <a:bodyPr/>
          <a:lstStyle>
            <a:lvl1pPr algn="ctr">
              <a:defRPr sz="1900">
                <a:solidFill>
                  <a:schemeClr val="accent4"/>
                </a:solidFill>
              </a:defRPr>
            </a:lvl1pPr>
          </a:lstStyle>
          <a:p>
            <a:pPr lvl="0"/>
            <a:r>
              <a:rPr lang="fr-FR" dirty="0" smtClean="0"/>
              <a:t>01</a:t>
            </a:r>
            <a:endParaRPr lang="fr-FR" dirty="0"/>
          </a:p>
        </p:txBody>
      </p:sp>
      <p:sp>
        <p:nvSpPr>
          <p:cNvPr id="19" name="Ellipse 18"/>
          <p:cNvSpPr/>
          <p:nvPr userDrawn="1"/>
        </p:nvSpPr>
        <p:spPr>
          <a:xfrm>
            <a:off x="4507179" y="3253780"/>
            <a:ext cx="129642" cy="12964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065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itre 4">
    <p:bg>
      <p:bgPr>
        <a:solidFill>
          <a:schemeClr val="accent1"/>
        </a:solidFill>
        <a:effectLst/>
      </p:bgPr>
    </p:bg>
    <p:spTree>
      <p:nvGrpSpPr>
        <p:cNvPr id="1" name=""/>
        <p:cNvGrpSpPr/>
        <p:nvPr/>
      </p:nvGrpSpPr>
      <p:grpSpPr>
        <a:xfrm>
          <a:off x="0" y="0"/>
          <a:ext cx="0" cy="0"/>
          <a:chOff x="0" y="0"/>
          <a:chExt cx="0" cy="0"/>
        </a:xfrm>
      </p:grpSpPr>
      <p:pic>
        <p:nvPicPr>
          <p:cNvPr id="3" name="Image 2" descr="grille.png"/>
          <p:cNvPicPr>
            <a:picLocks noChangeAspect="1"/>
          </p:cNvPicPr>
          <p:nvPr userDrawn="1"/>
        </p:nvPicPr>
        <p:blipFill rotWithShape="1">
          <a:blip r:embed="rId2" cstate="email">
            <a:extLst>
              <a:ext uri="{28A0092B-C50C-407E-A947-70E740481C1C}">
                <a14:useLocalDpi xmlns:a14="http://schemas.microsoft.com/office/drawing/2010/main"/>
              </a:ext>
            </a:extLst>
          </a:blip>
          <a:srcRect l="6921" t="5967" r="27803" b="19291"/>
          <a:stretch/>
        </p:blipFill>
        <p:spPr>
          <a:xfrm>
            <a:off x="-1" y="-1"/>
            <a:ext cx="9144001" cy="5143501"/>
          </a:xfrm>
          <a:prstGeom prst="rect">
            <a:avLst/>
          </a:prstGeom>
        </p:spPr>
      </p:pic>
      <p:sp>
        <p:nvSpPr>
          <p:cNvPr id="2" name="Titre 1"/>
          <p:cNvSpPr>
            <a:spLocks noGrp="1"/>
          </p:cNvSpPr>
          <p:nvPr>
            <p:ph type="ctrTitle" hasCustomPrompt="1"/>
          </p:nvPr>
        </p:nvSpPr>
        <p:spPr>
          <a:xfrm>
            <a:off x="685800" y="2542516"/>
            <a:ext cx="7772400" cy="569387"/>
          </a:xfrm>
        </p:spPr>
        <p:txBody>
          <a:bodyPr/>
          <a:lstStyle>
            <a:lvl1pPr algn="ctr">
              <a:defRPr sz="3700" cap="none">
                <a:solidFill>
                  <a:schemeClr val="bg1"/>
                </a:solidFill>
              </a:defRPr>
            </a:lvl1pPr>
          </a:lstStyle>
          <a:p>
            <a:r>
              <a:rPr lang="fr-FR" dirty="0" smtClean="0"/>
              <a:t>Titre du chapitre</a:t>
            </a:r>
            <a:endParaRPr lang="fr-FR" dirty="0"/>
          </a:p>
        </p:txBody>
      </p:sp>
      <p:sp>
        <p:nvSpPr>
          <p:cNvPr id="11" name="Espace réservé du texte 10"/>
          <p:cNvSpPr>
            <a:spLocks noGrp="1"/>
          </p:cNvSpPr>
          <p:nvPr>
            <p:ph type="body" sz="quarter" idx="10" hasCustomPrompt="1"/>
          </p:nvPr>
        </p:nvSpPr>
        <p:spPr>
          <a:xfrm>
            <a:off x="4591051" y="1998928"/>
            <a:ext cx="677863" cy="292388"/>
          </a:xfrm>
        </p:spPr>
        <p:txBody>
          <a:bodyPr/>
          <a:lstStyle>
            <a:lvl1pPr algn="ctr">
              <a:defRPr sz="1900">
                <a:solidFill>
                  <a:schemeClr val="accent1"/>
                </a:solidFill>
              </a:defRPr>
            </a:lvl1pPr>
          </a:lstStyle>
          <a:p>
            <a:pPr lvl="0"/>
            <a:r>
              <a:rPr lang="fr-FR" dirty="0" smtClean="0"/>
              <a:t>01</a:t>
            </a:r>
            <a:endParaRPr lang="fr-FR" dirty="0"/>
          </a:p>
        </p:txBody>
      </p:sp>
      <p:sp>
        <p:nvSpPr>
          <p:cNvPr id="19" name="Ellipse 18"/>
          <p:cNvSpPr/>
          <p:nvPr userDrawn="1"/>
        </p:nvSpPr>
        <p:spPr>
          <a:xfrm>
            <a:off x="4507179" y="3253780"/>
            <a:ext cx="129642" cy="12964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5093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5">
    <p:bg>
      <p:bgPr>
        <a:solidFill>
          <a:schemeClr val="accent5"/>
        </a:solidFill>
        <a:effectLst/>
      </p:bgPr>
    </p:bg>
    <p:spTree>
      <p:nvGrpSpPr>
        <p:cNvPr id="1" name=""/>
        <p:cNvGrpSpPr/>
        <p:nvPr/>
      </p:nvGrpSpPr>
      <p:grpSpPr>
        <a:xfrm>
          <a:off x="0" y="0"/>
          <a:ext cx="0" cy="0"/>
          <a:chOff x="0" y="0"/>
          <a:chExt cx="0" cy="0"/>
        </a:xfrm>
      </p:grpSpPr>
      <p:pic>
        <p:nvPicPr>
          <p:cNvPr id="3" name="Image 2" descr="grille.png"/>
          <p:cNvPicPr>
            <a:picLocks noChangeAspect="1"/>
          </p:cNvPicPr>
          <p:nvPr userDrawn="1"/>
        </p:nvPicPr>
        <p:blipFill rotWithShape="1">
          <a:blip r:embed="rId2" cstate="email">
            <a:extLst>
              <a:ext uri="{28A0092B-C50C-407E-A947-70E740481C1C}">
                <a14:useLocalDpi xmlns:a14="http://schemas.microsoft.com/office/drawing/2010/main"/>
              </a:ext>
            </a:extLst>
          </a:blip>
          <a:srcRect l="6921" t="5967" r="27803" b="19291"/>
          <a:stretch/>
        </p:blipFill>
        <p:spPr>
          <a:xfrm>
            <a:off x="-1" y="-1"/>
            <a:ext cx="9144001" cy="5143501"/>
          </a:xfrm>
          <a:prstGeom prst="rect">
            <a:avLst/>
          </a:prstGeom>
        </p:spPr>
      </p:pic>
      <p:sp>
        <p:nvSpPr>
          <p:cNvPr id="2" name="Titre 1"/>
          <p:cNvSpPr>
            <a:spLocks noGrp="1"/>
          </p:cNvSpPr>
          <p:nvPr>
            <p:ph type="ctrTitle" hasCustomPrompt="1"/>
          </p:nvPr>
        </p:nvSpPr>
        <p:spPr>
          <a:xfrm>
            <a:off x="685800" y="2542516"/>
            <a:ext cx="7772400" cy="569387"/>
          </a:xfrm>
        </p:spPr>
        <p:txBody>
          <a:bodyPr/>
          <a:lstStyle>
            <a:lvl1pPr algn="ctr">
              <a:defRPr sz="3700" cap="none">
                <a:solidFill>
                  <a:schemeClr val="bg1"/>
                </a:solidFill>
              </a:defRPr>
            </a:lvl1pPr>
          </a:lstStyle>
          <a:p>
            <a:r>
              <a:rPr lang="fr-FR" dirty="0" smtClean="0"/>
              <a:t>Titre du chapitre</a:t>
            </a:r>
            <a:endParaRPr lang="fr-FR" dirty="0"/>
          </a:p>
        </p:txBody>
      </p:sp>
      <p:sp>
        <p:nvSpPr>
          <p:cNvPr id="11" name="Espace réservé du texte 10"/>
          <p:cNvSpPr>
            <a:spLocks noGrp="1"/>
          </p:cNvSpPr>
          <p:nvPr>
            <p:ph type="body" sz="quarter" idx="10" hasCustomPrompt="1"/>
          </p:nvPr>
        </p:nvSpPr>
        <p:spPr>
          <a:xfrm>
            <a:off x="4591051" y="1998928"/>
            <a:ext cx="677863" cy="292388"/>
          </a:xfrm>
        </p:spPr>
        <p:txBody>
          <a:bodyPr/>
          <a:lstStyle>
            <a:lvl1pPr algn="ctr">
              <a:defRPr sz="1900">
                <a:solidFill>
                  <a:schemeClr val="accent5"/>
                </a:solidFill>
              </a:defRPr>
            </a:lvl1pPr>
          </a:lstStyle>
          <a:p>
            <a:pPr lvl="0"/>
            <a:r>
              <a:rPr lang="fr-FR" dirty="0" smtClean="0"/>
              <a:t>01</a:t>
            </a:r>
            <a:endParaRPr lang="fr-FR" dirty="0"/>
          </a:p>
        </p:txBody>
      </p:sp>
      <p:sp>
        <p:nvSpPr>
          <p:cNvPr id="19" name="Ellipse 18"/>
          <p:cNvSpPr/>
          <p:nvPr userDrawn="1"/>
        </p:nvSpPr>
        <p:spPr>
          <a:xfrm>
            <a:off x="4507179" y="3253780"/>
            <a:ext cx="129642" cy="12964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07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itre 6">
    <p:bg>
      <p:bgPr>
        <a:solidFill>
          <a:schemeClr val="accent6"/>
        </a:solidFill>
        <a:effectLst/>
      </p:bgPr>
    </p:bg>
    <p:spTree>
      <p:nvGrpSpPr>
        <p:cNvPr id="1" name=""/>
        <p:cNvGrpSpPr/>
        <p:nvPr/>
      </p:nvGrpSpPr>
      <p:grpSpPr>
        <a:xfrm>
          <a:off x="0" y="0"/>
          <a:ext cx="0" cy="0"/>
          <a:chOff x="0" y="0"/>
          <a:chExt cx="0" cy="0"/>
        </a:xfrm>
      </p:grpSpPr>
      <p:pic>
        <p:nvPicPr>
          <p:cNvPr id="3" name="Image 2" descr="grille.png"/>
          <p:cNvPicPr>
            <a:picLocks noChangeAspect="1"/>
          </p:cNvPicPr>
          <p:nvPr userDrawn="1"/>
        </p:nvPicPr>
        <p:blipFill rotWithShape="1">
          <a:blip r:embed="rId2" cstate="email">
            <a:extLst>
              <a:ext uri="{28A0092B-C50C-407E-A947-70E740481C1C}">
                <a14:useLocalDpi xmlns:a14="http://schemas.microsoft.com/office/drawing/2010/main"/>
              </a:ext>
            </a:extLst>
          </a:blip>
          <a:srcRect l="6921" t="5967" r="27803" b="19291"/>
          <a:stretch/>
        </p:blipFill>
        <p:spPr>
          <a:xfrm>
            <a:off x="-1" y="-1"/>
            <a:ext cx="9144001" cy="5143501"/>
          </a:xfrm>
          <a:prstGeom prst="rect">
            <a:avLst/>
          </a:prstGeom>
        </p:spPr>
      </p:pic>
      <p:sp>
        <p:nvSpPr>
          <p:cNvPr id="2" name="Titre 1"/>
          <p:cNvSpPr>
            <a:spLocks noGrp="1"/>
          </p:cNvSpPr>
          <p:nvPr>
            <p:ph type="ctrTitle" hasCustomPrompt="1"/>
          </p:nvPr>
        </p:nvSpPr>
        <p:spPr>
          <a:xfrm>
            <a:off x="685800" y="2542516"/>
            <a:ext cx="7772400" cy="569387"/>
          </a:xfrm>
        </p:spPr>
        <p:txBody>
          <a:bodyPr/>
          <a:lstStyle>
            <a:lvl1pPr algn="ctr">
              <a:defRPr sz="3700" cap="none">
                <a:solidFill>
                  <a:schemeClr val="bg1"/>
                </a:solidFill>
              </a:defRPr>
            </a:lvl1pPr>
          </a:lstStyle>
          <a:p>
            <a:r>
              <a:rPr lang="fr-FR" dirty="0" smtClean="0"/>
              <a:t>Titre du chapitre</a:t>
            </a:r>
            <a:endParaRPr lang="fr-FR" dirty="0"/>
          </a:p>
        </p:txBody>
      </p:sp>
      <p:sp>
        <p:nvSpPr>
          <p:cNvPr id="11" name="Espace réservé du texte 10"/>
          <p:cNvSpPr>
            <a:spLocks noGrp="1"/>
          </p:cNvSpPr>
          <p:nvPr>
            <p:ph type="body" sz="quarter" idx="10" hasCustomPrompt="1"/>
          </p:nvPr>
        </p:nvSpPr>
        <p:spPr>
          <a:xfrm>
            <a:off x="4591051" y="1998928"/>
            <a:ext cx="677863" cy="292388"/>
          </a:xfrm>
        </p:spPr>
        <p:txBody>
          <a:bodyPr/>
          <a:lstStyle>
            <a:lvl1pPr algn="ctr">
              <a:defRPr sz="1900">
                <a:solidFill>
                  <a:schemeClr val="accent6"/>
                </a:solidFill>
              </a:defRPr>
            </a:lvl1pPr>
          </a:lstStyle>
          <a:p>
            <a:pPr lvl="0"/>
            <a:r>
              <a:rPr lang="fr-FR" dirty="0" smtClean="0"/>
              <a:t>01</a:t>
            </a:r>
            <a:endParaRPr lang="fr-FR" dirty="0"/>
          </a:p>
        </p:txBody>
      </p:sp>
      <p:sp>
        <p:nvSpPr>
          <p:cNvPr id="19" name="Ellipse 18"/>
          <p:cNvSpPr/>
          <p:nvPr userDrawn="1"/>
        </p:nvSpPr>
        <p:spPr>
          <a:xfrm>
            <a:off x="4507179" y="3253780"/>
            <a:ext cx="129642" cy="12964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195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94612" y="1630545"/>
            <a:ext cx="2774858" cy="595035"/>
          </a:xfrm>
        </p:spPr>
        <p:txBody>
          <a:bodyPr/>
          <a:lstStyle>
            <a:lvl1pPr>
              <a:lnSpc>
                <a:spcPts val="1500"/>
              </a:lnSpc>
              <a:spcAft>
                <a:spcPts val="200"/>
              </a:spcAft>
              <a:defRPr sz="1200" cap="none"/>
            </a:lvl1pPr>
            <a:lvl2pPr>
              <a:spcAft>
                <a:spcPts val="1200"/>
              </a:spcAft>
              <a:defRPr sz="1200"/>
            </a:lvl2pPr>
          </a:lstStyle>
          <a:p>
            <a:pPr lvl="0"/>
            <a:r>
              <a:rPr lang="fr-FR" dirty="0" smtClean="0"/>
              <a:t>6</a:t>
            </a:r>
            <a:br>
              <a:rPr lang="fr-FR" dirty="0" smtClean="0"/>
            </a:br>
            <a:r>
              <a:rPr lang="fr-FR" dirty="0" smtClean="0"/>
              <a:t>Cliquez pour modifier les styles </a:t>
            </a:r>
          </a:p>
          <a:p>
            <a:pPr lvl="1"/>
            <a:r>
              <a:rPr lang="fr-FR" dirty="0" smtClean="0"/>
              <a:t>Deuxième niveau</a:t>
            </a:r>
            <a:endParaRPr lang="fr-FR" dirty="0"/>
          </a:p>
        </p:txBody>
      </p:sp>
      <p:sp>
        <p:nvSpPr>
          <p:cNvPr id="5" name="Espace réservé du pied de page 4"/>
          <p:cNvSpPr>
            <a:spLocks noGrp="1"/>
          </p:cNvSpPr>
          <p:nvPr>
            <p:ph type="ftr" sz="quarter" idx="11"/>
          </p:nvPr>
        </p:nvSpPr>
        <p:spPr/>
        <p:txBody>
          <a:bodyPr/>
          <a:lstStyle/>
          <a:p>
            <a:r>
              <a:rPr lang="fr-FR" smtClean="0"/>
              <a:t>Titre de la présentation - date </a:t>
            </a:r>
            <a:endParaRPr lang="fr-FR"/>
          </a:p>
        </p:txBody>
      </p:sp>
      <p:sp>
        <p:nvSpPr>
          <p:cNvPr id="6" name="Espace réservé du numéro de diapositive 5"/>
          <p:cNvSpPr>
            <a:spLocks noGrp="1"/>
          </p:cNvSpPr>
          <p:nvPr>
            <p:ph type="sldNum" sz="quarter" idx="12"/>
          </p:nvPr>
        </p:nvSpPr>
        <p:spPr/>
        <p:txBody>
          <a:bodyPr/>
          <a:lstStyle/>
          <a:p>
            <a:fld id="{59894E3C-CCE6-F242-84E3-BCBDD257A1E1}" type="slidenum">
              <a:rPr lang="fr-FR" smtClean="0"/>
              <a:t>‹N°›</a:t>
            </a:fld>
            <a:endParaRPr lang="fr-FR"/>
          </a:p>
        </p:txBody>
      </p:sp>
      <p:sp>
        <p:nvSpPr>
          <p:cNvPr id="10" name="Espace réservé du texte 9"/>
          <p:cNvSpPr>
            <a:spLocks noGrp="1"/>
          </p:cNvSpPr>
          <p:nvPr>
            <p:ph type="body" sz="quarter" idx="13" hasCustomPrompt="1"/>
          </p:nvPr>
        </p:nvSpPr>
        <p:spPr>
          <a:xfrm>
            <a:off x="594612" y="891259"/>
            <a:ext cx="8092188" cy="400110"/>
          </a:xfrm>
        </p:spPr>
        <p:txBody>
          <a:bodyPr/>
          <a:lstStyle>
            <a:lvl1pPr algn="ctr">
              <a:spcAft>
                <a:spcPts val="800"/>
              </a:spcAft>
              <a:defRPr sz="2600" cap="none"/>
            </a:lvl1pPr>
            <a:lvl2pPr algn="ctr">
              <a:defRPr sz="2400"/>
            </a:lvl2pPr>
            <a:lvl3pPr algn="ctr">
              <a:defRPr/>
            </a:lvl3pPr>
            <a:lvl4pPr algn="ctr">
              <a:defRPr/>
            </a:lvl4pPr>
            <a:lvl5pPr algn="ctr">
              <a:defRPr/>
            </a:lvl5pPr>
          </a:lstStyle>
          <a:p>
            <a:pPr lvl="0"/>
            <a:r>
              <a:rPr lang="fr-FR" dirty="0" smtClean="0"/>
              <a:t>Sommaire</a:t>
            </a:r>
          </a:p>
        </p:txBody>
      </p:sp>
      <p:sp>
        <p:nvSpPr>
          <p:cNvPr id="11" name="Espace réservé du contenu 2"/>
          <p:cNvSpPr>
            <a:spLocks noGrp="1"/>
          </p:cNvSpPr>
          <p:nvPr>
            <p:ph idx="14" hasCustomPrompt="1"/>
          </p:nvPr>
        </p:nvSpPr>
        <p:spPr>
          <a:xfrm>
            <a:off x="3563888" y="1630545"/>
            <a:ext cx="2774858" cy="595035"/>
          </a:xfrm>
        </p:spPr>
        <p:txBody>
          <a:bodyPr/>
          <a:lstStyle>
            <a:lvl1pPr>
              <a:lnSpc>
                <a:spcPts val="1500"/>
              </a:lnSpc>
              <a:spcAft>
                <a:spcPts val="200"/>
              </a:spcAft>
              <a:defRPr sz="1200" cap="none"/>
            </a:lvl1pPr>
            <a:lvl2pPr>
              <a:spcAft>
                <a:spcPts val="1200"/>
              </a:spcAft>
              <a:defRPr sz="1200"/>
            </a:lvl2pPr>
          </a:lstStyle>
          <a:p>
            <a:pPr lvl="0"/>
            <a:r>
              <a:rPr lang="fr-FR" dirty="0" smtClean="0"/>
              <a:t>6</a:t>
            </a:r>
            <a:br>
              <a:rPr lang="fr-FR" dirty="0" smtClean="0"/>
            </a:br>
            <a:r>
              <a:rPr lang="fr-FR" dirty="0" smtClean="0"/>
              <a:t>Cliquez pour modifier les styles </a:t>
            </a:r>
          </a:p>
          <a:p>
            <a:pPr lvl="1"/>
            <a:r>
              <a:rPr lang="fr-FR" dirty="0" smtClean="0"/>
              <a:t>Deuxième niveau</a:t>
            </a:r>
            <a:endParaRPr lang="fr-FR" dirty="0"/>
          </a:p>
        </p:txBody>
      </p:sp>
      <p:pic>
        <p:nvPicPr>
          <p:cNvPr id="13" name="Image 12" descr="RTE_LogoSeul_RV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176814"/>
            <a:ext cx="552598" cy="552598"/>
          </a:xfrm>
          <a:prstGeom prst="rect">
            <a:avLst/>
          </a:prstGeom>
        </p:spPr>
      </p:pic>
      <p:pic>
        <p:nvPicPr>
          <p:cNvPr id="15" name="Image 14" descr="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19103" y="402035"/>
            <a:ext cx="443206" cy="431334"/>
          </a:xfrm>
          <a:prstGeom prst="rect">
            <a:avLst/>
          </a:prstGeom>
        </p:spPr>
      </p:pic>
    </p:spTree>
    <p:extLst>
      <p:ext uri="{BB962C8B-B14F-4D97-AF65-F5344CB8AC3E}">
        <p14:creationId xmlns:p14="http://schemas.microsoft.com/office/powerpoint/2010/main" val="357541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350008"/>
            <a:ext cx="8229600" cy="430887"/>
          </a:xfrm>
          <a:prstGeom prst="rect">
            <a:avLst/>
          </a:prstGeom>
        </p:spPr>
        <p:txBody>
          <a:bodyPr vert="horz" lIns="0" tIns="0" rIns="0" bIns="0" rtlCol="0" anchor="t" anchorCtr="0">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594612" y="1585533"/>
            <a:ext cx="8092188" cy="1508105"/>
          </a:xfrm>
          <a:prstGeom prst="rect">
            <a:avLst/>
          </a:prstGeom>
        </p:spPr>
        <p:txBody>
          <a:bodyPr vert="horz" wrap="square" lIns="0" tIns="0" rIns="0" bIns="0" rtlCol="0">
            <a:spAutoFit/>
          </a:bodyPr>
          <a:lstStyle/>
          <a:p>
            <a:pPr lvl="0"/>
            <a:r>
              <a:rPr lang="fr-FR" dirty="0" smtClean="0"/>
              <a:t>Cliquez pour modifier les styles du texte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3752917" y="4800784"/>
            <a:ext cx="2267801" cy="150065"/>
          </a:xfrm>
          <a:prstGeom prst="rect">
            <a:avLst/>
          </a:prstGeom>
        </p:spPr>
        <p:txBody>
          <a:bodyPr vert="horz" lIns="0" tIns="0" rIns="0" bIns="0" rtlCol="0" anchor="b" anchorCtr="0"/>
          <a:lstStyle>
            <a:lvl1pPr algn="l">
              <a:defRPr sz="700">
                <a:solidFill>
                  <a:schemeClr val="tx1"/>
                </a:solidFill>
                <a:latin typeface="Verdana"/>
                <a:cs typeface="Verdana"/>
              </a:defRPr>
            </a:lvl1pPr>
          </a:lstStyle>
          <a:p>
            <a:endParaRPr lang="fr-FR" dirty="0"/>
          </a:p>
        </p:txBody>
      </p:sp>
      <p:sp>
        <p:nvSpPr>
          <p:cNvPr id="5" name="Espace réservé du pied de page 4"/>
          <p:cNvSpPr>
            <a:spLocks noGrp="1"/>
          </p:cNvSpPr>
          <p:nvPr>
            <p:ph type="ftr" sz="quarter" idx="3"/>
          </p:nvPr>
        </p:nvSpPr>
        <p:spPr>
          <a:xfrm>
            <a:off x="319978" y="4800784"/>
            <a:ext cx="2895600" cy="150065"/>
          </a:xfrm>
          <a:prstGeom prst="rect">
            <a:avLst/>
          </a:prstGeom>
        </p:spPr>
        <p:txBody>
          <a:bodyPr vert="horz" lIns="0" tIns="0" rIns="0" bIns="0" rtlCol="0" anchor="b" anchorCtr="0"/>
          <a:lstStyle>
            <a:lvl1pPr algn="l">
              <a:defRPr sz="700" b="1" kern="1200" spc="-100">
                <a:solidFill>
                  <a:schemeClr val="tx1"/>
                </a:solidFill>
                <a:latin typeface="Verdana"/>
                <a:cs typeface="Verdana"/>
              </a:defRPr>
            </a:lvl1pPr>
          </a:lstStyle>
          <a:p>
            <a:r>
              <a:rPr lang="fr-FR" dirty="0" smtClean="0"/>
              <a:t>Titre de la présentation - date </a:t>
            </a:r>
            <a:endParaRPr lang="fr-FR" dirty="0"/>
          </a:p>
        </p:txBody>
      </p:sp>
      <p:sp>
        <p:nvSpPr>
          <p:cNvPr id="6" name="Espace réservé du numéro de diapositive 5"/>
          <p:cNvSpPr>
            <a:spLocks noGrp="1"/>
          </p:cNvSpPr>
          <p:nvPr>
            <p:ph type="sldNum" sz="quarter" idx="4"/>
          </p:nvPr>
        </p:nvSpPr>
        <p:spPr>
          <a:xfrm>
            <a:off x="6553200" y="4800784"/>
            <a:ext cx="2133600" cy="150065"/>
          </a:xfrm>
          <a:prstGeom prst="rect">
            <a:avLst/>
          </a:prstGeom>
        </p:spPr>
        <p:txBody>
          <a:bodyPr vert="horz" lIns="0" tIns="0" rIns="0" bIns="0" rtlCol="0" anchor="b" anchorCtr="0"/>
          <a:lstStyle>
            <a:lvl1pPr algn="r">
              <a:defRPr sz="900" b="1" spc="-100">
                <a:solidFill>
                  <a:schemeClr val="tx1"/>
                </a:solidFill>
                <a:latin typeface="Verdana"/>
                <a:cs typeface="Verdana"/>
              </a:defRPr>
            </a:lvl1pPr>
          </a:lstStyle>
          <a:p>
            <a:fld id="{59894E3C-CCE6-F242-84E3-BCBDD257A1E1}" type="slidenum">
              <a:rPr lang="fr-FR" smtClean="0"/>
              <a:pPr/>
              <a:t>‹N°›</a:t>
            </a:fld>
            <a:endParaRPr lang="fr-FR" dirty="0"/>
          </a:p>
        </p:txBody>
      </p:sp>
    </p:spTree>
    <p:extLst>
      <p:ext uri="{BB962C8B-B14F-4D97-AF65-F5344CB8AC3E}">
        <p14:creationId xmlns:p14="http://schemas.microsoft.com/office/powerpoint/2010/main" val="241328464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60" r:id="rId4"/>
    <p:sldLayoutId id="2147483661" r:id="rId5"/>
    <p:sldLayoutId id="2147483662" r:id="rId6"/>
    <p:sldLayoutId id="2147483663" r:id="rId7"/>
    <p:sldLayoutId id="2147483664" r:id="rId8"/>
    <p:sldLayoutId id="2147483656" r:id="rId9"/>
    <p:sldLayoutId id="2147483650" r:id="rId10"/>
    <p:sldLayoutId id="2147483659" r:id="rId11"/>
  </p:sldLayoutIdLst>
  <p:hf hdr="0" ftr="0" dt="0"/>
  <p:txStyles>
    <p:titleStyle>
      <a:lvl1pPr algn="ctr" defTabSz="457200" rtl="0" eaLnBrk="1" latinLnBrk="0" hangingPunct="1">
        <a:spcBef>
          <a:spcPct val="0"/>
        </a:spcBef>
        <a:buNone/>
        <a:defRPr sz="2800" b="1" kern="1200" cap="all" spc="-100">
          <a:solidFill>
            <a:schemeClr val="tx1"/>
          </a:solidFill>
          <a:latin typeface="Verdana"/>
          <a:ea typeface="+mj-ea"/>
          <a:cs typeface="Verdana"/>
        </a:defRPr>
      </a:lvl1pPr>
    </p:titleStyle>
    <p:bodyStyle>
      <a:lvl1pPr marL="0" indent="0" algn="l" defTabSz="457200" rtl="0" eaLnBrk="1" latinLnBrk="0" hangingPunct="1">
        <a:spcBef>
          <a:spcPts val="0"/>
        </a:spcBef>
        <a:spcAft>
          <a:spcPts val="400"/>
        </a:spcAft>
        <a:buFont typeface="Arial"/>
        <a:buNone/>
        <a:defRPr sz="2000" b="1" kern="1200" cap="all" spc="-100">
          <a:solidFill>
            <a:schemeClr val="tx1"/>
          </a:solidFill>
          <a:latin typeface="Verdana"/>
          <a:ea typeface="+mn-ea"/>
          <a:cs typeface="Verdana"/>
        </a:defRPr>
      </a:lvl1pPr>
      <a:lvl2pPr marL="0" indent="0" algn="just" defTabSz="457200" rtl="0" eaLnBrk="1" latinLnBrk="0" hangingPunct="1">
        <a:spcBef>
          <a:spcPts val="0"/>
        </a:spcBef>
        <a:spcAft>
          <a:spcPts val="1000"/>
        </a:spcAft>
        <a:buFont typeface="Arial"/>
        <a:buNone/>
        <a:defRPr sz="1800" kern="1200" spc="-100">
          <a:solidFill>
            <a:schemeClr val="tx1"/>
          </a:solidFill>
          <a:latin typeface="Verdana"/>
          <a:ea typeface="+mn-ea"/>
          <a:cs typeface="Verdana"/>
        </a:defRPr>
      </a:lvl2pPr>
      <a:lvl3pPr marL="0" indent="0" algn="just" defTabSz="457200" rtl="0" eaLnBrk="1" latinLnBrk="0" hangingPunct="1">
        <a:spcBef>
          <a:spcPts val="0"/>
        </a:spcBef>
        <a:spcAft>
          <a:spcPts val="600"/>
        </a:spcAft>
        <a:buFont typeface="Arial"/>
        <a:buNone/>
        <a:defRPr sz="1600" kern="1200" spc="-100">
          <a:solidFill>
            <a:schemeClr val="tx1"/>
          </a:solidFill>
          <a:latin typeface="Verdana"/>
          <a:ea typeface="+mn-ea"/>
          <a:cs typeface="Verdana"/>
        </a:defRPr>
      </a:lvl3pPr>
      <a:lvl4pPr marL="0" indent="0" algn="just" defTabSz="457200" rtl="0" eaLnBrk="1" latinLnBrk="0" hangingPunct="1">
        <a:spcBef>
          <a:spcPts val="0"/>
        </a:spcBef>
        <a:spcAft>
          <a:spcPts val="400"/>
        </a:spcAft>
        <a:buFont typeface="Arial"/>
        <a:buNone/>
        <a:defRPr sz="1400" kern="1200" spc="-100">
          <a:solidFill>
            <a:schemeClr val="tx1"/>
          </a:solidFill>
          <a:latin typeface="Verdana"/>
          <a:ea typeface="+mn-ea"/>
          <a:cs typeface="Verdana"/>
        </a:defRPr>
      </a:lvl4pPr>
      <a:lvl5pPr marL="0" indent="0" algn="just" defTabSz="457200" rtl="0" eaLnBrk="1" latinLnBrk="0" hangingPunct="1">
        <a:spcBef>
          <a:spcPts val="0"/>
        </a:spcBef>
        <a:buFont typeface="Arial"/>
        <a:buNone/>
        <a:defRPr sz="1000" kern="1200" spc="-1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685800" y="2542516"/>
            <a:ext cx="7772400" cy="2015936"/>
          </a:xfrm>
        </p:spPr>
        <p:txBody>
          <a:bodyPr/>
          <a:lstStyle/>
          <a:p>
            <a:r>
              <a:rPr lang="fr-FR" dirty="0" smtClean="0"/>
              <a:t>Global optimisation of the Optimal Power </a:t>
            </a:r>
            <a:r>
              <a:rPr lang="fr-FR" dirty="0" smtClean="0"/>
              <a:t>Flow</a:t>
            </a:r>
            <a:br>
              <a:rPr lang="fr-FR" dirty="0" smtClean="0"/>
            </a:br>
            <a:r>
              <a:rPr lang="fr-FR" dirty="0" smtClean="0"/>
              <a:t/>
            </a:r>
            <a:br>
              <a:rPr lang="fr-FR" dirty="0" smtClean="0"/>
            </a:br>
            <a:r>
              <a:rPr lang="fr-FR" sz="2000" dirty="0" smtClean="0"/>
              <a:t>Manuel Ruiz – RTE – manuel.ruiz@rte-france.com</a:t>
            </a:r>
            <a:endParaRPr lang="fr-FR" dirty="0"/>
          </a:p>
        </p:txBody>
      </p:sp>
      <p:sp>
        <p:nvSpPr>
          <p:cNvPr id="2" name="Espace réservé du texte 1"/>
          <p:cNvSpPr>
            <a:spLocks noGrp="1"/>
          </p:cNvSpPr>
          <p:nvPr>
            <p:ph type="body" sz="quarter" idx="10"/>
          </p:nvPr>
        </p:nvSpPr>
        <p:spPr/>
        <p:txBody>
          <a:bodyPr/>
          <a:lstStyle/>
          <a:p>
            <a:endParaRPr lang="fr-FR"/>
          </a:p>
        </p:txBody>
      </p:sp>
      <p:sp>
        <p:nvSpPr>
          <p:cNvPr id="3" name="Espace réservé du numéro de diapositive 2"/>
          <p:cNvSpPr>
            <a:spLocks noGrp="1"/>
          </p:cNvSpPr>
          <p:nvPr>
            <p:ph type="sldNum" sz="quarter" idx="4294967295"/>
          </p:nvPr>
        </p:nvSpPr>
        <p:spPr>
          <a:xfrm>
            <a:off x="7010400" y="4800600"/>
            <a:ext cx="2133600" cy="150813"/>
          </a:xfrm>
        </p:spPr>
        <p:txBody>
          <a:bodyPr/>
          <a:lstStyle/>
          <a:p>
            <a:fld id="{59894E3C-CCE6-F242-84E3-BCBDD257A1E1}" type="slidenum">
              <a:rPr lang="fr-FR" smtClean="0"/>
              <a:t>1</a:t>
            </a:fld>
            <a:endParaRPr lang="fr-FR"/>
          </a:p>
        </p:txBody>
      </p:sp>
    </p:spTree>
    <p:extLst>
      <p:ext uri="{BB962C8B-B14F-4D97-AF65-F5344CB8AC3E}">
        <p14:creationId xmlns:p14="http://schemas.microsoft.com/office/powerpoint/2010/main" val="310484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94612" y="940086"/>
            <a:ext cx="8092188" cy="3431709"/>
          </a:xfrm>
        </p:spPr>
        <p:txBody>
          <a:bodyPr/>
          <a:lstStyle/>
          <a:p>
            <a:pPr lvl="1"/>
            <a:r>
              <a:rPr lang="en-US" dirty="0" smtClean="0"/>
              <a:t>At RTE, good solutions are obtained with the interior </a:t>
            </a:r>
            <a:r>
              <a:rPr lang="en-US" dirty="0"/>
              <a:t>point method implemented in </a:t>
            </a:r>
            <a:r>
              <a:rPr lang="en-US" dirty="0" smtClean="0"/>
              <a:t>ARTELYS-KNITRO. We </a:t>
            </a:r>
            <a:r>
              <a:rPr lang="en-US" dirty="0" smtClean="0"/>
              <a:t>managed to solve very large scale OPF problem (see PEGASE or </a:t>
            </a:r>
            <a:r>
              <a:rPr lang="en-US" dirty="0" err="1" smtClean="0"/>
              <a:t>iTESLA</a:t>
            </a:r>
            <a:r>
              <a:rPr lang="en-US" dirty="0" smtClean="0"/>
              <a:t> projects). </a:t>
            </a:r>
          </a:p>
          <a:p>
            <a:pPr lvl="1"/>
            <a:r>
              <a:rPr lang="en-US" i="1" dirty="0" smtClean="0"/>
              <a:t>10000 nodes, 15000 lines, more complex devices set up on lines (PST) or buses (on/off production units and shunts)</a:t>
            </a:r>
            <a:endParaRPr lang="en-US" i="1" dirty="0" smtClean="0"/>
          </a:p>
          <a:p>
            <a:pPr lvl="1"/>
            <a:r>
              <a:rPr lang="en-US" dirty="0" smtClean="0"/>
              <a:t>But when a local optimization solver crashed, is it because the problem is unfeasible or not ? It is impossible to answer the question with a local optimization method.</a:t>
            </a:r>
          </a:p>
          <a:p>
            <a:pPr lvl="1"/>
            <a:r>
              <a:rPr lang="en-US" dirty="0" smtClean="0"/>
              <a:t>It is very difficult to deploy a numerical module based on local optimization solver, global optimization method can then be used 	to prove the optimality of a solution.</a:t>
            </a:r>
            <a:endParaRPr lang="en-US" dirty="0"/>
          </a:p>
        </p:txBody>
      </p:sp>
      <p:sp>
        <p:nvSpPr>
          <p:cNvPr id="3" name="Espace réservé du numéro de diapositive 2"/>
          <p:cNvSpPr>
            <a:spLocks noGrp="1"/>
          </p:cNvSpPr>
          <p:nvPr>
            <p:ph type="sldNum" sz="quarter" idx="12"/>
          </p:nvPr>
        </p:nvSpPr>
        <p:spPr/>
        <p:txBody>
          <a:bodyPr/>
          <a:lstStyle/>
          <a:p>
            <a:fld id="{59894E3C-CCE6-F242-84E3-BCBDD257A1E1}" type="slidenum">
              <a:rPr lang="fr-FR" smtClean="0"/>
              <a:t>10</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en-US" dirty="0" smtClean="0"/>
              <a:t>Motivations</a:t>
            </a:r>
            <a:endParaRPr lang="en-US" dirty="0"/>
          </a:p>
        </p:txBody>
      </p:sp>
    </p:spTree>
    <p:extLst>
      <p:ext uri="{BB962C8B-B14F-4D97-AF65-F5344CB8AC3E}">
        <p14:creationId xmlns:p14="http://schemas.microsoft.com/office/powerpoint/2010/main" val="41545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a:xfrm>
                <a:off x="601190" y="838772"/>
                <a:ext cx="8092188" cy="4196867"/>
              </a:xfrm>
            </p:spPr>
            <p:txBody>
              <a:bodyPr/>
              <a:lstStyle/>
              <a:p>
                <a:pPr lvl="1"/>
                <a:r>
                  <a:rPr lang="en-US" sz="1100" dirty="0" smtClean="0"/>
                  <a:t>The convex envelope of the bilinear term </a:t>
                </a:r>
                <a14:m>
                  <m:oMath xmlns:m="http://schemas.openxmlformats.org/officeDocument/2006/math">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𝑦</m:t>
                        </m:r>
                      </m:e>
                      <m:sub>
                        <m:r>
                          <a:rPr lang="fr-FR" sz="1100" b="0" i="1" smtClean="0">
                            <a:latin typeface="Cambria Math" panose="02040503050406030204" pitchFamily="18" charset="0"/>
                          </a:rPr>
                          <m:t>𝑖𝑗</m:t>
                        </m:r>
                      </m:sub>
                    </m:sSub>
                    <m:r>
                      <a:rPr lang="fr-FR" sz="1100" b="0" i="1" smtClean="0">
                        <a:latin typeface="Cambria Math" panose="02040503050406030204" pitchFamily="18" charset="0"/>
                      </a:rPr>
                      <m:t>=</m:t>
                    </m:r>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𝑥</m:t>
                        </m:r>
                      </m:e>
                      <m:sub>
                        <m:r>
                          <a:rPr lang="fr-FR" sz="1100" b="0" i="1" smtClean="0">
                            <a:latin typeface="Cambria Math" panose="02040503050406030204" pitchFamily="18" charset="0"/>
                          </a:rPr>
                          <m:t>𝑖</m:t>
                        </m:r>
                      </m:sub>
                    </m:sSub>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𝑥</m:t>
                        </m:r>
                      </m:e>
                      <m:sub>
                        <m:r>
                          <a:rPr lang="fr-FR" sz="1100" b="0" i="1" smtClean="0">
                            <a:latin typeface="Cambria Math" panose="02040503050406030204" pitchFamily="18" charset="0"/>
                          </a:rPr>
                          <m:t>𝑗</m:t>
                        </m:r>
                      </m:sub>
                    </m:sSub>
                  </m:oMath>
                </a14:m>
                <a:r>
                  <a:rPr lang="en-US" sz="1100" dirty="0" smtClean="0"/>
                  <a:t> can be described using the McCormick inequalities :</a:t>
                </a:r>
              </a:p>
              <a:p>
                <a:pPr lvl="1"/>
                <a14:m>
                  <m:oMathPara xmlns:m="http://schemas.openxmlformats.org/officeDocument/2006/math">
                    <m:oMathParaPr>
                      <m:jc m:val="left"/>
                    </m:oMathParaPr>
                    <m:oMath xmlns:m="http://schemas.openxmlformats.org/officeDocument/2006/math">
                      <m:d>
                        <m:dPr>
                          <m:ctrlPr>
                            <a:rPr lang="fr-FR" sz="1100" b="0" i="1" smtClean="0">
                              <a:latin typeface="Cambria Math" panose="02040503050406030204" pitchFamily="18" charset="0"/>
                            </a:rPr>
                          </m:ctrlPr>
                        </m:dPr>
                        <m:e>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𝑥</m:t>
                              </m:r>
                            </m:e>
                            <m:sub>
                              <m:r>
                                <a:rPr lang="fr-FR" sz="1100" b="0" i="1" smtClean="0">
                                  <a:latin typeface="Cambria Math" panose="02040503050406030204" pitchFamily="18" charset="0"/>
                                </a:rPr>
                                <m:t>𝑖</m:t>
                              </m:r>
                            </m:sub>
                          </m:sSub>
                          <m:r>
                            <a:rPr lang="fr-FR" sz="1100" b="0" i="1" smtClean="0">
                              <a:latin typeface="Cambria Math" panose="02040503050406030204" pitchFamily="18" charset="0"/>
                            </a:rPr>
                            <m:t>,</m:t>
                          </m:r>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𝑥</m:t>
                              </m:r>
                            </m:e>
                            <m:sub>
                              <m:r>
                                <a:rPr lang="fr-FR" sz="1100" b="0" i="1" smtClean="0">
                                  <a:latin typeface="Cambria Math" panose="02040503050406030204" pitchFamily="18" charset="0"/>
                                </a:rPr>
                                <m:t>𝑗</m:t>
                              </m:r>
                            </m:sub>
                          </m:sSub>
                          <m:r>
                            <a:rPr lang="fr-FR" sz="1100" b="0" i="1" smtClean="0">
                              <a:latin typeface="Cambria Math" panose="02040503050406030204" pitchFamily="18" charset="0"/>
                            </a:rPr>
                            <m:t>,</m:t>
                          </m:r>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𝑦</m:t>
                              </m:r>
                            </m:e>
                            <m:sub>
                              <m:r>
                                <a:rPr lang="fr-FR" sz="1100" b="0" i="1" smtClean="0">
                                  <a:latin typeface="Cambria Math" panose="02040503050406030204" pitchFamily="18" charset="0"/>
                                </a:rPr>
                                <m:t>𝑖𝑗</m:t>
                              </m:r>
                            </m:sub>
                          </m:sSub>
                        </m:e>
                      </m:d>
                      <m:r>
                        <a:rPr lang="fr-FR" sz="1100" b="0" i="1" smtClean="0">
                          <a:latin typeface="Cambria Math" panose="02040503050406030204" pitchFamily="18" charset="0"/>
                        </a:rPr>
                        <m:t>∈</m:t>
                      </m:r>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𝒯</m:t>
                          </m:r>
                        </m:e>
                        <m:sub>
                          <m:r>
                            <a:rPr lang="fr-FR" sz="1100" b="0" i="1" smtClean="0">
                              <a:latin typeface="Cambria Math" panose="02040503050406030204" pitchFamily="18" charset="0"/>
                            </a:rPr>
                            <m:t>𝑖𝑗</m:t>
                          </m:r>
                        </m:sub>
                      </m:sSub>
                      <m:r>
                        <a:rPr lang="fr-FR" sz="1100" i="1">
                          <a:latin typeface="Cambria Math" panose="02040503050406030204" pitchFamily="18" charset="0"/>
                          <a:ea typeface="Cambria Math" panose="02040503050406030204" pitchFamily="18" charset="0"/>
                        </a:rPr>
                        <m:t>⟺</m:t>
                      </m:r>
                      <m:d>
                        <m:dPr>
                          <m:begChr m:val="{"/>
                          <m:endChr m:val=""/>
                          <m:ctrlPr>
                            <a:rPr lang="fr-FR" sz="1100" i="1">
                              <a:latin typeface="Cambria Math" panose="02040503050406030204" pitchFamily="18" charset="0"/>
                              <a:ea typeface="Cambria Math" panose="02040503050406030204" pitchFamily="18" charset="0"/>
                            </a:rPr>
                          </m:ctrlPr>
                        </m:dPr>
                        <m:e>
                          <m:m>
                            <m:mPr>
                              <m:mcs>
                                <m:mc>
                                  <m:mcPr>
                                    <m:count m:val="1"/>
                                    <m:mcJc m:val="center"/>
                                  </m:mcPr>
                                </m:mc>
                              </m:mcs>
                              <m:ctrlPr>
                                <a:rPr lang="en-US" sz="1100" i="1">
                                  <a:latin typeface="Cambria Math" panose="02040503050406030204" pitchFamily="18" charset="0"/>
                                </a:rPr>
                              </m:ctrlPr>
                            </m:mPr>
                            <m:mr>
                              <m:e>
                                <m:sSub>
                                  <m:sSubPr>
                                    <m:ctrlPr>
                                      <a:rPr lang="fr-FR" sz="1100" i="1">
                                        <a:latin typeface="Cambria Math" panose="02040503050406030204" pitchFamily="18" charset="0"/>
                                      </a:rPr>
                                    </m:ctrlPr>
                                  </m:sSubPr>
                                  <m:e>
                                    <m:r>
                                      <a:rPr lang="fr-FR" sz="1100" i="1">
                                        <a:latin typeface="Cambria Math" panose="02040503050406030204" pitchFamily="18" charset="0"/>
                                      </a:rPr>
                                      <m:t>𝑦</m:t>
                                    </m:r>
                                  </m:e>
                                  <m:sub>
                                    <m:r>
                                      <a:rPr lang="fr-FR" sz="1100" i="1">
                                        <a:latin typeface="Cambria Math" panose="02040503050406030204" pitchFamily="18" charset="0"/>
                                      </a:rPr>
                                      <m:t>𝑖𝑗</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𝑈</m:t>
                                    </m:r>
                                  </m:e>
                                  <m:sub>
                                    <m:r>
                                      <a:rPr lang="fr-FR" sz="1100" i="1">
                                        <a:latin typeface="Cambria Math" panose="02040503050406030204" pitchFamily="18" charset="0"/>
                                      </a:rPr>
                                      <m:t>𝑗</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𝑖</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𝑈</m:t>
                                    </m:r>
                                  </m:e>
                                  <m:sub>
                                    <m:r>
                                      <a:rPr lang="fr-FR" sz="1100" i="1">
                                        <a:latin typeface="Cambria Math" panose="02040503050406030204" pitchFamily="18" charset="0"/>
                                      </a:rPr>
                                      <m:t>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𝑗</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𝑈</m:t>
                                    </m:r>
                                  </m:e>
                                  <m:sub>
                                    <m:r>
                                      <a:rPr lang="fr-FR" sz="1100" i="1">
                                        <a:latin typeface="Cambria Math" panose="02040503050406030204" pitchFamily="18" charset="0"/>
                                      </a:rPr>
                                      <m:t>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𝑈</m:t>
                                    </m:r>
                                  </m:e>
                                  <m:sub>
                                    <m:r>
                                      <a:rPr lang="fr-FR" sz="1100" i="1">
                                        <a:latin typeface="Cambria Math" panose="02040503050406030204" pitchFamily="18" charset="0"/>
                                      </a:rPr>
                                      <m:t>𝑗</m:t>
                                    </m:r>
                                  </m:sub>
                                </m:sSub>
                                <m:r>
                                  <a:rPr lang="fr-FR" sz="1100" i="1">
                                    <a:latin typeface="Cambria Math" panose="02040503050406030204" pitchFamily="18" charset="0"/>
                                  </a:rPr>
                                  <m:t>≥0</m:t>
                                </m:r>
                              </m:e>
                            </m:mr>
                            <m:mr>
                              <m:e>
                                <m:sSub>
                                  <m:sSubPr>
                                    <m:ctrlPr>
                                      <a:rPr lang="fr-FR" sz="1100" i="1">
                                        <a:latin typeface="Cambria Math" panose="02040503050406030204" pitchFamily="18" charset="0"/>
                                      </a:rPr>
                                    </m:ctrlPr>
                                  </m:sSubPr>
                                  <m:e>
                                    <m:r>
                                      <a:rPr lang="fr-FR" sz="1100" i="1">
                                        <a:latin typeface="Cambria Math" panose="02040503050406030204" pitchFamily="18" charset="0"/>
                                      </a:rPr>
                                      <m:t>𝑦</m:t>
                                    </m:r>
                                  </m:e>
                                  <m:sub>
                                    <m:r>
                                      <a:rPr lang="fr-FR" sz="1100" i="1">
                                        <a:latin typeface="Cambria Math" panose="02040503050406030204" pitchFamily="18" charset="0"/>
                                      </a:rPr>
                                      <m:t>𝑖𝑗</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𝐿</m:t>
                                    </m:r>
                                  </m:e>
                                  <m:sub>
                                    <m:r>
                                      <a:rPr lang="fr-FR" sz="1100" i="1">
                                        <a:latin typeface="Cambria Math" panose="02040503050406030204" pitchFamily="18" charset="0"/>
                                      </a:rPr>
                                      <m:t>𝑗</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𝑖</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𝐿</m:t>
                                    </m:r>
                                  </m:e>
                                  <m:sub>
                                    <m:r>
                                      <a:rPr lang="fr-FR" sz="1100" i="1">
                                        <a:latin typeface="Cambria Math" panose="02040503050406030204" pitchFamily="18" charset="0"/>
                                      </a:rPr>
                                      <m:t>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𝑗</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𝐿</m:t>
                                    </m:r>
                                  </m:e>
                                  <m:sub>
                                    <m:r>
                                      <a:rPr lang="fr-FR" sz="1100" i="1">
                                        <a:latin typeface="Cambria Math" panose="02040503050406030204" pitchFamily="18" charset="0"/>
                                      </a:rPr>
                                      <m:t>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𝐿</m:t>
                                    </m:r>
                                  </m:e>
                                  <m:sub>
                                    <m:r>
                                      <a:rPr lang="fr-FR" sz="1100" i="1">
                                        <a:latin typeface="Cambria Math" panose="02040503050406030204" pitchFamily="18" charset="0"/>
                                      </a:rPr>
                                      <m:t>𝑗</m:t>
                                    </m:r>
                                  </m:sub>
                                </m:sSub>
                                <m:r>
                                  <a:rPr lang="fr-FR" sz="1100" i="1">
                                    <a:latin typeface="Cambria Math" panose="02040503050406030204" pitchFamily="18" charset="0"/>
                                  </a:rPr>
                                  <m:t>≥0</m:t>
                                </m:r>
                                <m:r>
                                  <m:rPr>
                                    <m:nor/>
                                  </m:rPr>
                                  <a:rPr lang="fr-FR" sz="1100" i="1" dirty="0">
                                    <a:latin typeface="Cambria Math" panose="02040503050406030204" pitchFamily="18" charset="0"/>
                                  </a:rPr>
                                  <m:t> </m:t>
                                </m:r>
                              </m:e>
                            </m:mr>
                            <m:mr>
                              <m:e>
                                <m:sSub>
                                  <m:sSubPr>
                                    <m:ctrlPr>
                                      <a:rPr lang="fr-FR" sz="1100" i="1">
                                        <a:latin typeface="Cambria Math" panose="02040503050406030204" pitchFamily="18" charset="0"/>
                                      </a:rPr>
                                    </m:ctrlPr>
                                  </m:sSubPr>
                                  <m:e>
                                    <m:r>
                                      <a:rPr lang="fr-FR" sz="1100" i="1">
                                        <a:latin typeface="Cambria Math" panose="02040503050406030204" pitchFamily="18" charset="0"/>
                                      </a:rPr>
                                      <m:t>𝑦</m:t>
                                    </m:r>
                                  </m:e>
                                  <m:sub>
                                    <m:r>
                                      <a:rPr lang="fr-FR" sz="1100" i="1">
                                        <a:latin typeface="Cambria Math" panose="02040503050406030204" pitchFamily="18" charset="0"/>
                                      </a:rPr>
                                      <m:t>𝑖𝑗</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𝑈</m:t>
                                    </m:r>
                                  </m:e>
                                  <m:sub>
                                    <m:r>
                                      <a:rPr lang="fr-FR" sz="1100" i="1">
                                        <a:latin typeface="Cambria Math" panose="02040503050406030204" pitchFamily="18" charset="0"/>
                                      </a:rPr>
                                      <m:t>𝑗</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𝑖</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𝐿</m:t>
                                    </m:r>
                                  </m:e>
                                  <m:sub>
                                    <m:r>
                                      <a:rPr lang="fr-FR" sz="1100" i="1">
                                        <a:latin typeface="Cambria Math" panose="02040503050406030204" pitchFamily="18" charset="0"/>
                                      </a:rPr>
                                      <m:t>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𝑗</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𝐿</m:t>
                                    </m:r>
                                  </m:e>
                                  <m:sub>
                                    <m:r>
                                      <a:rPr lang="fr-FR" sz="1100" i="1">
                                        <a:latin typeface="Cambria Math" panose="02040503050406030204" pitchFamily="18" charset="0"/>
                                      </a:rPr>
                                      <m:t>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𝑈</m:t>
                                    </m:r>
                                  </m:e>
                                  <m:sub>
                                    <m:r>
                                      <a:rPr lang="fr-FR" sz="1100" i="1">
                                        <a:latin typeface="Cambria Math" panose="02040503050406030204" pitchFamily="18" charset="0"/>
                                      </a:rPr>
                                      <m:t>𝑗</m:t>
                                    </m:r>
                                  </m:sub>
                                </m:sSub>
                                <m:r>
                                  <a:rPr lang="fr-FR" sz="1100" i="1">
                                    <a:latin typeface="Cambria Math" panose="02040503050406030204" pitchFamily="18" charset="0"/>
                                  </a:rPr>
                                  <m:t>≤0</m:t>
                                </m:r>
                              </m:e>
                            </m:mr>
                            <m:mr>
                              <m:e>
                                <m:sSub>
                                  <m:sSubPr>
                                    <m:ctrlPr>
                                      <a:rPr lang="fr-FR" sz="1100" i="1">
                                        <a:latin typeface="Cambria Math" panose="02040503050406030204" pitchFamily="18" charset="0"/>
                                      </a:rPr>
                                    </m:ctrlPr>
                                  </m:sSubPr>
                                  <m:e>
                                    <m:r>
                                      <a:rPr lang="fr-FR" sz="1100" i="1">
                                        <a:latin typeface="Cambria Math" panose="02040503050406030204" pitchFamily="18" charset="0"/>
                                      </a:rPr>
                                      <m:t>𝑦</m:t>
                                    </m:r>
                                  </m:e>
                                  <m:sub>
                                    <m:r>
                                      <a:rPr lang="fr-FR" sz="1100" i="1">
                                        <a:latin typeface="Cambria Math" panose="02040503050406030204" pitchFamily="18" charset="0"/>
                                      </a:rPr>
                                      <m:t>𝑖𝑗</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𝐿</m:t>
                                    </m:r>
                                  </m:e>
                                  <m:sub>
                                    <m:r>
                                      <a:rPr lang="fr-FR" sz="1100" i="1">
                                        <a:latin typeface="Cambria Math" panose="02040503050406030204" pitchFamily="18" charset="0"/>
                                      </a:rPr>
                                      <m:t>𝑗</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𝑖</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𝑈</m:t>
                                    </m:r>
                                  </m:e>
                                  <m:sub>
                                    <m:r>
                                      <a:rPr lang="fr-FR" sz="1100" i="1">
                                        <a:latin typeface="Cambria Math" panose="02040503050406030204" pitchFamily="18" charset="0"/>
                                      </a:rPr>
                                      <m:t>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𝑗</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𝑈</m:t>
                                    </m:r>
                                  </m:e>
                                  <m:sub>
                                    <m:r>
                                      <a:rPr lang="fr-FR" sz="1100" i="1">
                                        <a:latin typeface="Cambria Math" panose="02040503050406030204" pitchFamily="18" charset="0"/>
                                      </a:rPr>
                                      <m:t>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𝐿</m:t>
                                    </m:r>
                                  </m:e>
                                  <m:sub>
                                    <m:r>
                                      <a:rPr lang="fr-FR" sz="1100" i="1">
                                        <a:latin typeface="Cambria Math" panose="02040503050406030204" pitchFamily="18" charset="0"/>
                                      </a:rPr>
                                      <m:t>𝑗</m:t>
                                    </m:r>
                                  </m:sub>
                                </m:sSub>
                                <m:r>
                                  <a:rPr lang="fr-FR" sz="1100" i="1">
                                    <a:latin typeface="Cambria Math" panose="02040503050406030204" pitchFamily="18" charset="0"/>
                                  </a:rPr>
                                  <m:t>≤0</m:t>
                                </m:r>
                                <m:r>
                                  <m:rPr>
                                    <m:nor/>
                                  </m:rPr>
                                  <a:rPr lang="en-US" sz="1100" dirty="0"/>
                                  <m:t> </m:t>
                                </m:r>
                              </m:e>
                            </m:mr>
                          </m:m>
                        </m:e>
                      </m:d>
                    </m:oMath>
                  </m:oMathPara>
                </a14:m>
                <a:endParaRPr lang="en-US" sz="1100" dirty="0" smtClean="0"/>
              </a:p>
              <a:p>
                <a:pPr lvl="1"/>
                <a:r>
                  <a:rPr lang="en-US" sz="1100" dirty="0" smtClean="0"/>
                  <a:t>The convex envelope of </a:t>
                </a:r>
                <a14:m>
                  <m:oMath xmlns:m="http://schemas.openxmlformats.org/officeDocument/2006/math">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𝑧</m:t>
                        </m:r>
                      </m:e>
                      <m:sub>
                        <m:r>
                          <a:rPr lang="fr-FR" sz="1100" b="0" i="1" smtClean="0">
                            <a:latin typeface="Cambria Math" panose="02040503050406030204" pitchFamily="18" charset="0"/>
                          </a:rPr>
                          <m:t>𝑖</m:t>
                        </m:r>
                      </m:sub>
                    </m:sSub>
                    <m:r>
                      <a:rPr lang="fr-FR" sz="1100" b="0" i="1" smtClean="0">
                        <a:latin typeface="Cambria Math" panose="02040503050406030204" pitchFamily="18" charset="0"/>
                      </a:rPr>
                      <m:t>=</m:t>
                    </m:r>
                    <m:sSubSup>
                      <m:sSubSupPr>
                        <m:ctrlPr>
                          <a:rPr lang="fr-FR" sz="1100" b="0" i="1" smtClean="0">
                            <a:latin typeface="Cambria Math" panose="02040503050406030204" pitchFamily="18" charset="0"/>
                          </a:rPr>
                        </m:ctrlPr>
                      </m:sSubSupPr>
                      <m:e>
                        <m:r>
                          <a:rPr lang="fr-FR" sz="1100" b="0" i="1" smtClean="0">
                            <a:latin typeface="Cambria Math" panose="02040503050406030204" pitchFamily="18" charset="0"/>
                          </a:rPr>
                          <m:t>𝑥</m:t>
                        </m:r>
                      </m:e>
                      <m:sub>
                        <m:r>
                          <a:rPr lang="fr-FR" sz="1100" b="0" i="1" smtClean="0">
                            <a:latin typeface="Cambria Math" panose="02040503050406030204" pitchFamily="18" charset="0"/>
                          </a:rPr>
                          <m:t>𝑖</m:t>
                        </m:r>
                      </m:sub>
                      <m:sup>
                        <m:r>
                          <a:rPr lang="fr-FR" sz="1100" b="0" i="1" smtClean="0">
                            <a:latin typeface="Cambria Math" panose="02040503050406030204" pitchFamily="18" charset="0"/>
                          </a:rPr>
                          <m:t>2</m:t>
                        </m:r>
                      </m:sup>
                    </m:sSubSup>
                  </m:oMath>
                </a14:m>
                <a:r>
                  <a:rPr lang="en-US" sz="1100" dirty="0" smtClean="0"/>
                  <a:t> is :</a:t>
                </a:r>
              </a:p>
              <a:p>
                <a:pPr lvl="1"/>
                <a14:m>
                  <m:oMathPara xmlns:m="http://schemas.openxmlformats.org/officeDocument/2006/math">
                    <m:oMathParaPr>
                      <m:jc m:val="left"/>
                    </m:oMathParaPr>
                    <m:oMath xmlns:m="http://schemas.openxmlformats.org/officeDocument/2006/math">
                      <m:d>
                        <m:dPr>
                          <m:ctrlPr>
                            <a:rPr lang="fr-FR" sz="1100" b="0" i="1" smtClean="0">
                              <a:latin typeface="Cambria Math" panose="02040503050406030204" pitchFamily="18" charset="0"/>
                            </a:rPr>
                          </m:ctrlPr>
                        </m:dPr>
                        <m:e>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𝑥</m:t>
                              </m:r>
                            </m:e>
                            <m:sub>
                              <m:r>
                                <a:rPr lang="fr-FR" sz="1100" b="0" i="1" smtClean="0">
                                  <a:latin typeface="Cambria Math" panose="02040503050406030204" pitchFamily="18" charset="0"/>
                                </a:rPr>
                                <m:t>𝑖</m:t>
                              </m:r>
                            </m:sub>
                          </m:sSub>
                          <m:r>
                            <a:rPr lang="fr-FR" sz="1100" b="0" i="1" smtClean="0">
                              <a:latin typeface="Cambria Math" panose="02040503050406030204" pitchFamily="18" charset="0"/>
                            </a:rPr>
                            <m:t>,</m:t>
                          </m:r>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𝑧</m:t>
                              </m:r>
                            </m:e>
                            <m:sub>
                              <m:r>
                                <a:rPr lang="fr-FR" sz="1100" b="0" i="1" smtClean="0">
                                  <a:latin typeface="Cambria Math" panose="02040503050406030204" pitchFamily="18" charset="0"/>
                                </a:rPr>
                                <m:t>𝑖</m:t>
                              </m:r>
                            </m:sub>
                          </m:sSub>
                        </m:e>
                      </m:d>
                      <m:r>
                        <a:rPr lang="fr-FR" sz="1100" b="0" i="1" smtClean="0">
                          <a:latin typeface="Cambria Math" panose="02040503050406030204" pitchFamily="18" charset="0"/>
                        </a:rPr>
                        <m:t>∈</m:t>
                      </m:r>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𝒯</m:t>
                          </m:r>
                        </m:e>
                        <m:sub>
                          <m:r>
                            <a:rPr lang="fr-FR" sz="1100" b="0" i="1" smtClean="0">
                              <a:latin typeface="Cambria Math" panose="02040503050406030204" pitchFamily="18" charset="0"/>
                            </a:rPr>
                            <m:t>𝑖</m:t>
                          </m:r>
                        </m:sub>
                      </m:sSub>
                      <m:r>
                        <a:rPr lang="fr-FR" sz="1100" i="1">
                          <a:latin typeface="Cambria Math" panose="02040503050406030204" pitchFamily="18" charset="0"/>
                          <a:ea typeface="Cambria Math" panose="02040503050406030204" pitchFamily="18" charset="0"/>
                        </a:rPr>
                        <m:t>⟺</m:t>
                      </m:r>
                      <m:d>
                        <m:dPr>
                          <m:begChr m:val="{"/>
                          <m:endChr m:val=""/>
                          <m:ctrlPr>
                            <a:rPr lang="fr-FR" sz="1100" i="1">
                              <a:latin typeface="Cambria Math" panose="02040503050406030204" pitchFamily="18" charset="0"/>
                              <a:ea typeface="Cambria Math" panose="02040503050406030204" pitchFamily="18" charset="0"/>
                            </a:rPr>
                          </m:ctrlPr>
                        </m:dPr>
                        <m:e>
                          <m:eqArr>
                            <m:eqArrPr>
                              <m:ctrlPr>
                                <a:rPr lang="fr-FR" sz="1100" b="0" i="1" smtClean="0">
                                  <a:latin typeface="Cambria Math" panose="02040503050406030204" pitchFamily="18" charset="0"/>
                                  <a:ea typeface="Cambria Math" panose="02040503050406030204" pitchFamily="18" charset="0"/>
                                </a:rPr>
                              </m:ctrlPr>
                            </m:eqArrPr>
                            <m:e>
                              <m:sSubSup>
                                <m:sSubSupPr>
                                  <m:ctrlPr>
                                    <a:rPr lang="fr-FR" sz="1100" b="0" i="1" smtClean="0">
                                      <a:latin typeface="Cambria Math" panose="02040503050406030204" pitchFamily="18" charset="0"/>
                                      <a:ea typeface="Cambria Math" panose="02040503050406030204" pitchFamily="18" charset="0"/>
                                    </a:rPr>
                                  </m:ctrlPr>
                                </m:sSubSupPr>
                                <m:e>
                                  <m:r>
                                    <a:rPr lang="fr-FR" sz="1100" b="0" i="1" smtClean="0">
                                      <a:latin typeface="Cambria Math" panose="02040503050406030204" pitchFamily="18" charset="0"/>
                                      <a:ea typeface="Cambria Math" panose="02040503050406030204" pitchFamily="18" charset="0"/>
                                    </a:rPr>
                                    <m:t>𝑥</m:t>
                                  </m:r>
                                </m:e>
                                <m:sub>
                                  <m:r>
                                    <a:rPr lang="fr-FR" sz="1100" b="0" i="1" smtClean="0">
                                      <a:latin typeface="Cambria Math" panose="02040503050406030204" pitchFamily="18" charset="0"/>
                                      <a:ea typeface="Cambria Math" panose="02040503050406030204" pitchFamily="18" charset="0"/>
                                    </a:rPr>
                                    <m:t>𝑖</m:t>
                                  </m:r>
                                </m:sub>
                                <m:sup>
                                  <m:r>
                                    <a:rPr lang="fr-FR" sz="1100" b="0" i="1" smtClean="0">
                                      <a:latin typeface="Cambria Math" panose="02040503050406030204" pitchFamily="18" charset="0"/>
                                      <a:ea typeface="Cambria Math" panose="02040503050406030204" pitchFamily="18" charset="0"/>
                                    </a:rPr>
                                    <m:t>2</m:t>
                                  </m:r>
                                </m:sup>
                              </m:sSubSup>
                              <m:r>
                                <a:rPr lang="fr-FR" sz="1100" b="0" i="1" smtClean="0">
                                  <a:latin typeface="Cambria Math" panose="02040503050406030204" pitchFamily="18" charset="0"/>
                                  <a:ea typeface="Cambria Math" panose="02040503050406030204" pitchFamily="18" charset="0"/>
                                </a:rPr>
                                <m:t>≤</m:t>
                              </m:r>
                              <m:sSub>
                                <m:sSubPr>
                                  <m:ctrlPr>
                                    <a:rPr lang="fr-FR" sz="1100" b="0" i="1" smtClean="0">
                                      <a:latin typeface="Cambria Math" panose="02040503050406030204" pitchFamily="18" charset="0"/>
                                      <a:ea typeface="Cambria Math" panose="02040503050406030204" pitchFamily="18" charset="0"/>
                                    </a:rPr>
                                  </m:ctrlPr>
                                </m:sSubPr>
                                <m:e>
                                  <m:r>
                                    <a:rPr lang="fr-FR" sz="1100" b="0" i="1" smtClean="0">
                                      <a:latin typeface="Cambria Math" panose="02040503050406030204" pitchFamily="18" charset="0"/>
                                      <a:ea typeface="Cambria Math" panose="02040503050406030204" pitchFamily="18" charset="0"/>
                                    </a:rPr>
                                    <m:t>𝑧</m:t>
                                  </m:r>
                                </m:e>
                                <m:sub>
                                  <m:r>
                                    <a:rPr lang="fr-FR" sz="1100" b="0" i="1" smtClean="0">
                                      <a:latin typeface="Cambria Math" panose="02040503050406030204" pitchFamily="18" charset="0"/>
                                      <a:ea typeface="Cambria Math" panose="02040503050406030204" pitchFamily="18" charset="0"/>
                                    </a:rPr>
                                    <m:t>𝑖</m:t>
                                  </m:r>
                                </m:sub>
                              </m:sSub>
                            </m:e>
                            <m:e>
                              <m:sSub>
                                <m:sSubPr>
                                  <m:ctrlPr>
                                    <a:rPr lang="fr-FR" sz="1100" b="0" i="1" smtClean="0">
                                      <a:latin typeface="Cambria Math" panose="02040503050406030204" pitchFamily="18" charset="0"/>
                                      <a:ea typeface="Cambria Math" panose="02040503050406030204" pitchFamily="18" charset="0"/>
                                    </a:rPr>
                                  </m:ctrlPr>
                                </m:sSubPr>
                                <m:e>
                                  <m:r>
                                    <a:rPr lang="fr-FR" sz="1100" b="0" i="1" smtClean="0">
                                      <a:latin typeface="Cambria Math" panose="02040503050406030204" pitchFamily="18" charset="0"/>
                                      <a:ea typeface="Cambria Math" panose="02040503050406030204" pitchFamily="18" charset="0"/>
                                    </a:rPr>
                                    <m:t>𝐿</m:t>
                                  </m:r>
                                </m:e>
                                <m:sub>
                                  <m:r>
                                    <a:rPr lang="fr-FR" sz="1100" b="0" i="1" smtClean="0">
                                      <a:latin typeface="Cambria Math" panose="02040503050406030204" pitchFamily="18" charset="0"/>
                                      <a:ea typeface="Cambria Math" panose="02040503050406030204" pitchFamily="18" charset="0"/>
                                    </a:rPr>
                                    <m:t>𝑖</m:t>
                                  </m:r>
                                </m:sub>
                              </m:sSub>
                              <m:d>
                                <m:dPr>
                                  <m:ctrlPr>
                                    <a:rPr lang="fr-FR" sz="1100" b="0" i="1" smtClean="0">
                                      <a:latin typeface="Cambria Math" panose="02040503050406030204" pitchFamily="18" charset="0"/>
                                      <a:ea typeface="Cambria Math" panose="02040503050406030204" pitchFamily="18" charset="0"/>
                                    </a:rPr>
                                  </m:ctrlPr>
                                </m:dPr>
                                <m:e>
                                  <m:r>
                                    <a:rPr lang="fr-FR" sz="1100" b="0" i="1" smtClean="0">
                                      <a:latin typeface="Cambria Math" panose="02040503050406030204" pitchFamily="18" charset="0"/>
                                      <a:ea typeface="Cambria Math" panose="02040503050406030204" pitchFamily="18" charset="0"/>
                                    </a:rPr>
                                    <m:t>2</m:t>
                                  </m:r>
                                  <m:sSub>
                                    <m:sSubPr>
                                      <m:ctrlPr>
                                        <a:rPr lang="fr-FR" sz="1100" b="0" i="1" smtClean="0">
                                          <a:latin typeface="Cambria Math" panose="02040503050406030204" pitchFamily="18" charset="0"/>
                                          <a:ea typeface="Cambria Math" panose="02040503050406030204" pitchFamily="18" charset="0"/>
                                        </a:rPr>
                                      </m:ctrlPr>
                                    </m:sSubPr>
                                    <m:e>
                                      <m:r>
                                        <a:rPr lang="fr-FR" sz="1100" b="0" i="1" smtClean="0">
                                          <a:latin typeface="Cambria Math" panose="02040503050406030204" pitchFamily="18" charset="0"/>
                                          <a:ea typeface="Cambria Math" panose="02040503050406030204" pitchFamily="18" charset="0"/>
                                        </a:rPr>
                                        <m:t>𝑥</m:t>
                                      </m:r>
                                    </m:e>
                                    <m:sub>
                                      <m:r>
                                        <a:rPr lang="fr-FR" sz="1100" b="0" i="1" smtClean="0">
                                          <a:latin typeface="Cambria Math" panose="02040503050406030204" pitchFamily="18" charset="0"/>
                                          <a:ea typeface="Cambria Math" panose="02040503050406030204" pitchFamily="18" charset="0"/>
                                        </a:rPr>
                                        <m:t>𝑖</m:t>
                                      </m:r>
                                    </m:sub>
                                  </m:sSub>
                                  <m:r>
                                    <a:rPr lang="fr-FR" sz="1100" b="0" i="1" smtClean="0">
                                      <a:latin typeface="Cambria Math" panose="02040503050406030204" pitchFamily="18" charset="0"/>
                                      <a:ea typeface="Cambria Math" panose="02040503050406030204" pitchFamily="18" charset="0"/>
                                    </a:rPr>
                                    <m:t>−</m:t>
                                  </m:r>
                                  <m:sSub>
                                    <m:sSubPr>
                                      <m:ctrlPr>
                                        <a:rPr lang="fr-FR" sz="1100" b="0" i="1" smtClean="0">
                                          <a:latin typeface="Cambria Math" panose="02040503050406030204" pitchFamily="18" charset="0"/>
                                          <a:ea typeface="Cambria Math" panose="02040503050406030204" pitchFamily="18" charset="0"/>
                                        </a:rPr>
                                      </m:ctrlPr>
                                    </m:sSubPr>
                                    <m:e>
                                      <m:r>
                                        <a:rPr lang="fr-FR" sz="1100" b="0" i="1" smtClean="0">
                                          <a:latin typeface="Cambria Math" panose="02040503050406030204" pitchFamily="18" charset="0"/>
                                          <a:ea typeface="Cambria Math" panose="02040503050406030204" pitchFamily="18" charset="0"/>
                                        </a:rPr>
                                        <m:t>𝐿</m:t>
                                      </m:r>
                                    </m:e>
                                    <m:sub>
                                      <m:r>
                                        <a:rPr lang="fr-FR" sz="1100" b="0" i="1" smtClean="0">
                                          <a:latin typeface="Cambria Math" panose="02040503050406030204" pitchFamily="18" charset="0"/>
                                          <a:ea typeface="Cambria Math" panose="02040503050406030204" pitchFamily="18" charset="0"/>
                                        </a:rPr>
                                        <m:t>𝑖</m:t>
                                      </m:r>
                                    </m:sub>
                                  </m:sSub>
                                </m:e>
                              </m:d>
                              <m:r>
                                <a:rPr lang="fr-FR" sz="1100" b="0" i="1" smtClean="0">
                                  <a:latin typeface="Cambria Math" panose="02040503050406030204" pitchFamily="18" charset="0"/>
                                  <a:ea typeface="Cambria Math" panose="02040503050406030204" pitchFamily="18" charset="0"/>
                                </a:rPr>
                                <m:t>≥</m:t>
                              </m:r>
                              <m:sSub>
                                <m:sSubPr>
                                  <m:ctrlPr>
                                    <a:rPr lang="fr-FR" sz="1100" b="0" i="1" smtClean="0">
                                      <a:latin typeface="Cambria Math" panose="02040503050406030204" pitchFamily="18" charset="0"/>
                                      <a:ea typeface="Cambria Math" panose="02040503050406030204" pitchFamily="18" charset="0"/>
                                    </a:rPr>
                                  </m:ctrlPr>
                                </m:sSubPr>
                                <m:e>
                                  <m:r>
                                    <a:rPr lang="fr-FR" sz="1100" b="0" i="1" smtClean="0">
                                      <a:latin typeface="Cambria Math" panose="02040503050406030204" pitchFamily="18" charset="0"/>
                                      <a:ea typeface="Cambria Math" panose="02040503050406030204" pitchFamily="18" charset="0"/>
                                    </a:rPr>
                                    <m:t>𝑧</m:t>
                                  </m:r>
                                </m:e>
                                <m:sub>
                                  <m:r>
                                    <a:rPr lang="fr-FR" sz="1100" b="0" i="1" smtClean="0">
                                      <a:latin typeface="Cambria Math" panose="02040503050406030204" pitchFamily="18" charset="0"/>
                                      <a:ea typeface="Cambria Math" panose="02040503050406030204" pitchFamily="18" charset="0"/>
                                    </a:rPr>
                                    <m:t>𝑖</m:t>
                                  </m:r>
                                </m:sub>
                              </m:sSub>
                            </m:e>
                            <m:e>
                              <m:sSub>
                                <m:sSubPr>
                                  <m:ctrlPr>
                                    <a:rPr lang="fr-FR" sz="1100" b="0" i="1" smtClean="0">
                                      <a:latin typeface="Cambria Math" panose="02040503050406030204" pitchFamily="18" charset="0"/>
                                      <a:ea typeface="Cambria Math" panose="02040503050406030204" pitchFamily="18" charset="0"/>
                                    </a:rPr>
                                  </m:ctrlPr>
                                </m:sSubPr>
                                <m:e>
                                  <m:r>
                                    <a:rPr lang="fr-FR" sz="1100" b="0" i="1" smtClean="0">
                                      <a:latin typeface="Cambria Math" panose="02040503050406030204" pitchFamily="18" charset="0"/>
                                      <a:ea typeface="Cambria Math" panose="02040503050406030204" pitchFamily="18" charset="0"/>
                                    </a:rPr>
                                    <m:t>𝑈</m:t>
                                  </m:r>
                                </m:e>
                                <m:sub>
                                  <m:r>
                                    <a:rPr lang="fr-FR" sz="1100" b="0" i="1" smtClean="0">
                                      <a:latin typeface="Cambria Math" panose="02040503050406030204" pitchFamily="18" charset="0"/>
                                      <a:ea typeface="Cambria Math" panose="02040503050406030204" pitchFamily="18" charset="0"/>
                                    </a:rPr>
                                    <m:t>𝑖</m:t>
                                  </m:r>
                                </m:sub>
                              </m:sSub>
                              <m:d>
                                <m:dPr>
                                  <m:ctrlPr>
                                    <a:rPr lang="fr-FR" sz="1100" b="0" i="1" smtClean="0">
                                      <a:latin typeface="Cambria Math" panose="02040503050406030204" pitchFamily="18" charset="0"/>
                                      <a:ea typeface="Cambria Math" panose="02040503050406030204" pitchFamily="18" charset="0"/>
                                    </a:rPr>
                                  </m:ctrlPr>
                                </m:dPr>
                                <m:e>
                                  <m:r>
                                    <a:rPr lang="fr-FR" sz="1100" b="0" i="1" smtClean="0">
                                      <a:latin typeface="Cambria Math" panose="02040503050406030204" pitchFamily="18" charset="0"/>
                                      <a:ea typeface="Cambria Math" panose="02040503050406030204" pitchFamily="18" charset="0"/>
                                    </a:rPr>
                                    <m:t>2</m:t>
                                  </m:r>
                                  <m:sSub>
                                    <m:sSubPr>
                                      <m:ctrlPr>
                                        <a:rPr lang="fr-FR" sz="1100" b="0" i="1" smtClean="0">
                                          <a:latin typeface="Cambria Math" panose="02040503050406030204" pitchFamily="18" charset="0"/>
                                          <a:ea typeface="Cambria Math" panose="02040503050406030204" pitchFamily="18" charset="0"/>
                                        </a:rPr>
                                      </m:ctrlPr>
                                    </m:sSubPr>
                                    <m:e>
                                      <m:r>
                                        <a:rPr lang="fr-FR" sz="1100" b="0" i="1" smtClean="0">
                                          <a:latin typeface="Cambria Math" panose="02040503050406030204" pitchFamily="18" charset="0"/>
                                          <a:ea typeface="Cambria Math" panose="02040503050406030204" pitchFamily="18" charset="0"/>
                                        </a:rPr>
                                        <m:t>𝑥</m:t>
                                      </m:r>
                                    </m:e>
                                    <m:sub>
                                      <m:r>
                                        <a:rPr lang="fr-FR" sz="1100" b="0" i="1" smtClean="0">
                                          <a:latin typeface="Cambria Math" panose="02040503050406030204" pitchFamily="18" charset="0"/>
                                          <a:ea typeface="Cambria Math" panose="02040503050406030204" pitchFamily="18" charset="0"/>
                                        </a:rPr>
                                        <m:t>𝑖</m:t>
                                      </m:r>
                                    </m:sub>
                                  </m:sSub>
                                  <m:r>
                                    <a:rPr lang="fr-FR" sz="1100" b="0" i="1" smtClean="0">
                                      <a:latin typeface="Cambria Math" panose="02040503050406030204" pitchFamily="18" charset="0"/>
                                      <a:ea typeface="Cambria Math" panose="02040503050406030204" pitchFamily="18" charset="0"/>
                                    </a:rPr>
                                    <m:t>−</m:t>
                                  </m:r>
                                  <m:sSub>
                                    <m:sSubPr>
                                      <m:ctrlPr>
                                        <a:rPr lang="fr-FR" sz="1100" b="0" i="1" smtClean="0">
                                          <a:latin typeface="Cambria Math" panose="02040503050406030204" pitchFamily="18" charset="0"/>
                                          <a:ea typeface="Cambria Math" panose="02040503050406030204" pitchFamily="18" charset="0"/>
                                        </a:rPr>
                                      </m:ctrlPr>
                                    </m:sSubPr>
                                    <m:e>
                                      <m:r>
                                        <a:rPr lang="fr-FR" sz="1100" b="0" i="1" smtClean="0">
                                          <a:latin typeface="Cambria Math" panose="02040503050406030204" pitchFamily="18" charset="0"/>
                                          <a:ea typeface="Cambria Math" panose="02040503050406030204" pitchFamily="18" charset="0"/>
                                        </a:rPr>
                                        <m:t>𝑈</m:t>
                                      </m:r>
                                    </m:e>
                                    <m:sub>
                                      <m:r>
                                        <a:rPr lang="fr-FR" sz="1100" b="0" i="1" smtClean="0">
                                          <a:latin typeface="Cambria Math" panose="02040503050406030204" pitchFamily="18" charset="0"/>
                                          <a:ea typeface="Cambria Math" panose="02040503050406030204" pitchFamily="18" charset="0"/>
                                        </a:rPr>
                                        <m:t>𝑖</m:t>
                                      </m:r>
                                    </m:sub>
                                  </m:sSub>
                                </m:e>
                              </m:d>
                              <m:r>
                                <a:rPr lang="fr-FR" sz="1100" b="0" i="1" smtClean="0">
                                  <a:latin typeface="Cambria Math" panose="02040503050406030204" pitchFamily="18" charset="0"/>
                                  <a:ea typeface="Cambria Math" panose="02040503050406030204" pitchFamily="18" charset="0"/>
                                </a:rPr>
                                <m:t>≥</m:t>
                              </m:r>
                              <m:sSub>
                                <m:sSubPr>
                                  <m:ctrlPr>
                                    <a:rPr lang="fr-FR" sz="1100" b="0" i="1" smtClean="0">
                                      <a:latin typeface="Cambria Math" panose="02040503050406030204" pitchFamily="18" charset="0"/>
                                      <a:ea typeface="Cambria Math" panose="02040503050406030204" pitchFamily="18" charset="0"/>
                                    </a:rPr>
                                  </m:ctrlPr>
                                </m:sSubPr>
                                <m:e>
                                  <m:r>
                                    <a:rPr lang="fr-FR" sz="1100" b="0" i="1" smtClean="0">
                                      <a:latin typeface="Cambria Math" panose="02040503050406030204" pitchFamily="18" charset="0"/>
                                      <a:ea typeface="Cambria Math" panose="02040503050406030204" pitchFamily="18" charset="0"/>
                                    </a:rPr>
                                    <m:t>𝑧</m:t>
                                  </m:r>
                                </m:e>
                                <m:sub>
                                  <m:r>
                                    <a:rPr lang="fr-FR" sz="1100" b="0" i="1" smtClean="0">
                                      <a:latin typeface="Cambria Math" panose="02040503050406030204" pitchFamily="18" charset="0"/>
                                      <a:ea typeface="Cambria Math" panose="02040503050406030204" pitchFamily="18" charset="0"/>
                                    </a:rPr>
                                    <m:t>𝑖</m:t>
                                  </m:r>
                                </m:sub>
                              </m:sSub>
                            </m:e>
                          </m:eqArr>
                        </m:e>
                      </m:d>
                    </m:oMath>
                  </m:oMathPara>
                </a14:m>
                <a:endParaRPr lang="en-US" sz="1100" dirty="0" smtClean="0"/>
              </a:p>
              <a:p>
                <a:pPr lvl="1"/>
                <a:r>
                  <a:rPr lang="en-US" sz="1100" dirty="0" smtClean="0"/>
                  <a:t>A convex </a:t>
                </a:r>
                <a14:m>
                  <m:oMath xmlns:m="http://schemas.openxmlformats.org/officeDocument/2006/math">
                    <m:r>
                      <a:rPr lang="en-US" sz="1100" i="1" dirty="0" smtClean="0">
                        <a:latin typeface="Cambria Math" panose="02040503050406030204" pitchFamily="18" charset="0"/>
                      </a:rPr>
                      <m:t>𝑄𝐶𝑄𝑃</m:t>
                    </m:r>
                    <m:r>
                      <a:rPr lang="en-US" sz="1100" i="1" dirty="0" smtClean="0">
                        <a:latin typeface="Cambria Math" panose="02040503050406030204" pitchFamily="18" charset="0"/>
                      </a:rPr>
                      <m:t> </m:t>
                    </m:r>
                  </m:oMath>
                </a14:m>
                <a:r>
                  <a:rPr lang="en-US" sz="1100" dirty="0" smtClean="0"/>
                  <a:t>relaxation can then be build as follows</a:t>
                </a:r>
              </a:p>
              <a:p>
                <a:pPr lvl="1"/>
                <a14:m>
                  <m:oMathPara xmlns:m="http://schemas.openxmlformats.org/officeDocument/2006/math">
                    <m:oMathParaPr>
                      <m:jc m:val="center"/>
                    </m:oMathParaPr>
                    <m:oMath xmlns:m="http://schemas.openxmlformats.org/officeDocument/2006/math">
                      <m:m>
                        <m:mPr>
                          <m:mcs>
                            <m:mc>
                              <m:mcPr>
                                <m:count m:val="2"/>
                                <m:mcJc m:val="center"/>
                              </m:mcPr>
                            </m:mc>
                          </m:mcs>
                          <m:ctrlPr>
                            <a:rPr lang="en-US" sz="1100" i="1">
                              <a:latin typeface="Cambria Math" panose="02040503050406030204" pitchFamily="18" charset="0"/>
                            </a:rPr>
                          </m:ctrlPr>
                        </m:mPr>
                        <m:mr>
                          <m:e>
                            <m:r>
                              <m:rPr>
                                <m:brk m:alnAt="7"/>
                              </m:rPr>
                              <a:rPr lang="fr-FR" sz="1100" i="1">
                                <a:latin typeface="Cambria Math" panose="02040503050406030204" pitchFamily="18" charset="0"/>
                              </a:rPr>
                              <m:t>𝑚</m:t>
                            </m:r>
                            <m:r>
                              <a:rPr lang="fr-FR" sz="1100" i="1">
                                <a:latin typeface="Cambria Math" panose="02040503050406030204" pitchFamily="18" charset="0"/>
                              </a:rPr>
                              <m:t>𝑖𝑛</m:t>
                            </m:r>
                          </m:e>
                          <m:e>
                            <m:sSup>
                              <m:sSupPr>
                                <m:ctrlPr>
                                  <a:rPr lang="fr-FR" sz="1100" i="1">
                                    <a:latin typeface="Cambria Math" panose="02040503050406030204" pitchFamily="18" charset="0"/>
                                  </a:rPr>
                                </m:ctrlPr>
                              </m:sSupPr>
                              <m:e>
                                <m:r>
                                  <a:rPr lang="fr-FR" sz="1100" i="1">
                                    <a:latin typeface="Cambria Math" panose="02040503050406030204" pitchFamily="18" charset="0"/>
                                  </a:rPr>
                                  <m:t>𝑥</m:t>
                                </m:r>
                              </m:e>
                              <m:sup>
                                <m:r>
                                  <a:rPr lang="fr-FR" sz="1100" i="1">
                                    <a:latin typeface="Cambria Math" panose="02040503050406030204" pitchFamily="18" charset="0"/>
                                  </a:rPr>
                                  <m:t>𝑇</m:t>
                                </m:r>
                              </m:sup>
                            </m:sSup>
                            <m:sSub>
                              <m:sSubPr>
                                <m:ctrlPr>
                                  <a:rPr lang="fr-FR" sz="1100" i="1">
                                    <a:latin typeface="Cambria Math" panose="02040503050406030204" pitchFamily="18" charset="0"/>
                                  </a:rPr>
                                </m:ctrlPr>
                              </m:sSubPr>
                              <m:e>
                                <m:r>
                                  <a:rPr lang="fr-FR" sz="1100" i="1">
                                    <a:latin typeface="Cambria Math" panose="02040503050406030204" pitchFamily="18" charset="0"/>
                                  </a:rPr>
                                  <m:t>𝑄</m:t>
                                </m:r>
                              </m:e>
                              <m:sub>
                                <m:r>
                                  <a:rPr lang="fr-FR" sz="1100" i="1">
                                    <a:latin typeface="Cambria Math" panose="02040503050406030204" pitchFamily="18" charset="0"/>
                                  </a:rPr>
                                  <m:t>0</m:t>
                                </m:r>
                              </m:sub>
                            </m:sSub>
                            <m:r>
                              <a:rPr lang="fr-FR" sz="1100" i="1">
                                <a:latin typeface="Cambria Math" panose="02040503050406030204" pitchFamily="18" charset="0"/>
                              </a:rPr>
                              <m:t>𝑥</m:t>
                            </m:r>
                          </m:e>
                        </m:mr>
                        <m:mr>
                          <m:e>
                            <m:eqArr>
                              <m:eqArrPr>
                                <m:ctrlPr>
                                  <a:rPr lang="en-US" sz="1100" i="1">
                                    <a:latin typeface="Cambria Math" panose="02040503050406030204" pitchFamily="18" charset="0"/>
                                  </a:rPr>
                                </m:ctrlPr>
                              </m:eqArrPr>
                              <m:e/>
                              <m:e/>
                            </m:eqArr>
                          </m:e>
                          <m:e>
                            <m:eqArr>
                              <m:eqArrPr>
                                <m:ctrlPr>
                                  <a:rPr lang="en-US" sz="1100" i="1">
                                    <a:latin typeface="Cambria Math" panose="02040503050406030204" pitchFamily="18" charset="0"/>
                                  </a:rPr>
                                </m:ctrlPr>
                              </m:eqArrPr>
                              <m:e>
                                <m:sSup>
                                  <m:sSupPr>
                                    <m:ctrlPr>
                                      <a:rPr lang="fr-FR" sz="1100" i="1">
                                        <a:latin typeface="Cambria Math" panose="02040503050406030204" pitchFamily="18" charset="0"/>
                                      </a:rPr>
                                    </m:ctrlPr>
                                  </m:sSupPr>
                                  <m:e>
                                    <m:r>
                                      <a:rPr lang="fr-FR" sz="1100" i="1">
                                        <a:latin typeface="Cambria Math" panose="02040503050406030204" pitchFamily="18" charset="0"/>
                                      </a:rPr>
                                      <m:t>𝑥</m:t>
                                    </m:r>
                                  </m:e>
                                  <m:sup>
                                    <m:r>
                                      <a:rPr lang="fr-FR" sz="1100" i="1">
                                        <a:latin typeface="Cambria Math" panose="02040503050406030204" pitchFamily="18" charset="0"/>
                                      </a:rPr>
                                      <m:t>𝑇</m:t>
                                    </m:r>
                                  </m:sup>
                                </m:sSup>
                                <m:sSub>
                                  <m:sSubPr>
                                    <m:ctrlPr>
                                      <a:rPr lang="fr-FR" sz="1100" i="1">
                                        <a:latin typeface="Cambria Math" panose="02040503050406030204" pitchFamily="18" charset="0"/>
                                      </a:rPr>
                                    </m:ctrlPr>
                                  </m:sSubPr>
                                  <m:e>
                                    <m:r>
                                      <a:rPr lang="fr-FR" sz="1100" i="1">
                                        <a:latin typeface="Cambria Math" panose="02040503050406030204" pitchFamily="18" charset="0"/>
                                      </a:rPr>
                                      <m:t>𝑄</m:t>
                                    </m:r>
                                  </m:e>
                                  <m:sub>
                                    <m:r>
                                      <a:rPr lang="fr-FR" sz="1100" i="1">
                                        <a:latin typeface="Cambria Math" panose="02040503050406030204" pitchFamily="18" charset="0"/>
                                      </a:rPr>
                                      <m:t>𝑝</m:t>
                                    </m:r>
                                  </m:sub>
                                </m:sSub>
                                <m:r>
                                  <a:rPr lang="fr-FR" sz="1100" i="1">
                                    <a:latin typeface="Cambria Math" panose="02040503050406030204" pitchFamily="18" charset="0"/>
                                  </a:rPr>
                                  <m:t>𝑥</m:t>
                                </m:r>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𝑏</m:t>
                                    </m:r>
                                  </m:e>
                                  <m:sub>
                                    <m:r>
                                      <a:rPr lang="fr-FR" sz="1100" i="1">
                                        <a:latin typeface="Cambria Math" panose="02040503050406030204" pitchFamily="18" charset="0"/>
                                      </a:rPr>
                                      <m:t>𝑝</m:t>
                                    </m:r>
                                  </m:sub>
                                </m:sSub>
                              </m:e>
                              <m:e>
                                <m:r>
                                  <a:rPr lang="fr-FR" sz="1100" i="1">
                                    <a:latin typeface="Cambria Math" panose="02040503050406030204" pitchFamily="18" charset="0"/>
                                  </a:rPr>
                                  <m:t>𝑥</m:t>
                                </m:r>
                                <m:r>
                                  <a:rPr lang="fr-FR" sz="1100" i="1">
                                    <a:latin typeface="Cambria Math" panose="02040503050406030204" pitchFamily="18" charset="0"/>
                                  </a:rPr>
                                  <m:t>∈</m:t>
                                </m:r>
                                <m:sSup>
                                  <m:sSupPr>
                                    <m:ctrlPr>
                                      <a:rPr lang="fr-FR" sz="1100" i="1">
                                        <a:latin typeface="Cambria Math" panose="02040503050406030204" pitchFamily="18" charset="0"/>
                                      </a:rPr>
                                    </m:ctrlPr>
                                  </m:sSupPr>
                                  <m:e>
                                    <m:r>
                                      <a:rPr lang="fr-FR" sz="1100" i="1">
                                        <a:latin typeface="Cambria Math" panose="02040503050406030204" pitchFamily="18" charset="0"/>
                                      </a:rPr>
                                      <m:t>ℝ</m:t>
                                    </m:r>
                                  </m:e>
                                  <m:sup>
                                    <m:r>
                                      <a:rPr lang="fr-FR" sz="1100" i="1">
                                        <a:latin typeface="Cambria Math" panose="02040503050406030204" pitchFamily="18" charset="0"/>
                                      </a:rPr>
                                      <m:t>𝑛</m:t>
                                    </m:r>
                                  </m:sup>
                                </m:sSup>
                              </m:e>
                            </m:eqArr>
                          </m:e>
                        </m:mr>
                      </m:m>
                      <m:r>
                        <a:rPr lang="fr-FR" sz="1100" i="1">
                          <a:latin typeface="Cambria Math" panose="02040503050406030204" pitchFamily="18" charset="0"/>
                          <a:ea typeface="Cambria Math" panose="02040503050406030204" pitchFamily="18" charset="0"/>
                        </a:rPr>
                        <m:t>⟺</m:t>
                      </m:r>
                      <m:m>
                        <m:mPr>
                          <m:mcs>
                            <m:mc>
                              <m:mcPr>
                                <m:count m:val="2"/>
                                <m:mcJc m:val="center"/>
                              </m:mcPr>
                            </m:mc>
                          </m:mcs>
                          <m:ctrlPr>
                            <a:rPr lang="en-US" sz="1100" i="1">
                              <a:latin typeface="Cambria Math" panose="02040503050406030204" pitchFamily="18" charset="0"/>
                            </a:rPr>
                          </m:ctrlPr>
                        </m:mPr>
                        <m:mr>
                          <m:e>
                            <m:r>
                              <m:rPr>
                                <m:brk m:alnAt="7"/>
                              </m:rPr>
                              <a:rPr lang="fr-FR" sz="1100" i="1">
                                <a:latin typeface="Cambria Math" panose="02040503050406030204" pitchFamily="18" charset="0"/>
                              </a:rPr>
                              <m:t>𝑚</m:t>
                            </m:r>
                            <m:r>
                              <a:rPr lang="fr-FR" sz="1100" i="1">
                                <a:latin typeface="Cambria Math" panose="02040503050406030204" pitchFamily="18" charset="0"/>
                              </a:rPr>
                              <m:t>𝑖𝑛</m:t>
                            </m:r>
                          </m:e>
                          <m:e>
                            <m:nary>
                              <m:naryPr>
                                <m:chr m:val="∑"/>
                                <m:supHide m:val="on"/>
                                <m:ctrlPr>
                                  <a:rPr lang="fr-FR" sz="1100" b="0" i="1" smtClean="0">
                                    <a:latin typeface="Cambria Math" panose="02040503050406030204" pitchFamily="18" charset="0"/>
                                  </a:rPr>
                                </m:ctrlPr>
                              </m:naryPr>
                              <m:sub>
                                <m:r>
                                  <a:rPr lang="fr-FR" sz="1100" b="0" i="1" smtClean="0">
                                    <a:latin typeface="Cambria Math" panose="02040503050406030204" pitchFamily="18" charset="0"/>
                                  </a:rPr>
                                  <m:t>𝑖</m:t>
                                </m:r>
                              </m:sub>
                              <m:sup/>
                              <m:e>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𝑄</m:t>
                                    </m:r>
                                  </m:e>
                                  <m:sub>
                                    <m:r>
                                      <a:rPr lang="fr-FR" sz="1100" b="0" i="1" smtClean="0">
                                        <a:latin typeface="Cambria Math" panose="02040503050406030204" pitchFamily="18" charset="0"/>
                                      </a:rPr>
                                      <m:t>0,</m:t>
                                    </m:r>
                                    <m:r>
                                      <a:rPr lang="fr-FR" sz="1100" b="0" i="1" smtClean="0">
                                        <a:latin typeface="Cambria Math" panose="02040503050406030204" pitchFamily="18" charset="0"/>
                                      </a:rPr>
                                      <m:t>𝑖𝑖</m:t>
                                    </m:r>
                                  </m:sub>
                                </m:sSub>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𝑧</m:t>
                                    </m:r>
                                  </m:e>
                                  <m:sub>
                                    <m:r>
                                      <a:rPr lang="fr-FR" sz="1100" b="0" i="1" smtClean="0">
                                        <a:latin typeface="Cambria Math" panose="02040503050406030204" pitchFamily="18" charset="0"/>
                                      </a:rPr>
                                      <m:t>𝑖</m:t>
                                    </m:r>
                                  </m:sub>
                                </m:sSub>
                              </m:e>
                            </m:nary>
                            <m:r>
                              <a:rPr lang="fr-FR" sz="1100" b="0" i="1" smtClean="0">
                                <a:latin typeface="Cambria Math" panose="02040503050406030204" pitchFamily="18" charset="0"/>
                              </a:rPr>
                              <m:t>+</m:t>
                            </m:r>
                            <m:nary>
                              <m:naryPr>
                                <m:chr m:val="∑"/>
                                <m:supHide m:val="on"/>
                                <m:ctrlPr>
                                  <a:rPr lang="fr-FR" sz="1100" b="0" i="1" smtClean="0">
                                    <a:latin typeface="Cambria Math" panose="02040503050406030204" pitchFamily="18" charset="0"/>
                                  </a:rPr>
                                </m:ctrlPr>
                              </m:naryPr>
                              <m:sub>
                                <m:r>
                                  <m:rPr>
                                    <m:brk m:alnAt="7"/>
                                  </m:rPr>
                                  <a:rPr lang="fr-FR" sz="1100" b="0" i="1" smtClean="0">
                                    <a:latin typeface="Cambria Math" panose="02040503050406030204" pitchFamily="18" charset="0"/>
                                  </a:rPr>
                                  <m:t>𝑖</m:t>
                                </m:r>
                                <m:r>
                                  <a:rPr lang="fr-FR" sz="1100" b="0" i="1" smtClean="0">
                                    <a:latin typeface="Cambria Math" panose="02040503050406030204" pitchFamily="18" charset="0"/>
                                  </a:rPr>
                                  <m:t>,</m:t>
                                </m:r>
                                <m:r>
                                  <a:rPr lang="fr-FR" sz="1100" b="0" i="1" smtClean="0">
                                    <a:latin typeface="Cambria Math" panose="02040503050406030204" pitchFamily="18" charset="0"/>
                                  </a:rPr>
                                  <m:t>𝑗</m:t>
                                </m:r>
                              </m:sub>
                              <m:sup/>
                              <m:e>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𝑄</m:t>
                                    </m:r>
                                  </m:e>
                                  <m:sub>
                                    <m:r>
                                      <a:rPr lang="fr-FR" sz="1100" b="0" i="1" smtClean="0">
                                        <a:latin typeface="Cambria Math" panose="02040503050406030204" pitchFamily="18" charset="0"/>
                                      </a:rPr>
                                      <m:t>0,</m:t>
                                    </m:r>
                                    <m:r>
                                      <a:rPr lang="fr-FR" sz="1100" b="0" i="1" smtClean="0">
                                        <a:latin typeface="Cambria Math" panose="02040503050406030204" pitchFamily="18" charset="0"/>
                                      </a:rPr>
                                      <m:t>𝑖𝑗</m:t>
                                    </m:r>
                                  </m:sub>
                                </m:sSub>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𝑦</m:t>
                                    </m:r>
                                  </m:e>
                                  <m:sub>
                                    <m:r>
                                      <a:rPr lang="fr-FR" sz="1100" b="0" i="1" smtClean="0">
                                        <a:latin typeface="Cambria Math" panose="02040503050406030204" pitchFamily="18" charset="0"/>
                                      </a:rPr>
                                      <m:t>𝑖𝑗</m:t>
                                    </m:r>
                                  </m:sub>
                                </m:sSub>
                              </m:e>
                            </m:nary>
                          </m:e>
                        </m:mr>
                        <m:mr>
                          <m:e>
                            <m:eqArr>
                              <m:eqArrPr>
                                <m:ctrlPr>
                                  <a:rPr lang="en-US" sz="1100" i="1">
                                    <a:latin typeface="Cambria Math" panose="02040503050406030204" pitchFamily="18" charset="0"/>
                                  </a:rPr>
                                </m:ctrlPr>
                              </m:eqArrPr>
                              <m:e/>
                              <m:e/>
                            </m:eqArr>
                          </m:e>
                          <m:e>
                            <m:eqArr>
                              <m:eqArrPr>
                                <m:ctrlPr>
                                  <a:rPr lang="en-US" sz="1100" i="1">
                                    <a:latin typeface="Cambria Math" panose="02040503050406030204" pitchFamily="18" charset="0"/>
                                  </a:rPr>
                                </m:ctrlPr>
                              </m:eqArrPr>
                              <m:e>
                                <m:nary>
                                  <m:naryPr>
                                    <m:chr m:val="∑"/>
                                    <m:supHide m:val="on"/>
                                    <m:ctrlPr>
                                      <a:rPr lang="fr-FR" sz="1100" i="1">
                                        <a:latin typeface="Cambria Math" panose="02040503050406030204" pitchFamily="18" charset="0"/>
                                      </a:rPr>
                                    </m:ctrlPr>
                                  </m:naryPr>
                                  <m:sub>
                                    <m:r>
                                      <a:rPr lang="fr-FR" sz="1100" i="1">
                                        <a:latin typeface="Cambria Math" panose="02040503050406030204" pitchFamily="18" charset="0"/>
                                      </a:rPr>
                                      <m:t>𝑖</m:t>
                                    </m:r>
                                  </m:sub>
                                  <m:sup/>
                                  <m:e>
                                    <m:sSub>
                                      <m:sSubPr>
                                        <m:ctrlPr>
                                          <a:rPr lang="fr-FR" sz="1100" i="1">
                                            <a:latin typeface="Cambria Math" panose="02040503050406030204" pitchFamily="18" charset="0"/>
                                          </a:rPr>
                                        </m:ctrlPr>
                                      </m:sSubPr>
                                      <m:e>
                                        <m:r>
                                          <a:rPr lang="fr-FR" sz="1100" i="1">
                                            <a:latin typeface="Cambria Math" panose="02040503050406030204" pitchFamily="18" charset="0"/>
                                          </a:rPr>
                                          <m:t>𝑄</m:t>
                                        </m:r>
                                      </m:e>
                                      <m:sub>
                                        <m:r>
                                          <a:rPr lang="fr-FR" sz="1100" b="0" i="1" smtClean="0">
                                            <a:latin typeface="Cambria Math" panose="02040503050406030204" pitchFamily="18" charset="0"/>
                                          </a:rPr>
                                          <m:t>𝑝</m:t>
                                        </m:r>
                                        <m:r>
                                          <a:rPr lang="fr-FR" sz="1100" i="1">
                                            <a:latin typeface="Cambria Math" panose="02040503050406030204" pitchFamily="18" charset="0"/>
                                          </a:rPr>
                                          <m:t>,</m:t>
                                        </m:r>
                                        <m:r>
                                          <a:rPr lang="fr-FR" sz="1100" i="1">
                                            <a:latin typeface="Cambria Math" panose="02040503050406030204" pitchFamily="18" charset="0"/>
                                          </a:rPr>
                                          <m:t>𝑖𝑖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𝑧</m:t>
                                        </m:r>
                                      </m:e>
                                      <m:sub>
                                        <m:r>
                                          <a:rPr lang="fr-FR" sz="1100" i="1">
                                            <a:latin typeface="Cambria Math" panose="02040503050406030204" pitchFamily="18" charset="0"/>
                                          </a:rPr>
                                          <m:t>𝑖</m:t>
                                        </m:r>
                                      </m:sub>
                                    </m:sSub>
                                  </m:e>
                                </m:nary>
                                <m:r>
                                  <a:rPr lang="fr-FR" sz="1100" i="1">
                                    <a:latin typeface="Cambria Math" panose="02040503050406030204" pitchFamily="18" charset="0"/>
                                  </a:rPr>
                                  <m:t>+</m:t>
                                </m:r>
                                <m:nary>
                                  <m:naryPr>
                                    <m:chr m:val="∑"/>
                                    <m:supHide m:val="on"/>
                                    <m:ctrlPr>
                                      <a:rPr lang="fr-FR" sz="1100" i="1">
                                        <a:latin typeface="Cambria Math" panose="02040503050406030204" pitchFamily="18" charset="0"/>
                                      </a:rPr>
                                    </m:ctrlPr>
                                  </m:naryPr>
                                  <m:sub>
                                    <m:r>
                                      <m:rPr>
                                        <m:brk m:alnAt="7"/>
                                      </m:rPr>
                                      <a:rPr lang="fr-FR" sz="1100" i="1">
                                        <a:latin typeface="Cambria Math" panose="02040503050406030204" pitchFamily="18" charset="0"/>
                                      </a:rPr>
                                      <m:t>𝑖</m:t>
                                    </m:r>
                                    <m:r>
                                      <a:rPr lang="fr-FR" sz="1100" i="1">
                                        <a:latin typeface="Cambria Math" panose="02040503050406030204" pitchFamily="18" charset="0"/>
                                      </a:rPr>
                                      <m:t>,</m:t>
                                    </m:r>
                                    <m:r>
                                      <a:rPr lang="fr-FR" sz="1100" i="1">
                                        <a:latin typeface="Cambria Math" panose="02040503050406030204" pitchFamily="18" charset="0"/>
                                      </a:rPr>
                                      <m:t>𝑗</m:t>
                                    </m:r>
                                  </m:sub>
                                  <m:sup/>
                                  <m:e>
                                    <m:sSub>
                                      <m:sSubPr>
                                        <m:ctrlPr>
                                          <a:rPr lang="fr-FR" sz="1100" i="1">
                                            <a:latin typeface="Cambria Math" panose="02040503050406030204" pitchFamily="18" charset="0"/>
                                          </a:rPr>
                                        </m:ctrlPr>
                                      </m:sSubPr>
                                      <m:e>
                                        <m:r>
                                          <a:rPr lang="fr-FR" sz="1100" i="1">
                                            <a:latin typeface="Cambria Math" panose="02040503050406030204" pitchFamily="18" charset="0"/>
                                          </a:rPr>
                                          <m:t>𝑄</m:t>
                                        </m:r>
                                      </m:e>
                                      <m:sub>
                                        <m:r>
                                          <a:rPr lang="fr-FR" sz="1100" b="0" i="1" smtClean="0">
                                            <a:latin typeface="Cambria Math" panose="02040503050406030204" pitchFamily="18" charset="0"/>
                                          </a:rPr>
                                          <m:t>𝑝</m:t>
                                        </m:r>
                                        <m:r>
                                          <a:rPr lang="fr-FR" sz="1100" i="1">
                                            <a:latin typeface="Cambria Math" panose="02040503050406030204" pitchFamily="18" charset="0"/>
                                          </a:rPr>
                                          <m:t>,</m:t>
                                        </m:r>
                                        <m:r>
                                          <a:rPr lang="fr-FR" sz="1100" i="1">
                                            <a:latin typeface="Cambria Math" panose="02040503050406030204" pitchFamily="18" charset="0"/>
                                          </a:rPr>
                                          <m:t>𝑖𝑗</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𝑦</m:t>
                                        </m:r>
                                      </m:e>
                                      <m:sub>
                                        <m:r>
                                          <a:rPr lang="fr-FR" sz="1100" i="1">
                                            <a:latin typeface="Cambria Math" panose="02040503050406030204" pitchFamily="18" charset="0"/>
                                          </a:rPr>
                                          <m:t>𝑖𝑗</m:t>
                                        </m:r>
                                      </m:sub>
                                    </m:sSub>
                                  </m:e>
                                </m:nary>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𝑏</m:t>
                                    </m:r>
                                  </m:e>
                                  <m:sub>
                                    <m:r>
                                      <a:rPr lang="fr-FR" sz="1100" i="1">
                                        <a:latin typeface="Cambria Math" panose="02040503050406030204" pitchFamily="18" charset="0"/>
                                      </a:rPr>
                                      <m:t>𝑝</m:t>
                                    </m:r>
                                  </m:sub>
                                </m:sSub>
                              </m:e>
                              <m:e>
                                <m:sSub>
                                  <m:sSubPr>
                                    <m:ctrlPr>
                                      <a:rPr lang="fr-FR" sz="1100" i="1">
                                        <a:latin typeface="Cambria Math" panose="02040503050406030204" pitchFamily="18" charset="0"/>
                                      </a:rPr>
                                    </m:ctrlPr>
                                  </m:sSubPr>
                                  <m:e>
                                    <m:r>
                                      <a:rPr lang="fr-FR" sz="1100" i="1">
                                        <a:latin typeface="Cambria Math" panose="02040503050406030204" pitchFamily="18" charset="0"/>
                                      </a:rPr>
                                      <m:t>𝑧</m:t>
                                    </m:r>
                                  </m:e>
                                  <m:sub>
                                    <m:r>
                                      <a:rPr lang="fr-FR" sz="1100" i="1">
                                        <a:latin typeface="Cambria Math" panose="02040503050406030204" pitchFamily="18" charset="0"/>
                                      </a:rPr>
                                      <m:t>𝑖</m:t>
                                    </m:r>
                                  </m:sub>
                                </m:sSub>
                                <m:r>
                                  <a:rPr lang="fr-FR" sz="1100" i="1">
                                    <a:latin typeface="Cambria Math" panose="02040503050406030204" pitchFamily="18" charset="0"/>
                                  </a:rPr>
                                  <m:t>=</m:t>
                                </m:r>
                                <m:sSubSup>
                                  <m:sSubSupPr>
                                    <m:ctrlPr>
                                      <a:rPr lang="fr-FR" sz="1100" i="1">
                                        <a:latin typeface="Cambria Math" panose="02040503050406030204" pitchFamily="18" charset="0"/>
                                      </a:rPr>
                                    </m:ctrlPr>
                                  </m:sSubSupPr>
                                  <m:e>
                                    <m:r>
                                      <a:rPr lang="fr-FR" sz="1100" i="1">
                                        <a:latin typeface="Cambria Math" panose="02040503050406030204" pitchFamily="18" charset="0"/>
                                      </a:rPr>
                                      <m:t>𝑥</m:t>
                                    </m:r>
                                  </m:e>
                                  <m:sub>
                                    <m:r>
                                      <a:rPr lang="fr-FR" sz="1100" i="1">
                                        <a:latin typeface="Cambria Math" panose="02040503050406030204" pitchFamily="18" charset="0"/>
                                      </a:rPr>
                                      <m:t>𝑖</m:t>
                                    </m:r>
                                  </m:sub>
                                  <m:sup>
                                    <m:r>
                                      <a:rPr lang="fr-FR" sz="1100" i="1">
                                        <a:latin typeface="Cambria Math" panose="02040503050406030204" pitchFamily="18" charset="0"/>
                                      </a:rPr>
                                      <m:t>2</m:t>
                                    </m:r>
                                  </m:sup>
                                </m:sSubSup>
                              </m:e>
                              <m:e>
                                <m:sSub>
                                  <m:sSubPr>
                                    <m:ctrlPr>
                                      <a:rPr lang="fr-FR" sz="1100" i="1">
                                        <a:latin typeface="Cambria Math" panose="02040503050406030204" pitchFamily="18" charset="0"/>
                                      </a:rPr>
                                    </m:ctrlPr>
                                  </m:sSubPr>
                                  <m:e>
                                    <m:r>
                                      <a:rPr lang="fr-FR" sz="1100" i="1">
                                        <a:latin typeface="Cambria Math" panose="02040503050406030204" pitchFamily="18" charset="0"/>
                                      </a:rPr>
                                      <m:t>𝑦</m:t>
                                    </m:r>
                                  </m:e>
                                  <m:sub>
                                    <m:r>
                                      <a:rPr lang="fr-FR" sz="1100" i="1">
                                        <a:latin typeface="Cambria Math" panose="02040503050406030204" pitchFamily="18" charset="0"/>
                                      </a:rPr>
                                      <m:t>𝑖𝑗</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𝑗</m:t>
                                    </m:r>
                                  </m:sub>
                                </m:sSub>
                              </m:e>
                            </m:eqArr>
                          </m:e>
                        </m:mr>
                      </m:m>
                      <m:groupChr>
                        <m:groupChrPr>
                          <m:chr m:val="⇒"/>
                          <m:vertJc m:val="bot"/>
                          <m:ctrlPr>
                            <a:rPr lang="fr-FR" sz="1100" i="1">
                              <a:latin typeface="Cambria Math" panose="02040503050406030204" pitchFamily="18" charset="0"/>
                            </a:rPr>
                          </m:ctrlPr>
                        </m:groupChrPr>
                        <m:e>
                          <m:r>
                            <m:rPr>
                              <m:brk m:alnAt="2"/>
                            </m:rPr>
                            <a:rPr lang="fr-FR" sz="1100" i="1">
                              <a:latin typeface="Cambria Math" panose="02040503050406030204" pitchFamily="18" charset="0"/>
                            </a:rPr>
                            <m:t>𝑅</m:t>
                          </m:r>
                          <m:r>
                            <a:rPr lang="fr-FR" sz="1100" i="1">
                              <a:latin typeface="Cambria Math" panose="02040503050406030204" pitchFamily="18" charset="0"/>
                            </a:rPr>
                            <m:t>𝐸𝐿𝐴𝑋𝐴𝑇𝐼𝑂𝑁</m:t>
                          </m:r>
                        </m:e>
                      </m:groupChr>
                      <m:m>
                        <m:mPr>
                          <m:mcs>
                            <m:mc>
                              <m:mcPr>
                                <m:count m:val="2"/>
                                <m:mcJc m:val="center"/>
                              </m:mcPr>
                            </m:mc>
                          </m:mcs>
                          <m:ctrlPr>
                            <a:rPr lang="en-US" sz="1100" i="1">
                              <a:latin typeface="Cambria Math" panose="02040503050406030204" pitchFamily="18" charset="0"/>
                            </a:rPr>
                          </m:ctrlPr>
                        </m:mPr>
                        <m:mr>
                          <m:e>
                            <m:r>
                              <m:rPr>
                                <m:brk m:alnAt="7"/>
                              </m:rPr>
                              <a:rPr lang="fr-FR" sz="1100" i="1">
                                <a:latin typeface="Cambria Math" panose="02040503050406030204" pitchFamily="18" charset="0"/>
                              </a:rPr>
                              <m:t>𝑚</m:t>
                            </m:r>
                            <m:r>
                              <a:rPr lang="fr-FR" sz="1100" i="1">
                                <a:latin typeface="Cambria Math" panose="02040503050406030204" pitchFamily="18" charset="0"/>
                              </a:rPr>
                              <m:t>𝑖𝑛</m:t>
                            </m:r>
                          </m:e>
                          <m:e>
                            <m:nary>
                              <m:naryPr>
                                <m:chr m:val="∑"/>
                                <m:supHide m:val="on"/>
                                <m:ctrlPr>
                                  <a:rPr lang="fr-FR" sz="1100" i="1">
                                    <a:latin typeface="Cambria Math" panose="02040503050406030204" pitchFamily="18" charset="0"/>
                                  </a:rPr>
                                </m:ctrlPr>
                              </m:naryPr>
                              <m:sub>
                                <m:r>
                                  <a:rPr lang="fr-FR" sz="1100" i="1">
                                    <a:latin typeface="Cambria Math" panose="02040503050406030204" pitchFamily="18" charset="0"/>
                                  </a:rPr>
                                  <m:t>𝑖</m:t>
                                </m:r>
                              </m:sub>
                              <m:sup/>
                              <m:e>
                                <m:sSub>
                                  <m:sSubPr>
                                    <m:ctrlPr>
                                      <a:rPr lang="fr-FR" sz="1100" i="1">
                                        <a:latin typeface="Cambria Math" panose="02040503050406030204" pitchFamily="18" charset="0"/>
                                      </a:rPr>
                                    </m:ctrlPr>
                                  </m:sSubPr>
                                  <m:e>
                                    <m:r>
                                      <a:rPr lang="fr-FR" sz="1100" i="1">
                                        <a:latin typeface="Cambria Math" panose="02040503050406030204" pitchFamily="18" charset="0"/>
                                      </a:rPr>
                                      <m:t>𝑄</m:t>
                                    </m:r>
                                  </m:e>
                                  <m:sub>
                                    <m:r>
                                      <a:rPr lang="fr-FR" sz="1100" i="1">
                                        <a:latin typeface="Cambria Math" panose="02040503050406030204" pitchFamily="18" charset="0"/>
                                      </a:rPr>
                                      <m:t>0,</m:t>
                                    </m:r>
                                    <m:r>
                                      <a:rPr lang="fr-FR" sz="1100" i="1">
                                        <a:latin typeface="Cambria Math" panose="02040503050406030204" pitchFamily="18" charset="0"/>
                                      </a:rPr>
                                      <m:t>𝑖𝑖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𝑧</m:t>
                                    </m:r>
                                  </m:e>
                                  <m:sub>
                                    <m:r>
                                      <a:rPr lang="fr-FR" sz="1100" i="1">
                                        <a:latin typeface="Cambria Math" panose="02040503050406030204" pitchFamily="18" charset="0"/>
                                      </a:rPr>
                                      <m:t>𝑖</m:t>
                                    </m:r>
                                  </m:sub>
                                </m:sSub>
                              </m:e>
                            </m:nary>
                            <m:r>
                              <a:rPr lang="fr-FR" sz="1100" i="1">
                                <a:latin typeface="Cambria Math" panose="02040503050406030204" pitchFamily="18" charset="0"/>
                              </a:rPr>
                              <m:t>+</m:t>
                            </m:r>
                            <m:nary>
                              <m:naryPr>
                                <m:chr m:val="∑"/>
                                <m:supHide m:val="on"/>
                                <m:ctrlPr>
                                  <a:rPr lang="fr-FR" sz="1100" i="1">
                                    <a:latin typeface="Cambria Math" panose="02040503050406030204" pitchFamily="18" charset="0"/>
                                  </a:rPr>
                                </m:ctrlPr>
                              </m:naryPr>
                              <m:sub>
                                <m:r>
                                  <m:rPr>
                                    <m:brk m:alnAt="7"/>
                                  </m:rPr>
                                  <a:rPr lang="fr-FR" sz="1100" i="1">
                                    <a:latin typeface="Cambria Math" panose="02040503050406030204" pitchFamily="18" charset="0"/>
                                  </a:rPr>
                                  <m:t>𝑖</m:t>
                                </m:r>
                                <m:r>
                                  <a:rPr lang="fr-FR" sz="1100" i="1">
                                    <a:latin typeface="Cambria Math" panose="02040503050406030204" pitchFamily="18" charset="0"/>
                                  </a:rPr>
                                  <m:t>,</m:t>
                                </m:r>
                                <m:r>
                                  <a:rPr lang="fr-FR" sz="1100" i="1">
                                    <a:latin typeface="Cambria Math" panose="02040503050406030204" pitchFamily="18" charset="0"/>
                                  </a:rPr>
                                  <m:t>𝑗</m:t>
                                </m:r>
                              </m:sub>
                              <m:sup/>
                              <m:e>
                                <m:sSub>
                                  <m:sSubPr>
                                    <m:ctrlPr>
                                      <a:rPr lang="fr-FR" sz="1100" i="1">
                                        <a:latin typeface="Cambria Math" panose="02040503050406030204" pitchFamily="18" charset="0"/>
                                      </a:rPr>
                                    </m:ctrlPr>
                                  </m:sSubPr>
                                  <m:e>
                                    <m:r>
                                      <a:rPr lang="fr-FR" sz="1100" i="1">
                                        <a:latin typeface="Cambria Math" panose="02040503050406030204" pitchFamily="18" charset="0"/>
                                      </a:rPr>
                                      <m:t>𝑄</m:t>
                                    </m:r>
                                  </m:e>
                                  <m:sub>
                                    <m:r>
                                      <a:rPr lang="fr-FR" sz="1100" i="1">
                                        <a:latin typeface="Cambria Math" panose="02040503050406030204" pitchFamily="18" charset="0"/>
                                      </a:rPr>
                                      <m:t>0,</m:t>
                                    </m:r>
                                    <m:r>
                                      <a:rPr lang="fr-FR" sz="1100" i="1">
                                        <a:latin typeface="Cambria Math" panose="02040503050406030204" pitchFamily="18" charset="0"/>
                                      </a:rPr>
                                      <m:t>𝑖𝑗</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𝑦</m:t>
                                    </m:r>
                                  </m:e>
                                  <m:sub>
                                    <m:r>
                                      <a:rPr lang="fr-FR" sz="1100" i="1">
                                        <a:latin typeface="Cambria Math" panose="02040503050406030204" pitchFamily="18" charset="0"/>
                                      </a:rPr>
                                      <m:t>𝑖𝑗</m:t>
                                    </m:r>
                                  </m:sub>
                                </m:sSub>
                              </m:e>
                            </m:nary>
                          </m:e>
                        </m:mr>
                        <m:mr>
                          <m:e>
                            <m:eqArr>
                              <m:eqArrPr>
                                <m:ctrlPr>
                                  <a:rPr lang="en-US" sz="1100" i="1">
                                    <a:latin typeface="Cambria Math" panose="02040503050406030204" pitchFamily="18" charset="0"/>
                                  </a:rPr>
                                </m:ctrlPr>
                              </m:eqArrPr>
                              <m:e/>
                              <m:e/>
                            </m:eqArr>
                          </m:e>
                          <m:e>
                            <m:eqArr>
                              <m:eqArrPr>
                                <m:ctrlPr>
                                  <a:rPr lang="en-US" sz="1100" i="1">
                                    <a:latin typeface="Cambria Math" panose="02040503050406030204" pitchFamily="18" charset="0"/>
                                  </a:rPr>
                                </m:ctrlPr>
                              </m:eqArrPr>
                              <m:e>
                                <m:nary>
                                  <m:naryPr>
                                    <m:chr m:val="∑"/>
                                    <m:supHide m:val="on"/>
                                    <m:ctrlPr>
                                      <a:rPr lang="fr-FR" sz="1100" i="1">
                                        <a:latin typeface="Cambria Math" panose="02040503050406030204" pitchFamily="18" charset="0"/>
                                      </a:rPr>
                                    </m:ctrlPr>
                                  </m:naryPr>
                                  <m:sub>
                                    <m:r>
                                      <a:rPr lang="fr-FR" sz="1100" i="1">
                                        <a:latin typeface="Cambria Math" panose="02040503050406030204" pitchFamily="18" charset="0"/>
                                      </a:rPr>
                                      <m:t>𝑖</m:t>
                                    </m:r>
                                  </m:sub>
                                  <m:sup/>
                                  <m:e>
                                    <m:sSub>
                                      <m:sSubPr>
                                        <m:ctrlPr>
                                          <a:rPr lang="fr-FR" sz="1100" i="1">
                                            <a:latin typeface="Cambria Math" panose="02040503050406030204" pitchFamily="18" charset="0"/>
                                          </a:rPr>
                                        </m:ctrlPr>
                                      </m:sSubPr>
                                      <m:e>
                                        <m:r>
                                          <a:rPr lang="fr-FR" sz="1100" i="1">
                                            <a:latin typeface="Cambria Math" panose="02040503050406030204" pitchFamily="18" charset="0"/>
                                          </a:rPr>
                                          <m:t>𝑄</m:t>
                                        </m:r>
                                      </m:e>
                                      <m:sub>
                                        <m:r>
                                          <a:rPr lang="fr-FR" sz="1100" i="1">
                                            <a:latin typeface="Cambria Math" panose="02040503050406030204" pitchFamily="18" charset="0"/>
                                          </a:rPr>
                                          <m:t>𝑝</m:t>
                                        </m:r>
                                        <m:r>
                                          <a:rPr lang="fr-FR" sz="1100" i="1">
                                            <a:latin typeface="Cambria Math" panose="02040503050406030204" pitchFamily="18" charset="0"/>
                                          </a:rPr>
                                          <m:t>,</m:t>
                                        </m:r>
                                        <m:r>
                                          <a:rPr lang="fr-FR" sz="1100" i="1">
                                            <a:latin typeface="Cambria Math" panose="02040503050406030204" pitchFamily="18" charset="0"/>
                                          </a:rPr>
                                          <m:t>𝑖𝑖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𝑧</m:t>
                                        </m:r>
                                      </m:e>
                                      <m:sub>
                                        <m:r>
                                          <a:rPr lang="fr-FR" sz="1100" i="1">
                                            <a:latin typeface="Cambria Math" panose="02040503050406030204" pitchFamily="18" charset="0"/>
                                          </a:rPr>
                                          <m:t>𝑖</m:t>
                                        </m:r>
                                      </m:sub>
                                    </m:sSub>
                                  </m:e>
                                </m:nary>
                                <m:r>
                                  <a:rPr lang="fr-FR" sz="1100" i="1">
                                    <a:latin typeface="Cambria Math" panose="02040503050406030204" pitchFamily="18" charset="0"/>
                                  </a:rPr>
                                  <m:t>+</m:t>
                                </m:r>
                                <m:nary>
                                  <m:naryPr>
                                    <m:chr m:val="∑"/>
                                    <m:supHide m:val="on"/>
                                    <m:ctrlPr>
                                      <a:rPr lang="fr-FR" sz="1100" i="1">
                                        <a:latin typeface="Cambria Math" panose="02040503050406030204" pitchFamily="18" charset="0"/>
                                      </a:rPr>
                                    </m:ctrlPr>
                                  </m:naryPr>
                                  <m:sub>
                                    <m:r>
                                      <m:rPr>
                                        <m:brk m:alnAt="7"/>
                                      </m:rPr>
                                      <a:rPr lang="fr-FR" sz="1100" i="1">
                                        <a:latin typeface="Cambria Math" panose="02040503050406030204" pitchFamily="18" charset="0"/>
                                      </a:rPr>
                                      <m:t>𝑖</m:t>
                                    </m:r>
                                    <m:r>
                                      <a:rPr lang="fr-FR" sz="1100" i="1">
                                        <a:latin typeface="Cambria Math" panose="02040503050406030204" pitchFamily="18" charset="0"/>
                                      </a:rPr>
                                      <m:t>,</m:t>
                                    </m:r>
                                    <m:r>
                                      <a:rPr lang="fr-FR" sz="1100" i="1">
                                        <a:latin typeface="Cambria Math" panose="02040503050406030204" pitchFamily="18" charset="0"/>
                                      </a:rPr>
                                      <m:t>𝑗</m:t>
                                    </m:r>
                                  </m:sub>
                                  <m:sup/>
                                  <m:e>
                                    <m:sSub>
                                      <m:sSubPr>
                                        <m:ctrlPr>
                                          <a:rPr lang="fr-FR" sz="1100" i="1">
                                            <a:latin typeface="Cambria Math" panose="02040503050406030204" pitchFamily="18" charset="0"/>
                                          </a:rPr>
                                        </m:ctrlPr>
                                      </m:sSubPr>
                                      <m:e>
                                        <m:r>
                                          <a:rPr lang="fr-FR" sz="1100" i="1">
                                            <a:latin typeface="Cambria Math" panose="02040503050406030204" pitchFamily="18" charset="0"/>
                                          </a:rPr>
                                          <m:t>𝑄</m:t>
                                        </m:r>
                                      </m:e>
                                      <m:sub>
                                        <m:r>
                                          <a:rPr lang="fr-FR" sz="1100" i="1">
                                            <a:latin typeface="Cambria Math" panose="02040503050406030204" pitchFamily="18" charset="0"/>
                                          </a:rPr>
                                          <m:t>𝑝</m:t>
                                        </m:r>
                                        <m:r>
                                          <a:rPr lang="fr-FR" sz="1100" i="1">
                                            <a:latin typeface="Cambria Math" panose="02040503050406030204" pitchFamily="18" charset="0"/>
                                          </a:rPr>
                                          <m:t>,</m:t>
                                        </m:r>
                                        <m:r>
                                          <a:rPr lang="fr-FR" sz="1100" i="1">
                                            <a:latin typeface="Cambria Math" panose="02040503050406030204" pitchFamily="18" charset="0"/>
                                          </a:rPr>
                                          <m:t>𝑖𝑗</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𝑦</m:t>
                                        </m:r>
                                      </m:e>
                                      <m:sub>
                                        <m:r>
                                          <a:rPr lang="fr-FR" sz="1100" i="1">
                                            <a:latin typeface="Cambria Math" panose="02040503050406030204" pitchFamily="18" charset="0"/>
                                          </a:rPr>
                                          <m:t>𝑖𝑗</m:t>
                                        </m:r>
                                      </m:sub>
                                    </m:sSub>
                                  </m:e>
                                </m:nary>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𝑏</m:t>
                                    </m:r>
                                  </m:e>
                                  <m:sub>
                                    <m:r>
                                      <a:rPr lang="fr-FR" sz="1100" i="1">
                                        <a:latin typeface="Cambria Math" panose="02040503050406030204" pitchFamily="18" charset="0"/>
                                      </a:rPr>
                                      <m:t>𝑝</m:t>
                                    </m:r>
                                  </m:sub>
                                </m:sSub>
                              </m:e>
                              <m:e>
                                <m:sSub>
                                  <m:sSubPr>
                                    <m:ctrlPr>
                                      <a:rPr lang="fr-FR" sz="1100" i="1">
                                        <a:latin typeface="Cambria Math" panose="02040503050406030204" pitchFamily="18" charset="0"/>
                                      </a:rPr>
                                    </m:ctrlPr>
                                  </m:sSubPr>
                                  <m:e>
                                    <m:r>
                                      <a:rPr lang="fr-FR" sz="1100" i="1">
                                        <a:latin typeface="Cambria Math" panose="02040503050406030204" pitchFamily="18" charset="0"/>
                                      </a:rPr>
                                      <m:t>𝑧</m:t>
                                    </m:r>
                                  </m:e>
                                  <m:sub>
                                    <m:r>
                                      <a:rPr lang="fr-FR" sz="1100" i="1">
                                        <a:latin typeface="Cambria Math" panose="02040503050406030204" pitchFamily="18" charset="0"/>
                                      </a:rPr>
                                      <m:t>𝑖</m:t>
                                    </m:r>
                                  </m:sub>
                                </m:sSub>
                                <m:r>
                                  <a:rPr lang="fr-FR" sz="1100" i="1">
                                    <a:latin typeface="Cambria Math" panose="02040503050406030204" pitchFamily="18" charset="0"/>
                                  </a:rPr>
                                  <m:t>=</m:t>
                                </m:r>
                                <m:sSubSup>
                                  <m:sSubSupPr>
                                    <m:ctrlPr>
                                      <a:rPr lang="fr-FR" sz="1100" i="1">
                                        <a:latin typeface="Cambria Math" panose="02040503050406030204" pitchFamily="18" charset="0"/>
                                      </a:rPr>
                                    </m:ctrlPr>
                                  </m:sSubSupPr>
                                  <m:e>
                                    <m:r>
                                      <a:rPr lang="fr-FR" sz="1100" i="1">
                                        <a:latin typeface="Cambria Math" panose="02040503050406030204" pitchFamily="18" charset="0"/>
                                      </a:rPr>
                                      <m:t>𝑥</m:t>
                                    </m:r>
                                  </m:e>
                                  <m:sub>
                                    <m:r>
                                      <a:rPr lang="fr-FR" sz="1100" i="1">
                                        <a:latin typeface="Cambria Math" panose="02040503050406030204" pitchFamily="18" charset="0"/>
                                      </a:rPr>
                                      <m:t>𝑖</m:t>
                                    </m:r>
                                  </m:sub>
                                  <m:sup>
                                    <m:r>
                                      <a:rPr lang="fr-FR" sz="1100" i="1">
                                        <a:latin typeface="Cambria Math" panose="02040503050406030204" pitchFamily="18" charset="0"/>
                                      </a:rPr>
                                      <m:t>2</m:t>
                                    </m:r>
                                  </m:sup>
                                </m:sSubSup>
                                <m:groupChr>
                                  <m:groupChrPr>
                                    <m:chr m:val="⇒"/>
                                    <m:vertJc m:val="bot"/>
                                    <m:ctrlPr>
                                      <a:rPr lang="fr-FR" sz="1100" i="1">
                                        <a:latin typeface="Cambria Math" panose="02040503050406030204" pitchFamily="18" charset="0"/>
                                      </a:rPr>
                                    </m:ctrlPr>
                                  </m:groupChrPr>
                                  <m:e>
                                    <m:r>
                                      <m:rPr>
                                        <m:brk m:alnAt="2"/>
                                      </m:rPr>
                                      <a:rPr lang="fr-FR" sz="1100" i="1">
                                        <a:latin typeface="Cambria Math" panose="02040503050406030204" pitchFamily="18" charset="0"/>
                                      </a:rPr>
                                      <m:t>𝑅</m:t>
                                    </m:r>
                                    <m:r>
                                      <a:rPr lang="fr-FR" sz="1100" i="1">
                                        <a:latin typeface="Cambria Math" panose="02040503050406030204" pitchFamily="18" charset="0"/>
                                      </a:rPr>
                                      <m:t>𝐸𝐿𝐴𝑋𝐴𝑇𝐼𝑂𝑁</m:t>
                                    </m:r>
                                  </m:e>
                                </m:groupChr>
                                <m:d>
                                  <m:dPr>
                                    <m:ctrlPr>
                                      <a:rPr lang="fr-FR" sz="1100" i="1">
                                        <a:latin typeface="Cambria Math" panose="02040503050406030204" pitchFamily="18" charset="0"/>
                                      </a:rPr>
                                    </m:ctrlPr>
                                  </m:dPr>
                                  <m:e>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𝑖</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𝑧</m:t>
                                        </m:r>
                                      </m:e>
                                      <m:sub>
                                        <m:r>
                                          <a:rPr lang="fr-FR" sz="1100" i="1">
                                            <a:latin typeface="Cambria Math" panose="02040503050406030204" pitchFamily="18" charset="0"/>
                                          </a:rPr>
                                          <m:t>𝑖</m:t>
                                        </m:r>
                                      </m:sub>
                                    </m:sSub>
                                  </m:e>
                                </m:d>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𝒯</m:t>
                                    </m:r>
                                  </m:e>
                                  <m:sub>
                                    <m:r>
                                      <a:rPr lang="fr-FR" sz="1100" i="1">
                                        <a:latin typeface="Cambria Math" panose="02040503050406030204" pitchFamily="18" charset="0"/>
                                      </a:rPr>
                                      <m:t>𝑖</m:t>
                                    </m:r>
                                  </m:sub>
                                </m:sSub>
                              </m:e>
                              <m:e>
                                <m:sSub>
                                  <m:sSubPr>
                                    <m:ctrlPr>
                                      <a:rPr lang="fr-FR" sz="1100" i="1">
                                        <a:latin typeface="Cambria Math" panose="02040503050406030204" pitchFamily="18" charset="0"/>
                                      </a:rPr>
                                    </m:ctrlPr>
                                  </m:sSubPr>
                                  <m:e>
                                    <m:r>
                                      <a:rPr lang="fr-FR" sz="1100" i="1">
                                        <a:latin typeface="Cambria Math" panose="02040503050406030204" pitchFamily="18" charset="0"/>
                                      </a:rPr>
                                      <m:t>𝑦</m:t>
                                    </m:r>
                                  </m:e>
                                  <m:sub>
                                    <m:r>
                                      <a:rPr lang="fr-FR" sz="1100" i="1">
                                        <a:latin typeface="Cambria Math" panose="02040503050406030204" pitchFamily="18" charset="0"/>
                                      </a:rPr>
                                      <m:t>𝑖𝑗</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𝑖</m:t>
                                    </m:r>
                                  </m:sub>
                                </m:sSub>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𝑗</m:t>
                                    </m:r>
                                  </m:sub>
                                </m:sSub>
                                <m:groupChr>
                                  <m:groupChrPr>
                                    <m:chr m:val="⇒"/>
                                    <m:vertJc m:val="bot"/>
                                    <m:ctrlPr>
                                      <a:rPr lang="fr-FR" sz="1100" i="1">
                                        <a:latin typeface="Cambria Math" panose="02040503050406030204" pitchFamily="18" charset="0"/>
                                      </a:rPr>
                                    </m:ctrlPr>
                                  </m:groupChrPr>
                                  <m:e>
                                    <m:r>
                                      <m:rPr>
                                        <m:brk m:alnAt="2"/>
                                      </m:rPr>
                                      <a:rPr lang="fr-FR" sz="1100" i="1">
                                        <a:latin typeface="Cambria Math" panose="02040503050406030204" pitchFamily="18" charset="0"/>
                                      </a:rPr>
                                      <m:t>𝑅</m:t>
                                    </m:r>
                                    <m:r>
                                      <a:rPr lang="fr-FR" sz="1100" i="1">
                                        <a:latin typeface="Cambria Math" panose="02040503050406030204" pitchFamily="18" charset="0"/>
                                      </a:rPr>
                                      <m:t>𝐸𝐿𝐴𝑋𝐴𝑇𝐼𝑂𝑁</m:t>
                                    </m:r>
                                  </m:e>
                                </m:groupChr>
                                <m:d>
                                  <m:dPr>
                                    <m:ctrlPr>
                                      <a:rPr lang="fr-FR" sz="1100" i="1">
                                        <a:latin typeface="Cambria Math" panose="02040503050406030204" pitchFamily="18" charset="0"/>
                                      </a:rPr>
                                    </m:ctrlPr>
                                  </m:dPr>
                                  <m:e>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𝑖</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𝑥</m:t>
                                        </m:r>
                                      </m:e>
                                      <m:sub>
                                        <m:r>
                                          <a:rPr lang="fr-FR" sz="1100" i="1">
                                            <a:latin typeface="Cambria Math" panose="02040503050406030204" pitchFamily="18" charset="0"/>
                                          </a:rPr>
                                          <m:t>𝑗</m:t>
                                        </m:r>
                                      </m:sub>
                                    </m:sSub>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𝑦</m:t>
                                        </m:r>
                                      </m:e>
                                      <m:sub>
                                        <m:r>
                                          <a:rPr lang="fr-FR" sz="1100" i="1">
                                            <a:latin typeface="Cambria Math" panose="02040503050406030204" pitchFamily="18" charset="0"/>
                                          </a:rPr>
                                          <m:t>𝑖𝑗</m:t>
                                        </m:r>
                                      </m:sub>
                                    </m:sSub>
                                  </m:e>
                                </m:d>
                                <m:r>
                                  <a:rPr lang="fr-FR" sz="1100" i="1">
                                    <a:latin typeface="Cambria Math" panose="02040503050406030204" pitchFamily="18" charset="0"/>
                                  </a:rPr>
                                  <m:t>∈</m:t>
                                </m:r>
                                <m:sSub>
                                  <m:sSubPr>
                                    <m:ctrlPr>
                                      <a:rPr lang="fr-FR" sz="1100" i="1">
                                        <a:latin typeface="Cambria Math" panose="02040503050406030204" pitchFamily="18" charset="0"/>
                                      </a:rPr>
                                    </m:ctrlPr>
                                  </m:sSubPr>
                                  <m:e>
                                    <m:r>
                                      <a:rPr lang="fr-FR" sz="1100" i="1">
                                        <a:latin typeface="Cambria Math" panose="02040503050406030204" pitchFamily="18" charset="0"/>
                                      </a:rPr>
                                      <m:t>𝒯</m:t>
                                    </m:r>
                                  </m:e>
                                  <m:sub>
                                    <m:r>
                                      <a:rPr lang="fr-FR" sz="1100" i="1">
                                        <a:latin typeface="Cambria Math" panose="02040503050406030204" pitchFamily="18" charset="0"/>
                                      </a:rPr>
                                      <m:t>𝑖𝑗</m:t>
                                    </m:r>
                                  </m:sub>
                                </m:sSub>
                              </m:e>
                            </m:eqArr>
                          </m:e>
                        </m:mr>
                      </m:m>
                    </m:oMath>
                  </m:oMathPara>
                </a14:m>
                <a:endParaRPr lang="en-US" sz="1100" dirty="0" smtClean="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xfrm>
                <a:off x="601190" y="838772"/>
                <a:ext cx="8092188" cy="4196867"/>
              </a:xfrm>
              <a:blipFill rotWithShape="0">
                <a:blip r:embed="rId2"/>
                <a:stretch>
                  <a:fillRect l="-1130" t="-1308"/>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59894E3C-CCE6-F242-84E3-BCBDD257A1E1}" type="slidenum">
              <a:rPr lang="fr-FR" smtClean="0"/>
              <a:t>11</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en-US" dirty="0" smtClean="0"/>
              <a:t>Convex </a:t>
            </a:r>
            <a:r>
              <a:rPr lang="en-US" dirty="0" smtClean="0"/>
              <a:t>QCQP relaxations</a:t>
            </a:r>
            <a:endParaRPr lang="en-US" dirty="0"/>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4933" y="1074420"/>
            <a:ext cx="1652609" cy="1370647"/>
          </a:xfrm>
          <a:prstGeom prst="rect">
            <a:avLst/>
          </a:prstGeom>
        </p:spPr>
      </p:pic>
    </p:spTree>
    <p:extLst>
      <p:ext uri="{BB962C8B-B14F-4D97-AF65-F5344CB8AC3E}">
        <p14:creationId xmlns:p14="http://schemas.microsoft.com/office/powerpoint/2010/main" val="83749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a:xfrm>
                <a:off x="594612" y="1173409"/>
                <a:ext cx="8092188" cy="4100994"/>
              </a:xfrm>
            </p:spPr>
            <p:txBody>
              <a:bodyPr/>
              <a:lstStyle/>
              <a:p>
                <a:pPr lvl="1"/>
                <a:r>
                  <a:rPr lang="en-US" sz="1600" dirty="0" smtClean="0"/>
                  <a:t>SDP relaxation can also be built as follows</a:t>
                </a:r>
              </a:p>
              <a:p>
                <a:pPr lvl="1"/>
                <a14:m>
                  <m:oMathPara xmlns:m="http://schemas.openxmlformats.org/officeDocument/2006/math">
                    <m:oMathParaPr>
                      <m:jc m:val="centerGroup"/>
                    </m:oMathParaPr>
                    <m:oMath xmlns:m="http://schemas.openxmlformats.org/officeDocument/2006/math">
                      <m:m>
                        <m:mPr>
                          <m:mcs>
                            <m:mc>
                              <m:mcPr>
                                <m:count m:val="2"/>
                                <m:mcJc m:val="center"/>
                              </m:mcPr>
                            </m:mc>
                          </m:mcs>
                          <m:ctrlPr>
                            <a:rPr lang="en-US" sz="1600" i="1">
                              <a:latin typeface="Cambria Math" panose="02040503050406030204" pitchFamily="18" charset="0"/>
                            </a:rPr>
                          </m:ctrlPr>
                        </m:mPr>
                        <m:mr>
                          <m:e>
                            <m:r>
                              <m:rPr>
                                <m:brk m:alnAt="7"/>
                              </m:rPr>
                              <a:rPr lang="fr-FR" sz="1600" i="1">
                                <a:latin typeface="Cambria Math" panose="02040503050406030204" pitchFamily="18" charset="0"/>
                              </a:rPr>
                              <m:t>𝑚</m:t>
                            </m:r>
                            <m:r>
                              <a:rPr lang="fr-FR" sz="1600" i="1">
                                <a:latin typeface="Cambria Math" panose="02040503050406030204" pitchFamily="18" charset="0"/>
                              </a:rPr>
                              <m:t>𝑖𝑛</m:t>
                            </m:r>
                          </m:e>
                          <m:e>
                            <m:sSup>
                              <m:sSupPr>
                                <m:ctrlPr>
                                  <a:rPr lang="fr-FR" sz="1600" i="1">
                                    <a:latin typeface="Cambria Math" panose="02040503050406030204" pitchFamily="18" charset="0"/>
                                  </a:rPr>
                                </m:ctrlPr>
                              </m:sSupPr>
                              <m:e>
                                <m:r>
                                  <a:rPr lang="fr-FR" sz="1600" i="1">
                                    <a:latin typeface="Cambria Math" panose="02040503050406030204" pitchFamily="18" charset="0"/>
                                  </a:rPr>
                                  <m:t>𝑥</m:t>
                                </m:r>
                              </m:e>
                              <m:sup>
                                <m:r>
                                  <a:rPr lang="fr-FR" sz="1600" i="1">
                                    <a:latin typeface="Cambria Math" panose="02040503050406030204" pitchFamily="18" charset="0"/>
                                  </a:rPr>
                                  <m:t>𝑇</m:t>
                                </m:r>
                              </m:sup>
                            </m:sSup>
                            <m:sSub>
                              <m:sSubPr>
                                <m:ctrlPr>
                                  <a:rPr lang="fr-FR" sz="1600" i="1">
                                    <a:latin typeface="Cambria Math" panose="02040503050406030204" pitchFamily="18" charset="0"/>
                                  </a:rPr>
                                </m:ctrlPr>
                              </m:sSubPr>
                              <m:e>
                                <m:r>
                                  <a:rPr lang="fr-FR" sz="1600" i="1">
                                    <a:latin typeface="Cambria Math" panose="02040503050406030204" pitchFamily="18" charset="0"/>
                                  </a:rPr>
                                  <m:t>𝑄</m:t>
                                </m:r>
                              </m:e>
                              <m:sub>
                                <m:r>
                                  <a:rPr lang="fr-FR" sz="1600" i="1">
                                    <a:latin typeface="Cambria Math" panose="02040503050406030204" pitchFamily="18" charset="0"/>
                                  </a:rPr>
                                  <m:t>0</m:t>
                                </m:r>
                              </m:sub>
                            </m:sSub>
                            <m:r>
                              <a:rPr lang="fr-FR" sz="1600" i="1">
                                <a:latin typeface="Cambria Math" panose="02040503050406030204" pitchFamily="18" charset="0"/>
                              </a:rPr>
                              <m:t>𝑥</m:t>
                            </m:r>
                          </m:e>
                        </m:mr>
                        <m:mr>
                          <m:e>
                            <m:eqArr>
                              <m:eqArrPr>
                                <m:ctrlPr>
                                  <a:rPr lang="en-US" sz="1600" i="1">
                                    <a:latin typeface="Cambria Math" panose="02040503050406030204" pitchFamily="18" charset="0"/>
                                  </a:rPr>
                                </m:ctrlPr>
                              </m:eqArrPr>
                              <m:e/>
                              <m:e/>
                            </m:eqArr>
                          </m:e>
                          <m:e>
                            <m:eqArr>
                              <m:eqArrPr>
                                <m:ctrlPr>
                                  <a:rPr lang="en-US" sz="1600" i="1">
                                    <a:latin typeface="Cambria Math" panose="02040503050406030204" pitchFamily="18" charset="0"/>
                                  </a:rPr>
                                </m:ctrlPr>
                              </m:eqArrPr>
                              <m:e>
                                <m:sSup>
                                  <m:sSupPr>
                                    <m:ctrlPr>
                                      <a:rPr lang="fr-FR" sz="1600" i="1">
                                        <a:latin typeface="Cambria Math" panose="02040503050406030204" pitchFamily="18" charset="0"/>
                                      </a:rPr>
                                    </m:ctrlPr>
                                  </m:sSupPr>
                                  <m:e>
                                    <m:r>
                                      <a:rPr lang="fr-FR" sz="1600" i="1">
                                        <a:latin typeface="Cambria Math" panose="02040503050406030204" pitchFamily="18" charset="0"/>
                                      </a:rPr>
                                      <m:t>𝑥</m:t>
                                    </m:r>
                                  </m:e>
                                  <m:sup>
                                    <m:r>
                                      <a:rPr lang="fr-FR" sz="1600" i="1">
                                        <a:latin typeface="Cambria Math" panose="02040503050406030204" pitchFamily="18" charset="0"/>
                                      </a:rPr>
                                      <m:t>𝑇</m:t>
                                    </m:r>
                                  </m:sup>
                                </m:sSup>
                                <m:sSub>
                                  <m:sSubPr>
                                    <m:ctrlPr>
                                      <a:rPr lang="fr-FR" sz="1600" i="1">
                                        <a:latin typeface="Cambria Math" panose="02040503050406030204" pitchFamily="18" charset="0"/>
                                      </a:rPr>
                                    </m:ctrlPr>
                                  </m:sSubPr>
                                  <m:e>
                                    <m:r>
                                      <a:rPr lang="fr-FR" sz="1600" i="1">
                                        <a:latin typeface="Cambria Math" panose="02040503050406030204" pitchFamily="18" charset="0"/>
                                      </a:rPr>
                                      <m:t>𝑄</m:t>
                                    </m:r>
                                  </m:e>
                                  <m:sub>
                                    <m:r>
                                      <a:rPr lang="fr-FR" sz="1600" i="1">
                                        <a:latin typeface="Cambria Math" panose="02040503050406030204" pitchFamily="18" charset="0"/>
                                      </a:rPr>
                                      <m:t>𝑝</m:t>
                                    </m:r>
                                  </m:sub>
                                </m:sSub>
                                <m:r>
                                  <a:rPr lang="fr-FR" sz="1600" i="1">
                                    <a:latin typeface="Cambria Math" panose="02040503050406030204" pitchFamily="18" charset="0"/>
                                  </a:rPr>
                                  <m:t>𝑥</m:t>
                                </m:r>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rPr>
                                      <m:t>𝑏</m:t>
                                    </m:r>
                                  </m:e>
                                  <m:sub>
                                    <m:r>
                                      <a:rPr lang="fr-FR" sz="1600" i="1">
                                        <a:latin typeface="Cambria Math" panose="02040503050406030204" pitchFamily="18" charset="0"/>
                                      </a:rPr>
                                      <m:t>𝑝</m:t>
                                    </m:r>
                                  </m:sub>
                                </m:sSub>
                              </m:e>
                              <m:e>
                                <m:r>
                                  <a:rPr lang="fr-FR" sz="1600" i="1">
                                    <a:latin typeface="Cambria Math" panose="02040503050406030204" pitchFamily="18" charset="0"/>
                                  </a:rPr>
                                  <m:t>𝑥</m:t>
                                </m:r>
                                <m:r>
                                  <a:rPr lang="fr-FR" sz="1600" i="1">
                                    <a:latin typeface="Cambria Math" panose="02040503050406030204" pitchFamily="18" charset="0"/>
                                  </a:rPr>
                                  <m:t>∈</m:t>
                                </m:r>
                                <m:sSup>
                                  <m:sSupPr>
                                    <m:ctrlPr>
                                      <a:rPr lang="fr-FR" sz="1600" i="1">
                                        <a:latin typeface="Cambria Math" panose="02040503050406030204" pitchFamily="18" charset="0"/>
                                      </a:rPr>
                                    </m:ctrlPr>
                                  </m:sSupPr>
                                  <m:e>
                                    <m:r>
                                      <a:rPr lang="fr-FR" sz="1600" i="1">
                                        <a:latin typeface="Cambria Math" panose="02040503050406030204" pitchFamily="18" charset="0"/>
                                      </a:rPr>
                                      <m:t>ℝ</m:t>
                                    </m:r>
                                  </m:e>
                                  <m:sup>
                                    <m:r>
                                      <a:rPr lang="fr-FR" sz="1600" i="1">
                                        <a:latin typeface="Cambria Math" panose="02040503050406030204" pitchFamily="18" charset="0"/>
                                      </a:rPr>
                                      <m:t>𝑛</m:t>
                                    </m:r>
                                  </m:sup>
                                </m:sSup>
                              </m:e>
                            </m:eqArr>
                          </m:e>
                        </m:mr>
                      </m:m>
                      <m:r>
                        <a:rPr lang="fr-FR" sz="1600" i="1">
                          <a:latin typeface="Cambria Math" panose="02040503050406030204" pitchFamily="18" charset="0"/>
                          <a:ea typeface="Cambria Math" panose="02040503050406030204" pitchFamily="18" charset="0"/>
                        </a:rPr>
                        <m:t>⟺</m:t>
                      </m:r>
                      <m:m>
                        <m:mPr>
                          <m:mcs>
                            <m:mc>
                              <m:mcPr>
                                <m:count m:val="2"/>
                                <m:mcJc m:val="center"/>
                              </m:mcPr>
                            </m:mc>
                          </m:mcs>
                          <m:ctrlPr>
                            <a:rPr lang="en-US" sz="1600" i="1">
                              <a:latin typeface="Cambria Math" panose="02040503050406030204" pitchFamily="18" charset="0"/>
                            </a:rPr>
                          </m:ctrlPr>
                        </m:mPr>
                        <m:mr>
                          <m:e>
                            <m:r>
                              <m:rPr>
                                <m:brk m:alnAt="7"/>
                              </m:rPr>
                              <a:rPr lang="fr-FR" sz="1600" i="1">
                                <a:latin typeface="Cambria Math" panose="02040503050406030204" pitchFamily="18" charset="0"/>
                              </a:rPr>
                              <m:t>𝑚</m:t>
                            </m:r>
                            <m:r>
                              <a:rPr lang="fr-FR" sz="1600" i="1">
                                <a:latin typeface="Cambria Math" panose="02040503050406030204" pitchFamily="18" charset="0"/>
                              </a:rPr>
                              <m:t>𝑖𝑛</m:t>
                            </m:r>
                          </m:e>
                          <m:e>
                            <m:sSub>
                              <m:sSubPr>
                                <m:ctrlPr>
                                  <a:rPr lang="fr-FR" sz="1600" i="1">
                                    <a:latin typeface="Cambria Math" panose="02040503050406030204" pitchFamily="18" charset="0"/>
                                  </a:rPr>
                                </m:ctrlPr>
                              </m:sSubPr>
                              <m:e>
                                <m:r>
                                  <a:rPr lang="fr-FR" sz="1600" i="1">
                                    <a:latin typeface="Cambria Math" panose="02040503050406030204" pitchFamily="18" charset="0"/>
                                  </a:rPr>
                                  <m:t>&lt;</m:t>
                                </m:r>
                                <m:r>
                                  <a:rPr lang="fr-FR" sz="1600" i="1">
                                    <a:latin typeface="Cambria Math" panose="02040503050406030204" pitchFamily="18" charset="0"/>
                                  </a:rPr>
                                  <m:t>𝑄</m:t>
                                </m:r>
                              </m:e>
                              <m:sub>
                                <m:r>
                                  <a:rPr lang="fr-FR" sz="1600" i="1">
                                    <a:latin typeface="Cambria Math" panose="02040503050406030204" pitchFamily="18" charset="0"/>
                                  </a:rPr>
                                  <m:t>0</m:t>
                                </m:r>
                              </m:sub>
                            </m:sSub>
                            <m:r>
                              <a:rPr lang="fr-FR" sz="1600" i="1">
                                <a:latin typeface="Cambria Math" panose="02040503050406030204" pitchFamily="18" charset="0"/>
                              </a:rPr>
                              <m:t>,</m:t>
                            </m:r>
                            <m:r>
                              <a:rPr lang="fr-FR" sz="1600" i="1">
                                <a:latin typeface="Cambria Math" panose="02040503050406030204" pitchFamily="18" charset="0"/>
                              </a:rPr>
                              <m:t>𝑋</m:t>
                            </m:r>
                            <m:r>
                              <a:rPr lang="fr-FR" sz="1600" i="1">
                                <a:latin typeface="Cambria Math" panose="02040503050406030204" pitchFamily="18" charset="0"/>
                              </a:rPr>
                              <m:t>&gt;</m:t>
                            </m:r>
                          </m:e>
                        </m:mr>
                        <m:mr>
                          <m:e>
                            <m:eqArr>
                              <m:eqArrPr>
                                <m:ctrlPr>
                                  <a:rPr lang="en-US" sz="1600" i="1">
                                    <a:latin typeface="Cambria Math" panose="02040503050406030204" pitchFamily="18" charset="0"/>
                                  </a:rPr>
                                </m:ctrlPr>
                              </m:eqArrPr>
                              <m:e/>
                              <m:e/>
                            </m:eqArr>
                          </m:e>
                          <m:e>
                            <m:eqArr>
                              <m:eqArrPr>
                                <m:ctrlPr>
                                  <a:rPr lang="en-US" sz="1600" i="1">
                                    <a:latin typeface="Cambria Math" panose="02040503050406030204" pitchFamily="18" charset="0"/>
                                  </a:rPr>
                                </m:ctrlPr>
                              </m:eqArrPr>
                              <m:e>
                                <m:sSub>
                                  <m:sSubPr>
                                    <m:ctrlPr>
                                      <a:rPr lang="fr-FR" sz="1600" i="1">
                                        <a:latin typeface="Cambria Math" panose="02040503050406030204" pitchFamily="18" charset="0"/>
                                      </a:rPr>
                                    </m:ctrlPr>
                                  </m:sSubPr>
                                  <m:e>
                                    <m:r>
                                      <a:rPr lang="fr-FR" sz="1600" i="1">
                                        <a:latin typeface="Cambria Math" panose="02040503050406030204" pitchFamily="18" charset="0"/>
                                      </a:rPr>
                                      <m:t>&lt;</m:t>
                                    </m:r>
                                    <m:r>
                                      <a:rPr lang="fr-FR" sz="1600" i="1">
                                        <a:latin typeface="Cambria Math" panose="02040503050406030204" pitchFamily="18" charset="0"/>
                                      </a:rPr>
                                      <m:t>𝑄</m:t>
                                    </m:r>
                                  </m:e>
                                  <m:sub>
                                    <m:r>
                                      <a:rPr lang="fr-FR" sz="1600" i="1">
                                        <a:latin typeface="Cambria Math" panose="02040503050406030204" pitchFamily="18" charset="0"/>
                                      </a:rPr>
                                      <m:t>𝑝</m:t>
                                    </m:r>
                                  </m:sub>
                                </m:sSub>
                                <m:r>
                                  <a:rPr lang="fr-FR" sz="1600" i="1">
                                    <a:latin typeface="Cambria Math" panose="02040503050406030204" pitchFamily="18" charset="0"/>
                                  </a:rPr>
                                  <m:t>,</m:t>
                                </m:r>
                                <m:r>
                                  <a:rPr lang="fr-FR" sz="1600" i="1">
                                    <a:latin typeface="Cambria Math" panose="02040503050406030204" pitchFamily="18" charset="0"/>
                                  </a:rPr>
                                  <m:t>𝑋</m:t>
                                </m:r>
                                <m:r>
                                  <a:rPr lang="fr-FR" sz="1600" i="1">
                                    <a:latin typeface="Cambria Math" panose="02040503050406030204" pitchFamily="18" charset="0"/>
                                  </a:rPr>
                                  <m:t>&gt; ≤</m:t>
                                </m:r>
                                <m:sSub>
                                  <m:sSubPr>
                                    <m:ctrlPr>
                                      <a:rPr lang="fr-FR" sz="1600" i="1">
                                        <a:latin typeface="Cambria Math" panose="02040503050406030204" pitchFamily="18" charset="0"/>
                                      </a:rPr>
                                    </m:ctrlPr>
                                  </m:sSubPr>
                                  <m:e>
                                    <m:r>
                                      <a:rPr lang="fr-FR" sz="1600" i="1">
                                        <a:latin typeface="Cambria Math" panose="02040503050406030204" pitchFamily="18" charset="0"/>
                                      </a:rPr>
                                      <m:t>𝑏</m:t>
                                    </m:r>
                                  </m:e>
                                  <m:sub>
                                    <m:r>
                                      <a:rPr lang="fr-FR" sz="1600" i="1">
                                        <a:latin typeface="Cambria Math" panose="02040503050406030204" pitchFamily="18" charset="0"/>
                                      </a:rPr>
                                      <m:t>𝑝</m:t>
                                    </m:r>
                                  </m:sub>
                                </m:sSub>
                              </m:e>
                              <m:e>
                                <m:r>
                                  <a:rPr lang="fr-FR" sz="1600" i="1">
                                    <a:latin typeface="Cambria Math" panose="02040503050406030204" pitchFamily="18" charset="0"/>
                                  </a:rPr>
                                  <m:t>𝑋</m:t>
                                </m:r>
                                <m:r>
                                  <a:rPr lang="fr-FR" sz="1600" i="1">
                                    <a:latin typeface="Cambria Math" panose="02040503050406030204" pitchFamily="18" charset="0"/>
                                    <a:ea typeface="Cambria Math" panose="02040503050406030204" pitchFamily="18" charset="0"/>
                                  </a:rPr>
                                  <m:t>≽0</m:t>
                                </m:r>
                              </m:e>
                              <m:e>
                                <m:r>
                                  <a:rPr lang="fr-FR" sz="1600" i="1">
                                    <a:latin typeface="Cambria Math" panose="02040503050406030204" pitchFamily="18" charset="0"/>
                                    <a:ea typeface="Cambria Math" panose="02040503050406030204" pitchFamily="18" charset="0"/>
                                  </a:rPr>
                                  <m:t>𝑟𝑎𝑛𝑘</m:t>
                                </m:r>
                                <m:d>
                                  <m:dPr>
                                    <m:ctrlPr>
                                      <a:rPr lang="fr-FR" sz="1600" i="1">
                                        <a:latin typeface="Cambria Math" panose="02040503050406030204" pitchFamily="18" charset="0"/>
                                        <a:ea typeface="Cambria Math" panose="02040503050406030204" pitchFamily="18" charset="0"/>
                                      </a:rPr>
                                    </m:ctrlPr>
                                  </m:dPr>
                                  <m:e>
                                    <m:r>
                                      <a:rPr lang="fr-FR" sz="1600" i="1">
                                        <a:latin typeface="Cambria Math" panose="02040503050406030204" pitchFamily="18" charset="0"/>
                                        <a:ea typeface="Cambria Math" panose="02040503050406030204" pitchFamily="18" charset="0"/>
                                      </a:rPr>
                                      <m:t>𝑋</m:t>
                                    </m:r>
                                  </m:e>
                                </m:d>
                                <m:r>
                                  <a:rPr lang="fr-FR" sz="1600" i="1">
                                    <a:latin typeface="Cambria Math" panose="02040503050406030204" pitchFamily="18" charset="0"/>
                                    <a:ea typeface="Cambria Math" panose="02040503050406030204" pitchFamily="18" charset="0"/>
                                  </a:rPr>
                                  <m:t>=1</m:t>
                                </m:r>
                              </m:e>
                            </m:eqArr>
                          </m:e>
                        </m:mr>
                      </m:m>
                      <m:groupChr>
                        <m:groupChrPr>
                          <m:chr m:val="⇒"/>
                          <m:vertJc m:val="bot"/>
                          <m:ctrlPr>
                            <a:rPr lang="fr-FR" sz="1600" i="1">
                              <a:latin typeface="Cambria Math" panose="02040503050406030204" pitchFamily="18" charset="0"/>
                            </a:rPr>
                          </m:ctrlPr>
                        </m:groupChrPr>
                        <m:e>
                          <m:r>
                            <m:rPr>
                              <m:brk m:alnAt="2"/>
                            </m:rPr>
                            <a:rPr lang="fr-FR" sz="1600" i="1">
                              <a:latin typeface="Cambria Math" panose="02040503050406030204" pitchFamily="18" charset="0"/>
                            </a:rPr>
                            <m:t>𝑅</m:t>
                          </m:r>
                          <m:r>
                            <a:rPr lang="fr-FR" sz="1600" i="1">
                              <a:latin typeface="Cambria Math" panose="02040503050406030204" pitchFamily="18" charset="0"/>
                            </a:rPr>
                            <m:t>𝐸𝐿𝐴𝑋𝐴𝑇𝐼𝑂𝑁</m:t>
                          </m:r>
                        </m:e>
                      </m:groupChr>
                      <m:m>
                        <m:mPr>
                          <m:mcs>
                            <m:mc>
                              <m:mcPr>
                                <m:count m:val="2"/>
                                <m:mcJc m:val="center"/>
                              </m:mcPr>
                            </m:mc>
                          </m:mcs>
                          <m:ctrlPr>
                            <a:rPr lang="en-US" sz="1600" i="1">
                              <a:latin typeface="Cambria Math" panose="02040503050406030204" pitchFamily="18" charset="0"/>
                            </a:rPr>
                          </m:ctrlPr>
                        </m:mPr>
                        <m:mr>
                          <m:e>
                            <m:r>
                              <m:rPr>
                                <m:brk m:alnAt="7"/>
                              </m:rPr>
                              <a:rPr lang="fr-FR" sz="1600" i="1">
                                <a:latin typeface="Cambria Math" panose="02040503050406030204" pitchFamily="18" charset="0"/>
                              </a:rPr>
                              <m:t>𝑚</m:t>
                            </m:r>
                            <m:r>
                              <a:rPr lang="fr-FR" sz="1600" i="1">
                                <a:latin typeface="Cambria Math" panose="02040503050406030204" pitchFamily="18" charset="0"/>
                              </a:rPr>
                              <m:t>𝑖𝑛</m:t>
                            </m:r>
                          </m:e>
                          <m:e>
                            <m:sSub>
                              <m:sSubPr>
                                <m:ctrlPr>
                                  <a:rPr lang="fr-FR" sz="1600" i="1">
                                    <a:latin typeface="Cambria Math" panose="02040503050406030204" pitchFamily="18" charset="0"/>
                                  </a:rPr>
                                </m:ctrlPr>
                              </m:sSubPr>
                              <m:e>
                                <m:r>
                                  <a:rPr lang="fr-FR" sz="1600" i="1">
                                    <a:latin typeface="Cambria Math" panose="02040503050406030204" pitchFamily="18" charset="0"/>
                                  </a:rPr>
                                  <m:t>&lt;</m:t>
                                </m:r>
                                <m:r>
                                  <a:rPr lang="fr-FR" sz="1600" i="1">
                                    <a:latin typeface="Cambria Math" panose="02040503050406030204" pitchFamily="18" charset="0"/>
                                  </a:rPr>
                                  <m:t>𝑄</m:t>
                                </m:r>
                              </m:e>
                              <m:sub>
                                <m:r>
                                  <a:rPr lang="fr-FR" sz="1600" i="1">
                                    <a:latin typeface="Cambria Math" panose="02040503050406030204" pitchFamily="18" charset="0"/>
                                  </a:rPr>
                                  <m:t>0</m:t>
                                </m:r>
                              </m:sub>
                            </m:sSub>
                            <m:r>
                              <a:rPr lang="fr-FR" sz="1600" i="1">
                                <a:latin typeface="Cambria Math" panose="02040503050406030204" pitchFamily="18" charset="0"/>
                              </a:rPr>
                              <m:t>,</m:t>
                            </m:r>
                            <m:r>
                              <a:rPr lang="fr-FR" sz="1600" i="1">
                                <a:latin typeface="Cambria Math" panose="02040503050406030204" pitchFamily="18" charset="0"/>
                              </a:rPr>
                              <m:t>𝑋</m:t>
                            </m:r>
                            <m:r>
                              <a:rPr lang="fr-FR" sz="1600" i="1">
                                <a:latin typeface="Cambria Math" panose="02040503050406030204" pitchFamily="18" charset="0"/>
                              </a:rPr>
                              <m:t>&gt;</m:t>
                            </m:r>
                          </m:e>
                        </m:mr>
                        <m:mr>
                          <m:e>
                            <m:eqArr>
                              <m:eqArrPr>
                                <m:ctrlPr>
                                  <a:rPr lang="en-US" sz="1600" i="1">
                                    <a:latin typeface="Cambria Math" panose="02040503050406030204" pitchFamily="18" charset="0"/>
                                  </a:rPr>
                                </m:ctrlPr>
                              </m:eqArrPr>
                              <m:e/>
                              <m:e/>
                            </m:eqArr>
                          </m:e>
                          <m:e>
                            <m:eqArr>
                              <m:eqArrPr>
                                <m:ctrlPr>
                                  <a:rPr lang="en-US" sz="1600" i="1">
                                    <a:latin typeface="Cambria Math" panose="02040503050406030204" pitchFamily="18" charset="0"/>
                                  </a:rPr>
                                </m:ctrlPr>
                              </m:eqArrPr>
                              <m:e>
                                <m:sSub>
                                  <m:sSubPr>
                                    <m:ctrlPr>
                                      <a:rPr lang="fr-FR" sz="1600" i="1">
                                        <a:latin typeface="Cambria Math" panose="02040503050406030204" pitchFamily="18" charset="0"/>
                                      </a:rPr>
                                    </m:ctrlPr>
                                  </m:sSubPr>
                                  <m:e>
                                    <m:r>
                                      <a:rPr lang="fr-FR" sz="1600" i="1">
                                        <a:latin typeface="Cambria Math" panose="02040503050406030204" pitchFamily="18" charset="0"/>
                                      </a:rPr>
                                      <m:t>&lt;</m:t>
                                    </m:r>
                                    <m:r>
                                      <a:rPr lang="fr-FR" sz="1600" i="1">
                                        <a:latin typeface="Cambria Math" panose="02040503050406030204" pitchFamily="18" charset="0"/>
                                      </a:rPr>
                                      <m:t>𝑄</m:t>
                                    </m:r>
                                  </m:e>
                                  <m:sub>
                                    <m:r>
                                      <a:rPr lang="fr-FR" sz="1600" i="1">
                                        <a:latin typeface="Cambria Math" panose="02040503050406030204" pitchFamily="18" charset="0"/>
                                      </a:rPr>
                                      <m:t>𝑝</m:t>
                                    </m:r>
                                  </m:sub>
                                </m:sSub>
                                <m:r>
                                  <a:rPr lang="fr-FR" sz="1600" i="1">
                                    <a:latin typeface="Cambria Math" panose="02040503050406030204" pitchFamily="18" charset="0"/>
                                  </a:rPr>
                                  <m:t>,</m:t>
                                </m:r>
                                <m:r>
                                  <a:rPr lang="fr-FR" sz="1600" i="1">
                                    <a:latin typeface="Cambria Math" panose="02040503050406030204" pitchFamily="18" charset="0"/>
                                  </a:rPr>
                                  <m:t>𝑋</m:t>
                                </m:r>
                                <m:r>
                                  <a:rPr lang="fr-FR" sz="1600" i="1">
                                    <a:latin typeface="Cambria Math" panose="02040503050406030204" pitchFamily="18" charset="0"/>
                                  </a:rPr>
                                  <m:t>&gt; ≤</m:t>
                                </m:r>
                                <m:sSub>
                                  <m:sSubPr>
                                    <m:ctrlPr>
                                      <a:rPr lang="fr-FR" sz="1600" i="1">
                                        <a:latin typeface="Cambria Math" panose="02040503050406030204" pitchFamily="18" charset="0"/>
                                      </a:rPr>
                                    </m:ctrlPr>
                                  </m:sSubPr>
                                  <m:e>
                                    <m:r>
                                      <a:rPr lang="fr-FR" sz="1600" i="1">
                                        <a:latin typeface="Cambria Math" panose="02040503050406030204" pitchFamily="18" charset="0"/>
                                      </a:rPr>
                                      <m:t>𝑏</m:t>
                                    </m:r>
                                  </m:e>
                                  <m:sub>
                                    <m:r>
                                      <a:rPr lang="fr-FR" sz="1600" i="1">
                                        <a:latin typeface="Cambria Math" panose="02040503050406030204" pitchFamily="18" charset="0"/>
                                      </a:rPr>
                                      <m:t>𝑝</m:t>
                                    </m:r>
                                  </m:sub>
                                </m:sSub>
                              </m:e>
                              <m:e>
                                <m:r>
                                  <a:rPr lang="fr-FR" sz="1600" i="1">
                                    <a:latin typeface="Cambria Math" panose="02040503050406030204" pitchFamily="18" charset="0"/>
                                  </a:rPr>
                                  <m:t>𝑋</m:t>
                                </m:r>
                                <m:r>
                                  <a:rPr lang="fr-FR" sz="1600" i="1">
                                    <a:latin typeface="Cambria Math" panose="02040503050406030204" pitchFamily="18" charset="0"/>
                                    <a:ea typeface="Cambria Math" panose="02040503050406030204" pitchFamily="18" charset="0"/>
                                  </a:rPr>
                                  <m:t>≽0</m:t>
                                </m:r>
                              </m:e>
                              <m:e>
                                <m:r>
                                  <a:rPr lang="fr-FR" sz="1600" i="1" strike="sngStrike">
                                    <a:latin typeface="Cambria Math" panose="02040503050406030204" pitchFamily="18" charset="0"/>
                                    <a:ea typeface="Cambria Math" panose="02040503050406030204" pitchFamily="18" charset="0"/>
                                  </a:rPr>
                                  <m:t>𝑟𝑎𝑛𝑘</m:t>
                                </m:r>
                                <m:d>
                                  <m:dPr>
                                    <m:ctrlPr>
                                      <a:rPr lang="fr-FR" sz="1600" i="1" strike="sngStrike">
                                        <a:latin typeface="Cambria Math" panose="02040503050406030204" pitchFamily="18" charset="0"/>
                                        <a:ea typeface="Cambria Math" panose="02040503050406030204" pitchFamily="18" charset="0"/>
                                      </a:rPr>
                                    </m:ctrlPr>
                                  </m:dPr>
                                  <m:e>
                                    <m:r>
                                      <a:rPr lang="fr-FR" sz="1600" i="1" strike="sngStrike">
                                        <a:latin typeface="Cambria Math" panose="02040503050406030204" pitchFamily="18" charset="0"/>
                                        <a:ea typeface="Cambria Math" panose="02040503050406030204" pitchFamily="18" charset="0"/>
                                      </a:rPr>
                                      <m:t>𝑋</m:t>
                                    </m:r>
                                  </m:e>
                                </m:d>
                                <m:r>
                                  <a:rPr lang="fr-FR" sz="1600" i="1" strike="sngStrike">
                                    <a:latin typeface="Cambria Math" panose="02040503050406030204" pitchFamily="18" charset="0"/>
                                    <a:ea typeface="Cambria Math" panose="02040503050406030204" pitchFamily="18" charset="0"/>
                                  </a:rPr>
                                  <m:t>=1</m:t>
                                </m:r>
                              </m:e>
                            </m:eqArr>
                          </m:e>
                        </m:mr>
                      </m:m>
                    </m:oMath>
                  </m:oMathPara>
                </a14:m>
                <a:endParaRPr lang="en-US" sz="1600" dirty="0" smtClean="0"/>
              </a:p>
              <a:p>
                <a:pPr lvl="1"/>
                <a:r>
                  <a:rPr lang="en-US" sz="1600" dirty="0" smtClean="0"/>
                  <a:t>SDP relaxations are known to be very good relaxations for </a:t>
                </a:r>
                <a14:m>
                  <m:oMath xmlns:m="http://schemas.openxmlformats.org/officeDocument/2006/math">
                    <m:r>
                      <a:rPr lang="fr-FR" sz="1600" b="0" i="1" smtClean="0">
                        <a:latin typeface="Cambria Math" panose="02040503050406030204" pitchFamily="18" charset="0"/>
                      </a:rPr>
                      <m:t>𝑂𝑃𝐹</m:t>
                    </m:r>
                  </m:oMath>
                </a14:m>
                <a:r>
                  <a:rPr lang="en-US" sz="1600" dirty="0" smtClean="0"/>
                  <a:t>, they are indeed the </a:t>
                </a:r>
                <a:r>
                  <a:rPr lang="en-US" sz="1600" dirty="0" err="1" smtClean="0"/>
                  <a:t>lagrangian</a:t>
                </a:r>
                <a:r>
                  <a:rPr lang="en-US" sz="1600" dirty="0" smtClean="0"/>
                  <a:t> bounds obtained with the following </a:t>
                </a:r>
                <a:r>
                  <a:rPr lang="en-US" sz="1600" dirty="0" err="1" smtClean="0"/>
                  <a:t>lagrangian</a:t>
                </a:r>
                <a:r>
                  <a:rPr lang="en-US" sz="1600" dirty="0" smtClean="0"/>
                  <a:t> :</a:t>
                </a:r>
              </a:p>
              <a:p>
                <a:pPr lvl="1"/>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𝐿</m:t>
                      </m:r>
                      <m:d>
                        <m:dPr>
                          <m:ctrlPr>
                            <a:rPr lang="fr-FR" sz="1600" b="0" i="1" smtClean="0">
                              <a:latin typeface="Cambria Math" panose="02040503050406030204" pitchFamily="18" charset="0"/>
                            </a:rPr>
                          </m:ctrlPr>
                        </m:dPr>
                        <m:e>
                          <m:r>
                            <a:rPr lang="fr-FR" sz="1600" b="0" i="1" smtClean="0">
                              <a:latin typeface="Cambria Math" panose="02040503050406030204" pitchFamily="18" charset="0"/>
                            </a:rPr>
                            <m:t>𝑥</m:t>
                          </m:r>
                          <m:r>
                            <a:rPr lang="fr-FR" sz="1600" b="0" i="1" smtClean="0">
                              <a:latin typeface="Cambria Math" panose="02040503050406030204" pitchFamily="18" charset="0"/>
                            </a:rPr>
                            <m:t>, </m:t>
                          </m:r>
                          <m:r>
                            <a:rPr lang="fr-FR" sz="1600" b="0" i="1" smtClean="0">
                              <a:latin typeface="Cambria Math" panose="02040503050406030204" pitchFamily="18" charset="0"/>
                            </a:rPr>
                            <m:t>𝜆</m:t>
                          </m:r>
                          <m:r>
                            <a:rPr lang="fr-FR" sz="1600" b="0" i="1" smtClean="0">
                              <a:latin typeface="Cambria Math" panose="02040503050406030204" pitchFamily="18" charset="0"/>
                            </a:rPr>
                            <m:t>≥0</m:t>
                          </m:r>
                        </m:e>
                      </m:d>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𝑥</m:t>
                          </m:r>
                        </m:e>
                        <m:sup>
                          <m:r>
                            <a:rPr lang="fr-FR" sz="1600" b="0" i="1" smtClean="0">
                              <a:latin typeface="Cambria Math" panose="02040503050406030204" pitchFamily="18" charset="0"/>
                            </a:rPr>
                            <m:t>𝑇</m:t>
                          </m:r>
                        </m:sup>
                      </m:sSup>
                      <m:d>
                        <m:dPr>
                          <m:ctrlPr>
                            <a:rPr lang="fr-FR" sz="1600" b="0" i="1" smtClean="0">
                              <a:latin typeface="Cambria Math" panose="02040503050406030204" pitchFamily="18" charset="0"/>
                            </a:rPr>
                          </m:ctrlPr>
                        </m:dPr>
                        <m:e>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𝑄</m:t>
                              </m:r>
                            </m:e>
                            <m:sub>
                              <m:r>
                                <a:rPr lang="fr-FR" sz="1600" b="0" i="1" smtClean="0">
                                  <a:latin typeface="Cambria Math" panose="02040503050406030204" pitchFamily="18" charset="0"/>
                                </a:rPr>
                                <m:t>0</m:t>
                              </m:r>
                            </m:sub>
                          </m:sSub>
                          <m:r>
                            <a:rPr lang="fr-FR" sz="1600" b="0" i="1" smtClean="0">
                              <a:latin typeface="Cambria Math" panose="02040503050406030204" pitchFamily="18" charset="0"/>
                            </a:rPr>
                            <m:t>+</m:t>
                          </m:r>
                          <m:nary>
                            <m:naryPr>
                              <m:chr m:val="∑"/>
                              <m:supHide m:val="on"/>
                              <m:ctrlPr>
                                <a:rPr lang="fr-FR" sz="1600" b="0" i="1" smtClean="0">
                                  <a:latin typeface="Cambria Math" panose="02040503050406030204" pitchFamily="18" charset="0"/>
                                </a:rPr>
                              </m:ctrlPr>
                            </m:naryPr>
                            <m:sub>
                              <m:r>
                                <a:rPr lang="fr-FR" sz="1600" b="0" i="1" smtClean="0">
                                  <a:latin typeface="Cambria Math" panose="02040503050406030204" pitchFamily="18" charset="0"/>
                                </a:rPr>
                                <m:t>𝑝</m:t>
                              </m:r>
                            </m:sub>
                            <m:sup/>
                            <m:e>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𝜆</m:t>
                                  </m:r>
                                </m:e>
                                <m:sub>
                                  <m:r>
                                    <a:rPr lang="fr-FR" sz="1600" b="0" i="1" smtClean="0">
                                      <a:latin typeface="Cambria Math" panose="02040503050406030204" pitchFamily="18" charset="0"/>
                                    </a:rPr>
                                    <m:t>𝑝</m:t>
                                  </m:r>
                                </m:sub>
                              </m:sSub>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𝑄</m:t>
                                  </m:r>
                                </m:e>
                                <m:sub>
                                  <m:r>
                                    <a:rPr lang="fr-FR" sz="1600" b="0" i="1" smtClean="0">
                                      <a:latin typeface="Cambria Math" panose="02040503050406030204" pitchFamily="18" charset="0"/>
                                    </a:rPr>
                                    <m:t>𝑝</m:t>
                                  </m:r>
                                </m:sub>
                              </m:sSub>
                            </m:e>
                          </m:nary>
                        </m:e>
                      </m:d>
                      <m:r>
                        <a:rPr lang="fr-FR" sz="1600" b="0" i="1" smtClean="0">
                          <a:latin typeface="Cambria Math" panose="02040503050406030204" pitchFamily="18" charset="0"/>
                        </a:rPr>
                        <m:t>𝑥</m:t>
                      </m:r>
                      <m:r>
                        <a:rPr lang="fr-FR" sz="1600" b="0" i="1" smtClean="0">
                          <a:latin typeface="Cambria Math" panose="02040503050406030204" pitchFamily="18" charset="0"/>
                        </a:rPr>
                        <m:t>−</m:t>
                      </m:r>
                      <m:nary>
                        <m:naryPr>
                          <m:chr m:val="∑"/>
                          <m:supHide m:val="on"/>
                          <m:ctrlPr>
                            <a:rPr lang="fr-FR" sz="1600" b="0" i="1" smtClean="0">
                              <a:latin typeface="Cambria Math" panose="02040503050406030204" pitchFamily="18" charset="0"/>
                            </a:rPr>
                          </m:ctrlPr>
                        </m:naryPr>
                        <m:sub>
                          <m:r>
                            <a:rPr lang="fr-FR" sz="1600" b="0" i="1" smtClean="0">
                              <a:latin typeface="Cambria Math" panose="02040503050406030204" pitchFamily="18" charset="0"/>
                            </a:rPr>
                            <m:t>𝑝</m:t>
                          </m:r>
                        </m:sub>
                        <m:sup/>
                        <m:e>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𝜆</m:t>
                              </m:r>
                            </m:e>
                            <m:sub>
                              <m:r>
                                <a:rPr lang="fr-FR" sz="1600" b="0" i="1" smtClean="0">
                                  <a:latin typeface="Cambria Math" panose="02040503050406030204" pitchFamily="18" charset="0"/>
                                </a:rPr>
                                <m:t>𝑝</m:t>
                              </m:r>
                            </m:sub>
                          </m:sSub>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𝑎</m:t>
                              </m:r>
                            </m:e>
                            <m:sub>
                              <m:r>
                                <a:rPr lang="fr-FR" sz="1600" b="0" i="1" smtClean="0">
                                  <a:latin typeface="Cambria Math" panose="02040503050406030204" pitchFamily="18" charset="0"/>
                                </a:rPr>
                                <m:t>𝑝</m:t>
                              </m:r>
                            </m:sub>
                          </m:sSub>
                        </m:e>
                      </m:nary>
                    </m:oMath>
                  </m:oMathPara>
                </a14:m>
                <a:endParaRPr lang="fr-FR" sz="1600" b="0" dirty="0" smtClean="0"/>
              </a:p>
              <a:p>
                <a:pPr lvl="1"/>
                <a:r>
                  <a:rPr lang="fr-FR" sz="1600" dirty="0" smtClean="0"/>
                  <a:t>SDP </a:t>
                </a:r>
                <a:r>
                  <a:rPr lang="fr-FR" sz="1600" dirty="0" err="1" smtClean="0"/>
                  <a:t>problems</a:t>
                </a:r>
                <a:r>
                  <a:rPr lang="fr-FR" sz="1600" dirty="0" smtClean="0"/>
                  <a:t> </a:t>
                </a:r>
                <a:r>
                  <a:rPr lang="fr-FR" sz="1600" dirty="0" err="1" smtClean="0"/>
                  <a:t>can</a:t>
                </a:r>
                <a:r>
                  <a:rPr lang="fr-FR" sz="1600" dirty="0" smtClean="0"/>
                  <a:t> </a:t>
                </a:r>
                <a:r>
                  <a:rPr lang="fr-FR" sz="1600" dirty="0" err="1" smtClean="0"/>
                  <a:t>be</a:t>
                </a:r>
                <a:r>
                  <a:rPr lang="fr-FR" sz="1600" dirty="0" smtClean="0"/>
                  <a:t> </a:t>
                </a:r>
                <a:r>
                  <a:rPr lang="fr-FR" sz="1600" dirty="0" err="1" smtClean="0"/>
                  <a:t>solved</a:t>
                </a:r>
                <a:r>
                  <a:rPr lang="fr-FR" sz="1600" dirty="0" smtClean="0"/>
                  <a:t> </a:t>
                </a:r>
                <a:r>
                  <a:rPr lang="fr-FR" sz="1600" dirty="0" err="1" smtClean="0"/>
                  <a:t>using</a:t>
                </a:r>
                <a:r>
                  <a:rPr lang="fr-FR" sz="1600" dirty="0" smtClean="0"/>
                  <a:t> an </a:t>
                </a:r>
                <a:r>
                  <a:rPr lang="fr-FR" sz="1600" dirty="0" err="1" smtClean="0"/>
                  <a:t>interior</a:t>
                </a:r>
                <a:r>
                  <a:rPr lang="fr-FR" sz="1600" dirty="0" smtClean="0"/>
                  <a:t> point </a:t>
                </a:r>
                <a:r>
                  <a:rPr lang="fr-FR" sz="1600" dirty="0" err="1" smtClean="0"/>
                  <a:t>method</a:t>
                </a:r>
                <a:r>
                  <a:rPr lang="fr-FR" sz="1600" dirty="0" smtClean="0"/>
                  <a:t>  (SEDUMI, CSDP, MOSEK, etc.)</a:t>
                </a:r>
                <a:endParaRPr lang="fr-FR" sz="1600" b="0" dirty="0" smtClean="0"/>
              </a:p>
              <a:p>
                <a:pPr lvl="1"/>
                <a:endParaRPr lang="fr-FR" sz="1600" b="0" dirty="0" smtClean="0"/>
              </a:p>
              <a:p>
                <a:pPr lvl="1"/>
                <a:endParaRPr lang="en-US" sz="1600"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xfrm>
                <a:off x="594612" y="1173409"/>
                <a:ext cx="8092188" cy="4100994"/>
              </a:xfrm>
              <a:blipFill rotWithShape="0">
                <a:blip r:embed="rId2"/>
                <a:stretch>
                  <a:fillRect l="-1583" t="-1486" r="-150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59894E3C-CCE6-F242-84E3-BCBDD257A1E1}" type="slidenum">
              <a:rPr lang="fr-FR" smtClean="0"/>
              <a:t>12</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en-US" dirty="0" smtClean="0"/>
              <a:t>SDP relaxations / rank relaxation</a:t>
            </a:r>
            <a:endParaRPr lang="en-US" dirty="0"/>
          </a:p>
        </p:txBody>
      </p:sp>
    </p:spTree>
    <p:extLst>
      <p:ext uri="{BB962C8B-B14F-4D97-AF65-F5344CB8AC3E}">
        <p14:creationId xmlns:p14="http://schemas.microsoft.com/office/powerpoint/2010/main" val="25863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a:xfrm>
                <a:off x="594612" y="1096147"/>
                <a:ext cx="8092188" cy="3441904"/>
              </a:xfrm>
            </p:spPr>
            <p:txBody>
              <a:bodyPr/>
              <a:lstStyle/>
              <a:p>
                <a:pPr lvl="1"/>
                <a:r>
                  <a:rPr lang="en-US" dirty="0" smtClean="0"/>
                  <a:t>The optimal solution of the convex relaxation is not likely to be feasible for the original problem:</a:t>
                </a:r>
              </a:p>
              <a:p>
                <a:pPr lvl="1"/>
                <a14:m>
                  <m:oMathPara xmlns:m="http://schemas.openxmlformats.org/officeDocument/2006/math">
                    <m:oMathParaPr>
                      <m:jc m:val="centerGroup"/>
                    </m:oMathParaPr>
                    <m:oMath xmlns:m="http://schemas.openxmlformats.org/officeDocument/2006/math">
                      <m:eqArr>
                        <m:eqArrPr>
                          <m:ctrlPr>
                            <a:rPr lang="en-US" i="1">
                              <a:latin typeface="Cambria Math" panose="02040503050406030204" pitchFamily="18" charset="0"/>
                            </a:rPr>
                          </m:ctrlPr>
                        </m:eqArrPr>
                        <m:e>
                          <m:sSub>
                            <m:sSubPr>
                              <m:ctrlPr>
                                <a:rPr lang="fr-FR" i="1">
                                  <a:latin typeface="Cambria Math" panose="02040503050406030204" pitchFamily="18" charset="0"/>
                                </a:rPr>
                              </m:ctrlPr>
                            </m:sSubPr>
                            <m:e>
                              <m:r>
                                <a:rPr lang="fr-FR" i="1">
                                  <a:latin typeface="Cambria Math" panose="02040503050406030204" pitchFamily="18" charset="0"/>
                                </a:rPr>
                                <m:t>𝑧</m:t>
                              </m:r>
                            </m:e>
                            <m:sub>
                              <m:r>
                                <a:rPr lang="fr-FR" i="1">
                                  <a:latin typeface="Cambria Math" panose="02040503050406030204" pitchFamily="18" charset="0"/>
                                </a:rPr>
                                <m:t>𝑖</m:t>
                              </m:r>
                            </m:sub>
                          </m:sSub>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𝑥</m:t>
                              </m:r>
                            </m:e>
                            <m:sub>
                              <m:r>
                                <a:rPr lang="fr-FR" i="1">
                                  <a:latin typeface="Cambria Math" panose="02040503050406030204" pitchFamily="18" charset="0"/>
                                </a:rPr>
                                <m:t>𝑖</m:t>
                              </m:r>
                            </m:sub>
                            <m:sup>
                              <m:r>
                                <a:rPr lang="fr-FR" i="1">
                                  <a:latin typeface="Cambria Math" panose="02040503050406030204" pitchFamily="18" charset="0"/>
                                </a:rPr>
                                <m:t>2</m:t>
                              </m:r>
                            </m:sup>
                          </m:sSubSup>
                        </m:e>
                        <m:e>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1">
                                  <a:latin typeface="Cambria Math" panose="02040503050406030204" pitchFamily="18" charset="0"/>
                                </a:rPr>
                                <m:t>𝑖𝑗</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𝑖</m:t>
                              </m:r>
                            </m:sub>
                          </m:sSub>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𝑗</m:t>
                              </m:r>
                            </m:sub>
                          </m:sSub>
                        </m:e>
                      </m:eqArr>
                      <m:r>
                        <a:rPr lang="fr-FR" b="0" i="1" smtClean="0">
                          <a:latin typeface="Cambria Math" panose="02040503050406030204" pitchFamily="18" charset="0"/>
                        </a:rPr>
                        <m:t>𝑜𝑟</m:t>
                      </m:r>
                      <m:r>
                        <a:rPr lang="fr-FR" b="0" i="1" smtClean="0">
                          <a:latin typeface="Cambria Math" panose="02040503050406030204" pitchFamily="18" charset="0"/>
                        </a:rPr>
                        <m:t> </m:t>
                      </m:r>
                      <m:r>
                        <a:rPr lang="fr-FR" b="0" i="1" smtClean="0">
                          <a:latin typeface="Cambria Math" panose="02040503050406030204" pitchFamily="18" charset="0"/>
                        </a:rPr>
                        <m:t>𝑟𝑎𝑛𝑘</m:t>
                      </m:r>
                      <m:d>
                        <m:dPr>
                          <m:ctrlPr>
                            <a:rPr lang="fr-FR" b="0" i="1" smtClean="0">
                              <a:latin typeface="Cambria Math" panose="02040503050406030204" pitchFamily="18" charset="0"/>
                            </a:rPr>
                          </m:ctrlPr>
                        </m:dPr>
                        <m:e>
                          <m:r>
                            <a:rPr lang="fr-FR" b="0" i="1" smtClean="0">
                              <a:latin typeface="Cambria Math" panose="02040503050406030204" pitchFamily="18" charset="0"/>
                            </a:rPr>
                            <m:t>𝑋</m:t>
                          </m:r>
                        </m:e>
                      </m:d>
                      <m:r>
                        <a:rPr lang="fr-FR" b="0" i="1" smtClean="0">
                          <a:latin typeface="Cambria Math" panose="02040503050406030204" pitchFamily="18" charset="0"/>
                        </a:rPr>
                        <m:t>≠1</m:t>
                      </m:r>
                    </m:oMath>
                  </m:oMathPara>
                </a14:m>
                <a:endParaRPr lang="en-US" dirty="0" smtClean="0"/>
              </a:p>
              <a:p>
                <a:pPr lvl="1"/>
                <a:r>
                  <a:rPr lang="en-US" dirty="0" smtClean="0"/>
                  <a:t>The only was to close the gap is to separate the domain of the </a:t>
                </a:r>
                <a14:m>
                  <m:oMath xmlns:m="http://schemas.openxmlformats.org/officeDocument/2006/math">
                    <m:r>
                      <a:rPr lang="fr-FR" b="0" i="1" smtClean="0">
                        <a:latin typeface="Cambria Math" panose="02040503050406030204" pitchFamily="18" charset="0"/>
                      </a:rPr>
                      <m:t>𝑥</m:t>
                    </m:r>
                  </m:oMath>
                </a14:m>
                <a:r>
                  <a:rPr lang="en-US" dirty="0" smtClean="0"/>
                  <a:t> variables within a Branch and bound algorithm.</a:t>
                </a:r>
              </a:p>
              <a:p>
                <a:pPr lvl="1"/>
                <a:r>
                  <a:rPr lang="en-US" dirty="0" smtClean="0"/>
                  <a:t>NB: The volume of each convex envelopes reduces to zero if the diameter of the domain approaches zero.</a:t>
                </a:r>
              </a:p>
              <a:p>
                <a:pPr lvl="1"/>
                <a:r>
                  <a:rPr lang="en-US" dirty="0" smtClean="0"/>
                  <a:t>The branching procedure also improves the </a:t>
                </a:r>
                <a:r>
                  <a:rPr lang="en-US" dirty="0" err="1" smtClean="0"/>
                  <a:t>lagrangian</a:t>
                </a:r>
                <a:r>
                  <a:rPr lang="en-US" dirty="0" smtClean="0"/>
                  <a:t> bound.</a:t>
                </a:r>
              </a:p>
              <a:p>
                <a:pPr lvl="1"/>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xfrm>
                <a:off x="594612" y="1096147"/>
                <a:ext cx="8092188" cy="3441904"/>
              </a:xfrm>
              <a:blipFill rotWithShape="0">
                <a:blip r:embed="rId2"/>
                <a:stretch>
                  <a:fillRect l="-1809" t="-2305" r="-173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59894E3C-CCE6-F242-84E3-BCBDD257A1E1}" type="slidenum">
              <a:rPr lang="fr-FR" smtClean="0"/>
              <a:t>13</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en-US" dirty="0" smtClean="0"/>
              <a:t>Spatial Branch And Bound</a:t>
            </a:r>
            <a:endParaRPr lang="en-US" dirty="0"/>
          </a:p>
        </p:txBody>
      </p:sp>
    </p:spTree>
    <p:extLst>
      <p:ext uri="{BB962C8B-B14F-4D97-AF65-F5344CB8AC3E}">
        <p14:creationId xmlns:p14="http://schemas.microsoft.com/office/powerpoint/2010/main" val="27798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a:xfrm>
                <a:off x="594612" y="877195"/>
                <a:ext cx="8092188" cy="3930691"/>
              </a:xfrm>
            </p:spPr>
            <p:txBody>
              <a:bodyPr/>
              <a:lstStyle/>
              <a:p>
                <a:pPr lvl="1"/>
                <a:r>
                  <a:rPr lang="en-US" sz="1400" dirty="0" smtClean="0"/>
                  <a:t>The SOS relaxation are a class of SDP relaxation indexed by an order </a:t>
                </a:r>
                <a14:m>
                  <m:oMath xmlns:m="http://schemas.openxmlformats.org/officeDocument/2006/math">
                    <m:r>
                      <a:rPr lang="fr-FR" sz="1400" b="0" i="1" smtClean="0">
                        <a:latin typeface="Cambria Math" panose="02040503050406030204" pitchFamily="18" charset="0"/>
                      </a:rPr>
                      <m:t>𝑑</m:t>
                    </m:r>
                    <m:r>
                      <a:rPr lang="fr-FR" sz="1400" b="0" i="1" smtClean="0">
                        <a:latin typeface="Cambria Math" panose="02040503050406030204" pitchFamily="18" charset="0"/>
                      </a:rPr>
                      <m:t>∈</m:t>
                    </m:r>
                    <m:sSup>
                      <m:sSupPr>
                        <m:ctrlPr>
                          <a:rPr lang="fr-FR" sz="1400" b="0" i="1" smtClean="0">
                            <a:latin typeface="Cambria Math" panose="02040503050406030204" pitchFamily="18" charset="0"/>
                          </a:rPr>
                        </m:ctrlPr>
                      </m:sSupPr>
                      <m:e>
                        <m:r>
                          <a:rPr lang="fr-FR" sz="1400" b="0" i="1" smtClean="0">
                            <a:latin typeface="Cambria Math" panose="02040503050406030204" pitchFamily="18" charset="0"/>
                          </a:rPr>
                          <m:t>ℕ</m:t>
                        </m:r>
                      </m:e>
                      <m:sup>
                        <m:r>
                          <a:rPr lang="fr-FR" sz="1400" b="0" i="1" smtClean="0">
                            <a:latin typeface="Cambria Math" panose="02040503050406030204" pitchFamily="18" charset="0"/>
                          </a:rPr>
                          <m:t>∗</m:t>
                        </m:r>
                      </m:sup>
                    </m:sSup>
                  </m:oMath>
                </a14:m>
                <a:r>
                  <a:rPr lang="en-US" sz="1400" dirty="0" smtClean="0"/>
                  <a:t>. Let </a:t>
                </a:r>
                <a14:m>
                  <m:oMath xmlns:m="http://schemas.openxmlformats.org/officeDocument/2006/math">
                    <m:r>
                      <a:rPr lang="fr-FR" sz="1400" b="0" i="1" smtClean="0">
                        <a:latin typeface="Cambria Math" panose="02040503050406030204" pitchFamily="18" charset="0"/>
                      </a:rPr>
                      <m:t>𝑥</m:t>
                    </m:r>
                    <m:r>
                      <a:rPr lang="fr-FR" sz="1400" b="0" i="1" smtClean="0">
                        <a:latin typeface="Cambria Math" panose="02040503050406030204" pitchFamily="18" charset="0"/>
                      </a:rPr>
                      <m:t>(</m:t>
                    </m:r>
                    <m:r>
                      <a:rPr lang="fr-FR" sz="1400" b="0" i="1" smtClean="0">
                        <a:latin typeface="Cambria Math" panose="02040503050406030204" pitchFamily="18" charset="0"/>
                      </a:rPr>
                      <m:t>𝑑</m:t>
                    </m:r>
                    <m:r>
                      <a:rPr lang="fr-FR" sz="1400" b="0" i="1" smtClean="0">
                        <a:latin typeface="Cambria Math" panose="02040503050406030204" pitchFamily="18" charset="0"/>
                      </a:rPr>
                      <m:t>)</m:t>
                    </m:r>
                  </m:oMath>
                </a14:m>
                <a:r>
                  <a:rPr lang="en-US" sz="1400" dirty="0" smtClean="0"/>
                  <a:t> be the vector of all monomial of degree </a:t>
                </a:r>
                <a14:m>
                  <m:oMath xmlns:m="http://schemas.openxmlformats.org/officeDocument/2006/math">
                    <m:r>
                      <a:rPr lang="fr-FR" sz="1400" b="0" i="1" smtClean="0">
                        <a:latin typeface="Cambria Math" panose="02040503050406030204" pitchFamily="18" charset="0"/>
                      </a:rPr>
                      <m:t>≤</m:t>
                    </m:r>
                    <m:r>
                      <a:rPr lang="fr-FR" sz="1400" b="0" i="1" smtClean="0">
                        <a:latin typeface="Cambria Math" panose="02040503050406030204" pitchFamily="18" charset="0"/>
                      </a:rPr>
                      <m:t>𝑑</m:t>
                    </m:r>
                  </m:oMath>
                </a14:m>
                <a:r>
                  <a:rPr lang="en-US" sz="1400" dirty="0" smtClean="0"/>
                  <a:t>. </a:t>
                </a:r>
                <a14:m>
                  <m:oMath xmlns:m="http://schemas.openxmlformats.org/officeDocument/2006/math">
                    <m:r>
                      <a:rPr lang="fr-FR" sz="1400" b="0" i="0" smtClean="0">
                        <a:latin typeface="Cambria Math" panose="02040503050406030204" pitchFamily="18" charset="0"/>
                      </a:rPr>
                      <m:t> </m:t>
                    </m:r>
                    <m:r>
                      <a:rPr lang="fr-FR" sz="1400" b="0" i="1" smtClean="0">
                        <a:latin typeface="Cambria Math" panose="02040503050406030204" pitchFamily="18" charset="0"/>
                      </a:rPr>
                      <m:t>𝑋</m:t>
                    </m:r>
                    <m:r>
                      <a:rPr lang="fr-FR" sz="1400" b="0" i="1" smtClean="0">
                        <a:latin typeface="Cambria Math" panose="02040503050406030204" pitchFamily="18" charset="0"/>
                      </a:rPr>
                      <m:t>(</m:t>
                    </m:r>
                    <m:r>
                      <a:rPr lang="fr-FR" sz="1400" b="0" i="1" smtClean="0">
                        <a:latin typeface="Cambria Math" panose="02040503050406030204" pitchFamily="18" charset="0"/>
                      </a:rPr>
                      <m:t>𝑑</m:t>
                    </m:r>
                    <m:r>
                      <a:rPr lang="fr-FR" sz="1400" b="0" i="1" smtClean="0">
                        <a:latin typeface="Cambria Math" panose="02040503050406030204" pitchFamily="18" charset="0"/>
                      </a:rPr>
                      <m:t>)=</m:t>
                    </m:r>
                    <m:r>
                      <a:rPr lang="fr-FR" sz="1400" b="0" i="1" smtClean="0">
                        <a:latin typeface="Cambria Math" panose="02040503050406030204" pitchFamily="18" charset="0"/>
                      </a:rPr>
                      <m:t>𝑥</m:t>
                    </m:r>
                    <m:d>
                      <m:dPr>
                        <m:ctrlPr>
                          <a:rPr lang="fr-FR" sz="1400" b="0" i="1" smtClean="0">
                            <a:latin typeface="Cambria Math" panose="02040503050406030204" pitchFamily="18" charset="0"/>
                          </a:rPr>
                        </m:ctrlPr>
                      </m:dPr>
                      <m:e>
                        <m:r>
                          <a:rPr lang="fr-FR" sz="1400" b="0" i="1" smtClean="0">
                            <a:latin typeface="Cambria Math" panose="02040503050406030204" pitchFamily="18" charset="0"/>
                          </a:rPr>
                          <m:t>𝑑</m:t>
                        </m:r>
                      </m:e>
                    </m:d>
                    <m:r>
                      <a:rPr lang="fr-FR" sz="1400" b="0" i="1" smtClean="0">
                        <a:latin typeface="Cambria Math" panose="02040503050406030204" pitchFamily="18" charset="0"/>
                      </a:rPr>
                      <m:t>𝑥</m:t>
                    </m:r>
                    <m:sSup>
                      <m:sSupPr>
                        <m:ctrlPr>
                          <a:rPr lang="fr-FR" sz="1400" b="0" i="1" smtClean="0">
                            <a:latin typeface="Cambria Math" panose="02040503050406030204" pitchFamily="18" charset="0"/>
                          </a:rPr>
                        </m:ctrlPr>
                      </m:sSupPr>
                      <m:e>
                        <m:d>
                          <m:dPr>
                            <m:ctrlPr>
                              <a:rPr lang="fr-FR" sz="1400" b="0" i="1" smtClean="0">
                                <a:latin typeface="Cambria Math" panose="02040503050406030204" pitchFamily="18" charset="0"/>
                              </a:rPr>
                            </m:ctrlPr>
                          </m:dPr>
                          <m:e>
                            <m:r>
                              <a:rPr lang="fr-FR" sz="1400" b="0" i="1" smtClean="0">
                                <a:latin typeface="Cambria Math" panose="02040503050406030204" pitchFamily="18" charset="0"/>
                              </a:rPr>
                              <m:t>𝑑</m:t>
                            </m:r>
                          </m:e>
                        </m:d>
                      </m:e>
                      <m:sup>
                        <m:r>
                          <a:rPr lang="fr-FR" sz="1400" b="0" i="1" smtClean="0">
                            <a:latin typeface="Cambria Math" panose="02040503050406030204" pitchFamily="18" charset="0"/>
                          </a:rPr>
                          <m:t>𝑇</m:t>
                        </m:r>
                      </m:sup>
                    </m:sSup>
                  </m:oMath>
                </a14:m>
                <a:r>
                  <a:rPr lang="en-US" sz="1400" dirty="0" smtClean="0"/>
                  <a:t> then contains monomial whose degree are  </a:t>
                </a:r>
                <a14:m>
                  <m:oMath xmlns:m="http://schemas.openxmlformats.org/officeDocument/2006/math">
                    <m:r>
                      <a:rPr lang="fr-FR" sz="1400" b="0" i="1" smtClean="0">
                        <a:latin typeface="Cambria Math" panose="02040503050406030204" pitchFamily="18" charset="0"/>
                      </a:rPr>
                      <m:t>≤2</m:t>
                    </m:r>
                    <m:r>
                      <a:rPr lang="fr-FR" sz="1400" b="0" i="1" smtClean="0">
                        <a:latin typeface="Cambria Math" panose="02040503050406030204" pitchFamily="18" charset="0"/>
                      </a:rPr>
                      <m:t>𝑑</m:t>
                    </m:r>
                  </m:oMath>
                </a14:m>
                <a:r>
                  <a:rPr lang="en-US" sz="1400" dirty="0" smtClean="0"/>
                  <a:t>.</a:t>
                </a:r>
              </a:p>
              <a:p>
                <a:pPr lvl="1"/>
                <a14:m>
                  <m:oMathPara xmlns:m="http://schemas.openxmlformats.org/officeDocument/2006/math">
                    <m:oMathParaPr>
                      <m:jc m:val="centerGroup"/>
                    </m:oMathParaPr>
                    <m:oMath xmlns:m="http://schemas.openxmlformats.org/officeDocument/2006/math">
                      <m:r>
                        <a:rPr lang="fr-FR" sz="1400" b="0" i="1" smtClean="0">
                          <a:latin typeface="Cambria Math" panose="02040503050406030204" pitchFamily="18" charset="0"/>
                        </a:rPr>
                        <m:t>𝑑</m:t>
                      </m:r>
                      <m:r>
                        <a:rPr lang="fr-FR" sz="1400" b="0" i="1" smtClean="0">
                          <a:latin typeface="Cambria Math" panose="02040503050406030204" pitchFamily="18" charset="0"/>
                        </a:rPr>
                        <m:t>=1, </m:t>
                      </m:r>
                      <m:r>
                        <a:rPr lang="fr-FR" sz="1400" b="0" i="1" smtClean="0">
                          <a:latin typeface="Cambria Math" panose="02040503050406030204" pitchFamily="18" charset="0"/>
                        </a:rPr>
                        <m:t>𝑥</m:t>
                      </m:r>
                      <m:d>
                        <m:dPr>
                          <m:ctrlPr>
                            <a:rPr lang="fr-FR" sz="1400" b="0" i="1" smtClean="0">
                              <a:latin typeface="Cambria Math" panose="02040503050406030204" pitchFamily="18" charset="0"/>
                            </a:rPr>
                          </m:ctrlPr>
                        </m:dPr>
                        <m:e>
                          <m:r>
                            <a:rPr lang="fr-FR" sz="1400" b="0" i="1" smtClean="0">
                              <a:latin typeface="Cambria Math" panose="02040503050406030204" pitchFamily="18" charset="0"/>
                            </a:rPr>
                            <m:t>1</m:t>
                          </m:r>
                        </m:e>
                      </m:d>
                      <m:r>
                        <a:rPr lang="fr-FR" sz="1400" b="0" i="1" smtClean="0">
                          <a:latin typeface="Cambria Math" panose="02040503050406030204" pitchFamily="18" charset="0"/>
                        </a:rPr>
                        <m:t>=</m:t>
                      </m:r>
                      <m:d>
                        <m:dPr>
                          <m:begChr m:val="["/>
                          <m:endChr m:val="]"/>
                          <m:ctrlPr>
                            <a:rPr lang="fr-FR" sz="1400" b="0" i="1" smtClean="0">
                              <a:latin typeface="Cambria Math" panose="02040503050406030204" pitchFamily="18" charset="0"/>
                            </a:rPr>
                          </m:ctrlPr>
                        </m:dPr>
                        <m:e>
                          <m:r>
                            <a:rPr lang="fr-FR" sz="1400" b="0" i="1" smtClean="0">
                              <a:latin typeface="Cambria Math" panose="02040503050406030204" pitchFamily="18" charset="0"/>
                            </a:rPr>
                            <m:t>1 </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𝑥</m:t>
                              </m:r>
                            </m:e>
                            <m:sub>
                              <m:r>
                                <a:rPr lang="fr-FR" sz="1400" b="0" i="1" smtClean="0">
                                  <a:latin typeface="Cambria Math" panose="02040503050406030204" pitchFamily="18" charset="0"/>
                                </a:rPr>
                                <m:t>1</m:t>
                              </m:r>
                            </m:sub>
                          </m:sSub>
                          <m:r>
                            <a:rPr lang="fr-FR" sz="1400" b="0" i="1" smtClean="0">
                              <a:latin typeface="Cambria Math" panose="02040503050406030204" pitchFamily="18" charset="0"/>
                            </a:rPr>
                            <m:t> </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𝑥</m:t>
                              </m:r>
                            </m:e>
                            <m:sub>
                              <m:r>
                                <a:rPr lang="fr-FR" sz="1400" b="0" i="1" smtClean="0">
                                  <a:latin typeface="Cambria Math" panose="02040503050406030204" pitchFamily="18" charset="0"/>
                                </a:rPr>
                                <m:t>2</m:t>
                              </m:r>
                            </m:sub>
                          </m:sSub>
                        </m:e>
                      </m:d>
                      <m:r>
                        <a:rPr lang="fr-FR" sz="1400" b="0" i="1" smtClean="0">
                          <a:latin typeface="Cambria Math" panose="02040503050406030204" pitchFamily="18" charset="0"/>
                        </a:rPr>
                        <m:t>, </m:t>
                      </m:r>
                      <m:r>
                        <a:rPr lang="fr-FR" sz="1400" b="0" i="1" smtClean="0">
                          <a:latin typeface="Cambria Math" panose="02040503050406030204" pitchFamily="18" charset="0"/>
                        </a:rPr>
                        <m:t>𝑋</m:t>
                      </m:r>
                      <m:d>
                        <m:dPr>
                          <m:ctrlPr>
                            <a:rPr lang="fr-FR" sz="1400" b="0" i="1" smtClean="0">
                              <a:latin typeface="Cambria Math" panose="02040503050406030204" pitchFamily="18" charset="0"/>
                            </a:rPr>
                          </m:ctrlPr>
                        </m:dPr>
                        <m:e>
                          <m:r>
                            <a:rPr lang="fr-FR" sz="1400" b="0" i="1" smtClean="0">
                              <a:latin typeface="Cambria Math" panose="02040503050406030204" pitchFamily="18" charset="0"/>
                            </a:rPr>
                            <m:t>1</m:t>
                          </m:r>
                        </m:e>
                      </m:d>
                      <m:r>
                        <a:rPr lang="fr-FR" sz="1400" b="0" i="1" smtClean="0">
                          <a:latin typeface="Cambria Math" panose="02040503050406030204" pitchFamily="18" charset="0"/>
                        </a:rPr>
                        <m:t>=</m:t>
                      </m:r>
                      <m:d>
                        <m:dPr>
                          <m:begChr m:val="["/>
                          <m:endChr m:val="]"/>
                          <m:ctrlPr>
                            <a:rPr lang="fr-FR" sz="1400" b="0" i="1" smtClean="0">
                              <a:latin typeface="Cambria Math" panose="02040503050406030204" pitchFamily="18" charset="0"/>
                            </a:rPr>
                          </m:ctrlPr>
                        </m:dPr>
                        <m:e>
                          <m:m>
                            <m:mPr>
                              <m:mcs>
                                <m:mc>
                                  <m:mcPr>
                                    <m:count m:val="3"/>
                                    <m:mcJc m:val="center"/>
                                  </m:mcPr>
                                </m:mc>
                              </m:mcs>
                              <m:ctrlPr>
                                <a:rPr lang="fr-FR" sz="1400" i="1">
                                  <a:latin typeface="Cambria Math" panose="02040503050406030204" pitchFamily="18" charset="0"/>
                                </a:rPr>
                              </m:ctrlPr>
                            </m:mPr>
                            <m:mr>
                              <m:e>
                                <m:r>
                                  <m:rPr>
                                    <m:brk m:alnAt="7"/>
                                  </m:rPr>
                                  <a:rPr lang="fr-FR" sz="1400" i="1">
                                    <a:latin typeface="Cambria Math" panose="02040503050406030204" pitchFamily="18" charset="0"/>
                                  </a:rPr>
                                  <m:t>1</m:t>
                                </m:r>
                              </m:e>
                              <m:e>
                                <m:sSub>
                                  <m:sSubPr>
                                    <m:ctrlPr>
                                      <a:rPr lang="fr-FR"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1</m:t>
                                    </m:r>
                                  </m:sub>
                                </m:sSub>
                              </m:e>
                              <m:e>
                                <m:sSub>
                                  <m:sSubPr>
                                    <m:ctrlPr>
                                      <a:rPr lang="fr-FR"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2</m:t>
                                    </m:r>
                                  </m:sub>
                                </m:sSub>
                              </m:e>
                            </m:mr>
                            <m:mr>
                              <m:e/>
                              <m:e>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1</m:t>
                                    </m:r>
                                  </m:sub>
                                  <m:sup>
                                    <m:r>
                                      <a:rPr lang="fr-FR" sz="1400" i="1">
                                        <a:latin typeface="Cambria Math" panose="02040503050406030204" pitchFamily="18" charset="0"/>
                                      </a:rPr>
                                      <m:t>2</m:t>
                                    </m:r>
                                  </m:sup>
                                </m:sSubSup>
                              </m:e>
                              <m:e>
                                <m:sSub>
                                  <m:sSubPr>
                                    <m:ctrlPr>
                                      <a:rPr lang="fr-FR"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1</m:t>
                                    </m:r>
                                  </m:sub>
                                </m:sSub>
                                <m:sSub>
                                  <m:sSubPr>
                                    <m:ctrlPr>
                                      <a:rPr lang="fr-FR"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2</m:t>
                                    </m:r>
                                  </m:sub>
                                </m:sSub>
                              </m:e>
                            </m:mr>
                            <m:mr>
                              <m:e/>
                              <m:e/>
                              <m:e>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2</m:t>
                                    </m:r>
                                  </m:sub>
                                  <m:sup>
                                    <m:r>
                                      <a:rPr lang="fr-FR" sz="1400" i="1">
                                        <a:latin typeface="Cambria Math" panose="02040503050406030204" pitchFamily="18" charset="0"/>
                                      </a:rPr>
                                      <m:t>2</m:t>
                                    </m:r>
                                  </m:sup>
                                </m:sSubSup>
                              </m:e>
                            </m:mr>
                          </m:m>
                        </m:e>
                      </m:d>
                    </m:oMath>
                  </m:oMathPara>
                </a14:m>
                <a:endParaRPr lang="en-US" sz="1400" dirty="0" smtClean="0"/>
              </a:p>
              <a:p>
                <a:pPr lvl="1"/>
                <a:r>
                  <a:rPr lang="en-US" sz="1400" dirty="0" smtClean="0"/>
                  <a:t>For each constraint, the moment matrix is defined with </a:t>
                </a:r>
                <a14:m>
                  <m:oMath xmlns:m="http://schemas.openxmlformats.org/officeDocument/2006/math">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𝑑</m:t>
                        </m:r>
                      </m:e>
                      <m:sub>
                        <m:r>
                          <a:rPr lang="fr-FR" sz="1400" b="0" i="1" smtClean="0">
                            <a:latin typeface="Cambria Math" panose="02040503050406030204" pitchFamily="18" charset="0"/>
                          </a:rPr>
                          <m:t>𝑝</m:t>
                        </m:r>
                      </m:sub>
                    </m:sSub>
                    <m:r>
                      <a:rPr lang="fr-FR" sz="1400" b="0" i="1" smtClean="0">
                        <a:latin typeface="Cambria Math" panose="02040503050406030204" pitchFamily="18" charset="0"/>
                      </a:rPr>
                      <m:t>∈</m:t>
                    </m:r>
                    <m:r>
                      <a:rPr lang="fr-FR" sz="1400" b="0" i="1" smtClean="0">
                        <a:latin typeface="Cambria Math" panose="02040503050406030204" pitchFamily="18" charset="0"/>
                      </a:rPr>
                      <m:t>ℕ</m:t>
                    </m:r>
                  </m:oMath>
                </a14:m>
                <a:r>
                  <a:rPr lang="en-US" sz="1400" dirty="0" smtClean="0"/>
                  <a:t> such that </a:t>
                </a:r>
                <a14:m>
                  <m:oMath xmlns:m="http://schemas.openxmlformats.org/officeDocument/2006/math">
                    <m:d>
                      <m:dPr>
                        <m:ctrlPr>
                          <a:rPr lang="fr-FR" sz="1400" i="1">
                            <a:latin typeface="Cambria Math" panose="02040503050406030204" pitchFamily="18" charset="0"/>
                          </a:rPr>
                        </m:ctrlPr>
                      </m:dPr>
                      <m:e>
                        <m:sSub>
                          <m:sSubPr>
                            <m:ctrlPr>
                              <a:rPr lang="fr-FR" sz="1400" i="1">
                                <a:latin typeface="Cambria Math" panose="02040503050406030204" pitchFamily="18" charset="0"/>
                              </a:rPr>
                            </m:ctrlPr>
                          </m:sSubPr>
                          <m:e>
                            <m:r>
                              <a:rPr lang="fr-FR" sz="1400" i="1">
                                <a:latin typeface="Cambria Math" panose="02040503050406030204" pitchFamily="18" charset="0"/>
                              </a:rPr>
                              <m:t>𝑏</m:t>
                            </m:r>
                          </m:e>
                          <m:sub>
                            <m:r>
                              <a:rPr lang="fr-FR" sz="1400" i="1">
                                <a:latin typeface="Cambria Math" panose="02040503050406030204" pitchFamily="18" charset="0"/>
                              </a:rPr>
                              <m:t>𝑝</m:t>
                            </m:r>
                          </m:sub>
                        </m:sSub>
                        <m:r>
                          <a:rPr lang="fr-FR" sz="1400" i="1">
                            <a:latin typeface="Cambria Math" panose="02040503050406030204" pitchFamily="18" charset="0"/>
                          </a:rPr>
                          <m:t>−</m:t>
                        </m:r>
                        <m:sSub>
                          <m:sSubPr>
                            <m:ctrlPr>
                              <a:rPr lang="fr-FR" sz="1400" i="1">
                                <a:latin typeface="Cambria Math" panose="02040503050406030204" pitchFamily="18" charset="0"/>
                              </a:rPr>
                            </m:ctrlPr>
                          </m:sSubPr>
                          <m:e>
                            <m:r>
                              <a:rPr lang="fr-FR" sz="1400" i="1">
                                <a:latin typeface="Cambria Math" panose="02040503050406030204" pitchFamily="18" charset="0"/>
                              </a:rPr>
                              <m:t>&lt;</m:t>
                            </m:r>
                            <m:r>
                              <a:rPr lang="fr-FR" sz="1400" i="1">
                                <a:latin typeface="Cambria Math" panose="02040503050406030204" pitchFamily="18" charset="0"/>
                              </a:rPr>
                              <m:t>𝑄</m:t>
                            </m:r>
                          </m:e>
                          <m:sub>
                            <m:r>
                              <a:rPr lang="fr-FR" sz="1400" i="1">
                                <a:latin typeface="Cambria Math" panose="02040503050406030204" pitchFamily="18" charset="0"/>
                              </a:rPr>
                              <m:t>𝑝</m:t>
                            </m:r>
                          </m:sub>
                        </m:sSub>
                        <m:r>
                          <a:rPr lang="fr-FR" sz="1400" i="1">
                            <a:latin typeface="Cambria Math" panose="02040503050406030204" pitchFamily="18" charset="0"/>
                          </a:rPr>
                          <m:t>,</m:t>
                        </m:r>
                        <m:r>
                          <a:rPr lang="fr-FR" sz="1400" i="1">
                            <a:latin typeface="Cambria Math" panose="02040503050406030204" pitchFamily="18" charset="0"/>
                          </a:rPr>
                          <m:t>𝑋</m:t>
                        </m:r>
                        <m:r>
                          <a:rPr lang="fr-FR" sz="1400" i="1">
                            <a:latin typeface="Cambria Math" panose="02040503050406030204" pitchFamily="18" charset="0"/>
                          </a:rPr>
                          <m:t>&gt;</m:t>
                        </m:r>
                      </m:e>
                    </m:d>
                    <m:r>
                      <a:rPr lang="fr-FR" sz="1400" b="0" i="1" smtClean="0">
                        <a:latin typeface="Cambria Math" panose="02040503050406030204" pitchFamily="18" charset="0"/>
                      </a:rPr>
                      <m:t>𝑋</m:t>
                    </m:r>
                    <m:r>
                      <a:rPr lang="fr-FR" sz="1400" b="0" i="1" smtClean="0">
                        <a:latin typeface="Cambria Math" panose="02040503050406030204" pitchFamily="18" charset="0"/>
                      </a:rPr>
                      <m:t>(</m:t>
                    </m:r>
                    <m:sSub>
                      <m:sSubPr>
                        <m:ctrlPr>
                          <a:rPr lang="fr-FR" sz="1400" i="1">
                            <a:latin typeface="Cambria Math" panose="02040503050406030204" pitchFamily="18" charset="0"/>
                          </a:rPr>
                        </m:ctrlPr>
                      </m:sSubPr>
                      <m:e>
                        <m:r>
                          <a:rPr lang="fr-FR" sz="1400" i="1">
                            <a:latin typeface="Cambria Math" panose="02040503050406030204" pitchFamily="18" charset="0"/>
                          </a:rPr>
                          <m:t>𝑑</m:t>
                        </m:r>
                      </m:e>
                      <m:sub>
                        <m:r>
                          <a:rPr lang="fr-FR" sz="1400" i="1">
                            <a:latin typeface="Cambria Math" panose="02040503050406030204" pitchFamily="18" charset="0"/>
                          </a:rPr>
                          <m:t>𝑝</m:t>
                        </m:r>
                      </m:sub>
                    </m:sSub>
                  </m:oMath>
                </a14:m>
                <a:r>
                  <a:rPr lang="en-US" sz="1400" dirty="0" smtClean="0"/>
                  <a:t>) only involves monomial of degree </a:t>
                </a:r>
                <a14:m>
                  <m:oMath xmlns:m="http://schemas.openxmlformats.org/officeDocument/2006/math">
                    <m:r>
                      <a:rPr lang="fr-FR" sz="1400" b="0" i="1" smtClean="0">
                        <a:latin typeface="Cambria Math" panose="02040503050406030204" pitchFamily="18" charset="0"/>
                      </a:rPr>
                      <m:t>≤2</m:t>
                    </m:r>
                    <m:r>
                      <a:rPr lang="fr-FR" sz="1400" b="0" i="1" smtClean="0">
                        <a:latin typeface="Cambria Math" panose="02040503050406030204" pitchFamily="18" charset="0"/>
                      </a:rPr>
                      <m:t>𝑑</m:t>
                    </m:r>
                  </m:oMath>
                </a14:m>
                <a:r>
                  <a:rPr lang="en-US" sz="1400" dirty="0" smtClean="0"/>
                  <a:t>. </a:t>
                </a:r>
              </a:p>
              <a:p>
                <a:pPr lvl="1"/>
                <a:r>
                  <a:rPr lang="en-US" sz="1400" dirty="0" smtClean="0"/>
                  <a:t>For example</a:t>
                </a:r>
                <a:r>
                  <a:rPr lang="en-US" sz="1400" dirty="0" smtClean="0"/>
                  <a:t>, at the order </a:t>
                </a:r>
                <a14:m>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=1</m:t>
                    </m:r>
                  </m:oMath>
                </a14:m>
                <a:r>
                  <a:rPr lang="en-US" sz="1400" dirty="0" smtClean="0"/>
                  <a:t>, the constraint </a:t>
                </a:r>
                <a14:m>
                  <m:oMath xmlns:m="http://schemas.openxmlformats.org/officeDocument/2006/math">
                    <m:r>
                      <a:rPr lang="en-US" sz="1400" b="0" i="0" smtClean="0">
                        <a:latin typeface="Cambria Math" panose="02040503050406030204" pitchFamily="18" charset="0"/>
                      </a:rPr>
                      <m:t>1−</m:t>
                    </m:r>
                    <m:sSubSup>
                      <m:sSubSupPr>
                        <m:ctrlPr>
                          <a:rPr lang="fr-FR" sz="1400" b="0" i="1" smtClean="0">
                            <a:latin typeface="Cambria Math" panose="02040503050406030204" pitchFamily="18" charset="0"/>
                          </a:rPr>
                        </m:ctrlPr>
                      </m:sSubSupPr>
                      <m:e>
                        <m:r>
                          <a:rPr lang="fr-FR" sz="1400" b="0" i="1" smtClean="0">
                            <a:latin typeface="Cambria Math" panose="02040503050406030204" pitchFamily="18" charset="0"/>
                          </a:rPr>
                          <m:t>𝑥</m:t>
                        </m:r>
                      </m:e>
                      <m:sub>
                        <m:r>
                          <a:rPr lang="fr-FR" sz="1400" b="0" i="1" smtClean="0">
                            <a:latin typeface="Cambria Math" panose="02040503050406030204" pitchFamily="18" charset="0"/>
                          </a:rPr>
                          <m:t>1</m:t>
                        </m:r>
                      </m:sub>
                      <m:sup>
                        <m:r>
                          <a:rPr lang="fr-FR" sz="1400" b="0" i="1" smtClean="0">
                            <a:latin typeface="Cambria Math" panose="02040503050406030204" pitchFamily="18" charset="0"/>
                          </a:rPr>
                          <m:t>2</m:t>
                        </m:r>
                      </m:sup>
                    </m:sSubSup>
                    <m:r>
                      <a:rPr lang="fr-FR" sz="1400" b="0" i="1" smtClean="0">
                        <a:latin typeface="Cambria Math" panose="02040503050406030204" pitchFamily="18" charset="0"/>
                      </a:rPr>
                      <m:t>≥0</m:t>
                    </m:r>
                  </m:oMath>
                </a14:m>
                <a:r>
                  <a:rPr lang="en-US" sz="1400" dirty="0" smtClean="0"/>
                  <a:t> can only be multiplied by </a:t>
                </a:r>
                <a14:m>
                  <m:oMath xmlns:m="http://schemas.openxmlformats.org/officeDocument/2006/math">
                    <m:r>
                      <a:rPr lang="fr-FR" sz="1400" b="0" i="1" smtClean="0">
                        <a:latin typeface="Cambria Math" panose="02040503050406030204" pitchFamily="18" charset="0"/>
                      </a:rPr>
                      <m:t>𝑋</m:t>
                    </m:r>
                    <m:r>
                      <a:rPr lang="fr-FR" sz="1400" b="0" i="1" smtClean="0">
                        <a:latin typeface="Cambria Math" panose="02040503050406030204" pitchFamily="18" charset="0"/>
                      </a:rPr>
                      <m:t>(0)</m:t>
                    </m:r>
                  </m:oMath>
                </a14:m>
                <a:r>
                  <a:rPr lang="en-US" sz="1400" dirty="0" smtClean="0"/>
                  <a:t>, otherwise monomial of degree </a:t>
                </a:r>
                <a14:m>
                  <m:oMath xmlns:m="http://schemas.openxmlformats.org/officeDocument/2006/math">
                    <m:r>
                      <a:rPr lang="fr-FR" sz="1400" b="0" i="1" smtClean="0">
                        <a:latin typeface="Cambria Math" panose="02040503050406030204" pitchFamily="18" charset="0"/>
                      </a:rPr>
                      <m:t>4</m:t>
                    </m:r>
                  </m:oMath>
                </a14:m>
                <a:r>
                  <a:rPr lang="en-US" sz="1400" dirty="0" smtClean="0"/>
                  <a:t> appears.</a:t>
                </a:r>
              </a:p>
              <a:p>
                <a:pPr lvl="1"/>
                <a14:m>
                  <m:oMath xmlns:m="http://schemas.openxmlformats.org/officeDocument/2006/math">
                    <m:d>
                      <m:dPr>
                        <m:ctrlPr>
                          <a:rPr lang="fr-FR" sz="1400" b="0" i="1" smtClean="0">
                            <a:latin typeface="Cambria Math" panose="02040503050406030204" pitchFamily="18" charset="0"/>
                          </a:rPr>
                        </m:ctrlPr>
                      </m:dPr>
                      <m:e>
                        <m:r>
                          <a:rPr lang="fr-FR" sz="1400" b="0" i="1" smtClean="0">
                            <a:latin typeface="Cambria Math" panose="02040503050406030204" pitchFamily="18" charset="0"/>
                          </a:rPr>
                          <m:t>1−</m:t>
                        </m:r>
                        <m:sSubSup>
                          <m:sSubSupPr>
                            <m:ctrlPr>
                              <a:rPr lang="fr-FR" sz="1400" b="0" i="1" smtClean="0">
                                <a:latin typeface="Cambria Math" panose="02040503050406030204" pitchFamily="18" charset="0"/>
                              </a:rPr>
                            </m:ctrlPr>
                          </m:sSubSupPr>
                          <m:e>
                            <m:r>
                              <a:rPr lang="fr-FR" sz="1400" b="0" i="1" smtClean="0">
                                <a:latin typeface="Cambria Math" panose="02040503050406030204" pitchFamily="18" charset="0"/>
                              </a:rPr>
                              <m:t>𝑥</m:t>
                            </m:r>
                          </m:e>
                          <m:sub>
                            <m:r>
                              <a:rPr lang="fr-FR" sz="1400" b="0" i="1" smtClean="0">
                                <a:latin typeface="Cambria Math" panose="02040503050406030204" pitchFamily="18" charset="0"/>
                              </a:rPr>
                              <m:t>1</m:t>
                            </m:r>
                          </m:sub>
                          <m:sup>
                            <m:r>
                              <a:rPr lang="fr-FR" sz="1400" b="0" i="1" smtClean="0">
                                <a:latin typeface="Cambria Math" panose="02040503050406030204" pitchFamily="18" charset="0"/>
                              </a:rPr>
                              <m:t>2</m:t>
                            </m:r>
                          </m:sup>
                        </m:sSubSup>
                      </m:e>
                    </m:d>
                    <m:r>
                      <a:rPr lang="fr-FR" sz="1400" b="0" i="1" smtClean="0">
                        <a:latin typeface="Cambria Math" panose="02040503050406030204" pitchFamily="18" charset="0"/>
                      </a:rPr>
                      <m:t>𝑋</m:t>
                    </m:r>
                    <m:d>
                      <m:dPr>
                        <m:ctrlPr>
                          <a:rPr lang="fr-FR" sz="1400" b="0" i="1" smtClean="0">
                            <a:latin typeface="Cambria Math" panose="02040503050406030204" pitchFamily="18" charset="0"/>
                          </a:rPr>
                        </m:ctrlPr>
                      </m:dPr>
                      <m:e>
                        <m:r>
                          <a:rPr lang="fr-FR" sz="1400" b="0" i="1" smtClean="0">
                            <a:latin typeface="Cambria Math" panose="02040503050406030204" pitchFamily="18" charset="0"/>
                          </a:rPr>
                          <m:t>0</m:t>
                        </m:r>
                      </m:e>
                    </m:d>
                    <m:r>
                      <a:rPr lang="fr-FR" sz="1400" b="0" i="1" smtClean="0">
                        <a:latin typeface="Cambria Math" panose="02040503050406030204" pitchFamily="18" charset="0"/>
                      </a:rPr>
                      <m:t>=[1−</m:t>
                    </m:r>
                    <m:sSubSup>
                      <m:sSubSupPr>
                        <m:ctrlPr>
                          <a:rPr lang="fr-FR" sz="1400" b="0" i="1" smtClean="0">
                            <a:latin typeface="Cambria Math" panose="02040503050406030204" pitchFamily="18" charset="0"/>
                          </a:rPr>
                        </m:ctrlPr>
                      </m:sSubSupPr>
                      <m:e>
                        <m:r>
                          <a:rPr lang="fr-FR" sz="1400" b="0" i="1" smtClean="0">
                            <a:latin typeface="Cambria Math" panose="02040503050406030204" pitchFamily="18" charset="0"/>
                          </a:rPr>
                          <m:t>𝑥</m:t>
                        </m:r>
                      </m:e>
                      <m:sub>
                        <m:r>
                          <a:rPr lang="fr-FR" sz="1400" b="0" i="1" smtClean="0">
                            <a:latin typeface="Cambria Math" panose="02040503050406030204" pitchFamily="18" charset="0"/>
                          </a:rPr>
                          <m:t>1</m:t>
                        </m:r>
                      </m:sub>
                      <m:sup>
                        <m:r>
                          <a:rPr lang="fr-FR" sz="1400" b="0" i="1" smtClean="0">
                            <a:latin typeface="Cambria Math" panose="02040503050406030204" pitchFamily="18" charset="0"/>
                          </a:rPr>
                          <m:t>2</m:t>
                        </m:r>
                      </m:sup>
                    </m:sSubSup>
                    <m:r>
                      <a:rPr lang="fr-FR" sz="1400" b="0" i="1" smtClean="0">
                        <a:latin typeface="Cambria Math" panose="02040503050406030204" pitchFamily="18" charset="0"/>
                      </a:rPr>
                      <m:t>]</m:t>
                    </m:r>
                  </m:oMath>
                </a14:m>
                <a:r>
                  <a:rPr lang="en-US" sz="1400" dirty="0" smtClean="0"/>
                  <a:t> </a:t>
                </a:r>
              </a:p>
              <a:p>
                <a:pPr lvl="1"/>
                <a14:m>
                  <m:oMath xmlns:m="http://schemas.openxmlformats.org/officeDocument/2006/math">
                    <m:d>
                      <m:dPr>
                        <m:ctrlPr>
                          <a:rPr lang="fr-FR" sz="1400" i="1">
                            <a:latin typeface="Cambria Math" panose="02040503050406030204" pitchFamily="18" charset="0"/>
                          </a:rPr>
                        </m:ctrlPr>
                      </m:dPr>
                      <m:e>
                        <m:r>
                          <a:rPr lang="fr-FR" sz="1400" i="1">
                            <a:latin typeface="Cambria Math" panose="02040503050406030204" pitchFamily="18" charset="0"/>
                          </a:rPr>
                          <m:t>1−</m:t>
                        </m:r>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1</m:t>
                            </m:r>
                          </m:sub>
                          <m:sup>
                            <m:r>
                              <a:rPr lang="fr-FR" sz="1400" i="1">
                                <a:latin typeface="Cambria Math" panose="02040503050406030204" pitchFamily="18" charset="0"/>
                              </a:rPr>
                              <m:t>2</m:t>
                            </m:r>
                          </m:sup>
                        </m:sSubSup>
                      </m:e>
                    </m:d>
                    <m:r>
                      <a:rPr lang="fr-FR" sz="1400" i="1">
                        <a:latin typeface="Cambria Math" panose="02040503050406030204" pitchFamily="18" charset="0"/>
                      </a:rPr>
                      <m:t>𝑋</m:t>
                    </m:r>
                    <m:d>
                      <m:dPr>
                        <m:ctrlPr>
                          <a:rPr lang="fr-FR" sz="1400" i="1">
                            <a:latin typeface="Cambria Math" panose="02040503050406030204" pitchFamily="18" charset="0"/>
                          </a:rPr>
                        </m:ctrlPr>
                      </m:dPr>
                      <m:e>
                        <m:r>
                          <a:rPr lang="fr-FR" sz="1400" b="0" i="1" smtClean="0">
                            <a:latin typeface="Cambria Math" panose="02040503050406030204" pitchFamily="18" charset="0"/>
                          </a:rPr>
                          <m:t>1</m:t>
                        </m:r>
                      </m:e>
                    </m:d>
                    <m:r>
                      <a:rPr lang="fr-FR" sz="1400" i="1">
                        <a:latin typeface="Cambria Math" panose="02040503050406030204" pitchFamily="18" charset="0"/>
                      </a:rPr>
                      <m:t>=</m:t>
                    </m:r>
                    <m:r>
                      <a:rPr lang="fr-FR" sz="1400" b="0" i="1" smtClean="0">
                        <a:latin typeface="Cambria Math" panose="02040503050406030204" pitchFamily="18" charset="0"/>
                      </a:rPr>
                      <m:t>(</m:t>
                    </m:r>
                    <m:r>
                      <a:rPr lang="fr-FR" sz="1400" i="1">
                        <a:latin typeface="Cambria Math" panose="02040503050406030204" pitchFamily="18" charset="0"/>
                      </a:rPr>
                      <m:t>1−</m:t>
                    </m:r>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1</m:t>
                        </m:r>
                      </m:sub>
                      <m:sup>
                        <m:r>
                          <a:rPr lang="fr-FR" sz="1400" i="1">
                            <a:latin typeface="Cambria Math" panose="02040503050406030204" pitchFamily="18" charset="0"/>
                          </a:rPr>
                          <m:t>2</m:t>
                        </m:r>
                      </m:sup>
                    </m:sSubSup>
                    <m:r>
                      <a:rPr lang="fr-FR" sz="1400" b="0" i="1" smtClean="0">
                        <a:latin typeface="Cambria Math" panose="02040503050406030204" pitchFamily="18" charset="0"/>
                      </a:rPr>
                      <m:t>)</m:t>
                    </m:r>
                    <m:d>
                      <m:dPr>
                        <m:begChr m:val="["/>
                        <m:endChr m:val="]"/>
                        <m:ctrlPr>
                          <a:rPr lang="fr-FR" sz="1400" i="1">
                            <a:latin typeface="Cambria Math" panose="02040503050406030204" pitchFamily="18" charset="0"/>
                          </a:rPr>
                        </m:ctrlPr>
                      </m:dPr>
                      <m:e>
                        <m:m>
                          <m:mPr>
                            <m:mcs>
                              <m:mc>
                                <m:mcPr>
                                  <m:count m:val="3"/>
                                  <m:mcJc m:val="center"/>
                                </m:mcPr>
                              </m:mc>
                            </m:mcs>
                            <m:ctrlPr>
                              <a:rPr lang="fr-FR" sz="1400" i="1">
                                <a:latin typeface="Cambria Math" panose="02040503050406030204" pitchFamily="18" charset="0"/>
                              </a:rPr>
                            </m:ctrlPr>
                          </m:mPr>
                          <m:mr>
                            <m:e>
                              <m:r>
                                <m:rPr>
                                  <m:brk m:alnAt="7"/>
                                </m:rPr>
                                <a:rPr lang="fr-FR" sz="1400" i="1">
                                  <a:latin typeface="Cambria Math" panose="02040503050406030204" pitchFamily="18" charset="0"/>
                                </a:rPr>
                                <m:t>1</m:t>
                              </m:r>
                            </m:e>
                            <m:e>
                              <m:sSub>
                                <m:sSubPr>
                                  <m:ctrlPr>
                                    <a:rPr lang="fr-FR"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1</m:t>
                                  </m:r>
                                </m:sub>
                              </m:sSub>
                            </m:e>
                            <m:e>
                              <m:sSub>
                                <m:sSubPr>
                                  <m:ctrlPr>
                                    <a:rPr lang="fr-FR"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2</m:t>
                                  </m:r>
                                </m:sub>
                              </m:sSub>
                            </m:e>
                          </m:mr>
                          <m:mr>
                            <m:e/>
                            <m:e>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1</m:t>
                                  </m:r>
                                </m:sub>
                                <m:sup>
                                  <m:r>
                                    <a:rPr lang="fr-FR" sz="1400" i="1">
                                      <a:latin typeface="Cambria Math" panose="02040503050406030204" pitchFamily="18" charset="0"/>
                                    </a:rPr>
                                    <m:t>2</m:t>
                                  </m:r>
                                </m:sup>
                              </m:sSubSup>
                            </m:e>
                            <m:e>
                              <m:sSub>
                                <m:sSubPr>
                                  <m:ctrlPr>
                                    <a:rPr lang="fr-FR"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1</m:t>
                                  </m:r>
                                </m:sub>
                              </m:sSub>
                              <m:sSub>
                                <m:sSubPr>
                                  <m:ctrlPr>
                                    <a:rPr lang="fr-FR"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2</m:t>
                                  </m:r>
                                </m:sub>
                              </m:sSub>
                            </m:e>
                          </m:mr>
                          <m:mr>
                            <m:e/>
                            <m:e/>
                            <m:e>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2</m:t>
                                  </m:r>
                                </m:sub>
                                <m:sup>
                                  <m:r>
                                    <a:rPr lang="fr-FR" sz="1400" i="1">
                                      <a:latin typeface="Cambria Math" panose="02040503050406030204" pitchFamily="18" charset="0"/>
                                    </a:rPr>
                                    <m:t>2</m:t>
                                  </m:r>
                                </m:sup>
                              </m:sSubSup>
                            </m:e>
                          </m:mr>
                        </m:m>
                      </m:e>
                    </m:d>
                  </m:oMath>
                </a14:m>
                <a:r>
                  <a:rPr lang="en-US" sz="1400" dirty="0" smtClean="0"/>
                  <a:t>=</a:t>
                </a:r>
                <a14:m>
                  <m:oMath xmlns:m="http://schemas.openxmlformats.org/officeDocument/2006/math">
                    <m:d>
                      <m:dPr>
                        <m:begChr m:val="["/>
                        <m:endChr m:val="]"/>
                        <m:ctrlPr>
                          <a:rPr lang="fr-FR" sz="1400" i="1">
                            <a:latin typeface="Cambria Math" panose="02040503050406030204" pitchFamily="18" charset="0"/>
                          </a:rPr>
                        </m:ctrlPr>
                      </m:dPr>
                      <m:e>
                        <m:m>
                          <m:mPr>
                            <m:mcs>
                              <m:mc>
                                <m:mcPr>
                                  <m:count m:val="3"/>
                                  <m:mcJc m:val="center"/>
                                </m:mcPr>
                              </m:mc>
                            </m:mcs>
                            <m:ctrlPr>
                              <a:rPr lang="fr-FR" sz="1400" i="1">
                                <a:latin typeface="Cambria Math" panose="02040503050406030204" pitchFamily="18" charset="0"/>
                              </a:rPr>
                            </m:ctrlPr>
                          </m:mPr>
                          <m:mr>
                            <m:e>
                              <m:r>
                                <a:rPr lang="fr-FR" sz="1400" i="1">
                                  <a:latin typeface="Cambria Math" panose="02040503050406030204" pitchFamily="18" charset="0"/>
                                </a:rPr>
                                <m:t>(</m:t>
                              </m:r>
                              <m:r>
                                <a:rPr lang="fr-FR" sz="1400" i="1">
                                  <a:latin typeface="Cambria Math" panose="02040503050406030204" pitchFamily="18" charset="0"/>
                                </a:rPr>
                                <m:t>1−</m:t>
                              </m:r>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1</m:t>
                                  </m:r>
                                </m:sub>
                                <m:sup>
                                  <m:r>
                                    <a:rPr lang="fr-FR" sz="1400" i="1">
                                      <a:latin typeface="Cambria Math" panose="02040503050406030204" pitchFamily="18" charset="0"/>
                                    </a:rPr>
                                    <m:t>2</m:t>
                                  </m:r>
                                </m:sup>
                              </m:sSubSup>
                              <m:r>
                                <a:rPr lang="fr-FR" sz="1400" i="1">
                                  <a:latin typeface="Cambria Math" panose="02040503050406030204" pitchFamily="18" charset="0"/>
                                </a:rPr>
                                <m:t>)</m:t>
                              </m:r>
                            </m:e>
                            <m:e>
                              <m:r>
                                <a:rPr lang="fr-FR" sz="1400" i="1">
                                  <a:latin typeface="Cambria Math" panose="02040503050406030204" pitchFamily="18" charset="0"/>
                                </a:rPr>
                                <m:t>(</m:t>
                              </m:r>
                              <m:r>
                                <a:rPr lang="fr-FR" sz="1400" i="1">
                                  <a:latin typeface="Cambria Math" panose="02040503050406030204" pitchFamily="18" charset="0"/>
                                </a:rPr>
                                <m:t>1−</m:t>
                              </m:r>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1</m:t>
                                  </m:r>
                                </m:sub>
                                <m:sup>
                                  <m:r>
                                    <a:rPr lang="fr-FR" sz="1400" i="1">
                                      <a:latin typeface="Cambria Math" panose="02040503050406030204" pitchFamily="18" charset="0"/>
                                    </a:rPr>
                                    <m:t>2</m:t>
                                  </m:r>
                                </m:sup>
                              </m:sSubSup>
                              <m:r>
                                <a:rPr lang="fr-FR" sz="1400" i="1">
                                  <a:latin typeface="Cambria Math" panose="02040503050406030204" pitchFamily="18" charset="0"/>
                                </a:rPr>
                                <m:t>)</m:t>
                              </m:r>
                              <m:sSub>
                                <m:sSubPr>
                                  <m:ctrlPr>
                                    <a:rPr lang="fr-FR"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1</m:t>
                                  </m:r>
                                </m:sub>
                              </m:sSub>
                            </m:e>
                            <m:e>
                              <m:sSub>
                                <m:sSubPr>
                                  <m:ctrlPr>
                                    <a:rPr lang="fr-FR" sz="1400" i="1">
                                      <a:latin typeface="Cambria Math" panose="02040503050406030204" pitchFamily="18" charset="0"/>
                                    </a:rPr>
                                  </m:ctrlPr>
                                </m:sSubPr>
                                <m:e>
                                  <m:r>
                                    <a:rPr lang="fr-FR" sz="1400" i="1">
                                      <a:latin typeface="Cambria Math" panose="02040503050406030204" pitchFamily="18" charset="0"/>
                                    </a:rPr>
                                    <m:t>(</m:t>
                                  </m:r>
                                  <m:r>
                                    <a:rPr lang="fr-FR" sz="1400" i="1">
                                      <a:latin typeface="Cambria Math" panose="02040503050406030204" pitchFamily="18" charset="0"/>
                                    </a:rPr>
                                    <m:t>1−</m:t>
                                  </m:r>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1</m:t>
                                      </m:r>
                                    </m:sub>
                                    <m:sup>
                                      <m:r>
                                        <a:rPr lang="fr-FR" sz="1400" i="1">
                                          <a:latin typeface="Cambria Math" panose="02040503050406030204" pitchFamily="18" charset="0"/>
                                        </a:rPr>
                                        <m:t>2</m:t>
                                      </m:r>
                                    </m:sup>
                                  </m:sSubSup>
                                  <m:r>
                                    <a:rPr lang="fr-FR" sz="1400" i="1">
                                      <a:latin typeface="Cambria Math" panose="02040503050406030204" pitchFamily="18" charset="0"/>
                                    </a:rPr>
                                    <m:t>)</m:t>
                                  </m:r>
                                  <m:r>
                                    <a:rPr lang="fr-FR" sz="1400" i="1">
                                      <a:latin typeface="Cambria Math" panose="02040503050406030204" pitchFamily="18" charset="0"/>
                                    </a:rPr>
                                    <m:t>𝑥</m:t>
                                  </m:r>
                                </m:e>
                                <m:sub>
                                  <m:r>
                                    <a:rPr lang="fr-FR" sz="1400" i="1">
                                      <a:latin typeface="Cambria Math" panose="02040503050406030204" pitchFamily="18" charset="0"/>
                                    </a:rPr>
                                    <m:t>2</m:t>
                                  </m:r>
                                </m:sub>
                              </m:sSub>
                            </m:e>
                          </m:mr>
                          <m:mr>
                            <m:e/>
                            <m:e>
                              <m:r>
                                <a:rPr lang="fr-FR" sz="1400" i="1">
                                  <a:latin typeface="Cambria Math" panose="02040503050406030204" pitchFamily="18" charset="0"/>
                                </a:rPr>
                                <m:t>(</m:t>
                              </m:r>
                              <m:r>
                                <a:rPr lang="fr-FR" sz="1400" i="1">
                                  <a:latin typeface="Cambria Math" panose="02040503050406030204" pitchFamily="18" charset="0"/>
                                </a:rPr>
                                <m:t>1−</m:t>
                              </m:r>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1</m:t>
                                  </m:r>
                                </m:sub>
                                <m:sup>
                                  <m:r>
                                    <a:rPr lang="fr-FR" sz="1400" i="1">
                                      <a:latin typeface="Cambria Math" panose="02040503050406030204" pitchFamily="18" charset="0"/>
                                    </a:rPr>
                                    <m:t>2</m:t>
                                  </m:r>
                                </m:sup>
                              </m:sSubSup>
                              <m:r>
                                <a:rPr lang="fr-FR" sz="1400" i="1">
                                  <a:latin typeface="Cambria Math" panose="02040503050406030204" pitchFamily="18" charset="0"/>
                                </a:rPr>
                                <m:t>)</m:t>
                              </m:r>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1</m:t>
                                  </m:r>
                                </m:sub>
                                <m:sup>
                                  <m:r>
                                    <a:rPr lang="fr-FR" sz="1400" i="1">
                                      <a:latin typeface="Cambria Math" panose="02040503050406030204" pitchFamily="18" charset="0"/>
                                    </a:rPr>
                                    <m:t>2</m:t>
                                  </m:r>
                                </m:sup>
                              </m:sSubSup>
                            </m:e>
                            <m:e>
                              <m:r>
                                <a:rPr lang="fr-FR" sz="1400" i="1">
                                  <a:latin typeface="Cambria Math" panose="02040503050406030204" pitchFamily="18" charset="0"/>
                                </a:rPr>
                                <m:t>(</m:t>
                              </m:r>
                              <m:r>
                                <a:rPr lang="fr-FR" sz="1400" i="1">
                                  <a:latin typeface="Cambria Math" panose="02040503050406030204" pitchFamily="18" charset="0"/>
                                </a:rPr>
                                <m:t>1−</m:t>
                              </m:r>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1</m:t>
                                  </m:r>
                                </m:sub>
                                <m:sup>
                                  <m:r>
                                    <a:rPr lang="fr-FR" sz="1400" i="1">
                                      <a:latin typeface="Cambria Math" panose="02040503050406030204" pitchFamily="18" charset="0"/>
                                    </a:rPr>
                                    <m:t>2</m:t>
                                  </m:r>
                                </m:sup>
                              </m:sSubSup>
                              <m:r>
                                <a:rPr lang="fr-FR" sz="1400" i="1">
                                  <a:latin typeface="Cambria Math" panose="02040503050406030204" pitchFamily="18" charset="0"/>
                                </a:rPr>
                                <m:t>)</m:t>
                              </m:r>
                              <m:sSub>
                                <m:sSubPr>
                                  <m:ctrlPr>
                                    <a:rPr lang="fr-FR"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1</m:t>
                                  </m:r>
                                </m:sub>
                              </m:sSub>
                              <m:sSub>
                                <m:sSubPr>
                                  <m:ctrlPr>
                                    <a:rPr lang="fr-FR"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2</m:t>
                                  </m:r>
                                </m:sub>
                              </m:sSub>
                            </m:e>
                          </m:mr>
                          <m:mr>
                            <m:e/>
                            <m:e/>
                            <m:e>
                              <m:r>
                                <a:rPr lang="fr-FR" sz="1400" i="1">
                                  <a:latin typeface="Cambria Math" panose="02040503050406030204" pitchFamily="18" charset="0"/>
                                </a:rPr>
                                <m:t>(</m:t>
                              </m:r>
                              <m:r>
                                <a:rPr lang="fr-FR" sz="1400" i="1">
                                  <a:latin typeface="Cambria Math" panose="02040503050406030204" pitchFamily="18" charset="0"/>
                                </a:rPr>
                                <m:t>1−</m:t>
                              </m:r>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1</m:t>
                                  </m:r>
                                </m:sub>
                                <m:sup>
                                  <m:r>
                                    <a:rPr lang="fr-FR" sz="1400" i="1">
                                      <a:latin typeface="Cambria Math" panose="02040503050406030204" pitchFamily="18" charset="0"/>
                                    </a:rPr>
                                    <m:t>2</m:t>
                                  </m:r>
                                </m:sup>
                              </m:sSubSup>
                              <m:r>
                                <a:rPr lang="fr-FR" sz="1400" i="1">
                                  <a:latin typeface="Cambria Math" panose="02040503050406030204" pitchFamily="18" charset="0"/>
                                </a:rPr>
                                <m:t>)</m:t>
                              </m:r>
                              <m:sSubSup>
                                <m:sSubSupPr>
                                  <m:ctrlPr>
                                    <a:rPr lang="fr-FR" sz="1400" i="1">
                                      <a:latin typeface="Cambria Math" panose="02040503050406030204" pitchFamily="18" charset="0"/>
                                    </a:rPr>
                                  </m:ctrlPr>
                                </m:sSubSupPr>
                                <m:e>
                                  <m:r>
                                    <a:rPr lang="fr-FR" sz="1400" i="1">
                                      <a:latin typeface="Cambria Math" panose="02040503050406030204" pitchFamily="18" charset="0"/>
                                    </a:rPr>
                                    <m:t>𝑥</m:t>
                                  </m:r>
                                </m:e>
                                <m:sub>
                                  <m:r>
                                    <a:rPr lang="fr-FR" sz="1400" i="1">
                                      <a:latin typeface="Cambria Math" panose="02040503050406030204" pitchFamily="18" charset="0"/>
                                    </a:rPr>
                                    <m:t>2</m:t>
                                  </m:r>
                                </m:sub>
                                <m:sup>
                                  <m:r>
                                    <a:rPr lang="fr-FR" sz="1400" i="1">
                                      <a:latin typeface="Cambria Math" panose="02040503050406030204" pitchFamily="18" charset="0"/>
                                    </a:rPr>
                                    <m:t>2</m:t>
                                  </m:r>
                                </m:sup>
                              </m:sSubSup>
                            </m:e>
                          </m:mr>
                        </m:m>
                      </m:e>
                    </m:d>
                  </m:oMath>
                </a14:m>
                <a:endParaRPr lang="en-US" sz="1400" dirty="0" smtClean="0"/>
              </a:p>
              <a:p>
                <a:pPr lvl="1"/>
                <a:endParaRPr lang="en-US" sz="1400"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xfrm>
                <a:off x="594612" y="877195"/>
                <a:ext cx="8092188" cy="3930691"/>
              </a:xfrm>
              <a:blipFill rotWithShape="0">
                <a:blip r:embed="rId2"/>
                <a:stretch>
                  <a:fillRect l="-1356" t="-1395" r="-1356"/>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59894E3C-CCE6-F242-84E3-BCBDD257A1E1}" type="slidenum">
              <a:rPr lang="fr-FR" smtClean="0"/>
              <a:t>14</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en-US" dirty="0" smtClean="0"/>
              <a:t>Sum Of Square Relaxation</a:t>
            </a:r>
            <a:endParaRPr lang="en-US" dirty="0"/>
          </a:p>
        </p:txBody>
      </p:sp>
    </p:spTree>
    <p:extLst>
      <p:ext uri="{BB962C8B-B14F-4D97-AF65-F5344CB8AC3E}">
        <p14:creationId xmlns:p14="http://schemas.microsoft.com/office/powerpoint/2010/main" val="83925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a:xfrm>
                <a:off x="594612" y="877195"/>
                <a:ext cx="8092188" cy="3739293"/>
              </a:xfrm>
            </p:spPr>
            <p:txBody>
              <a:bodyPr/>
              <a:lstStyle/>
              <a:p>
                <a:pPr lvl="1"/>
                <a:r>
                  <a:rPr lang="en-US" dirty="0" smtClean="0"/>
                  <a:t>Given an order </a:t>
                </a:r>
                <a14:m>
                  <m:oMath xmlns:m="http://schemas.openxmlformats.org/officeDocument/2006/math">
                    <m:r>
                      <a:rPr lang="fr-FR" b="0" i="1" smtClean="0">
                        <a:latin typeface="Cambria Math" panose="02040503050406030204" pitchFamily="18" charset="0"/>
                      </a:rPr>
                      <m:t>𝑑</m:t>
                    </m:r>
                  </m:oMath>
                </a14:m>
                <a:r>
                  <a:rPr lang="en-US" dirty="0" smtClean="0"/>
                  <a:t> and appropriate value for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𝑑</m:t>
                        </m:r>
                      </m:e>
                      <m:sub>
                        <m:r>
                          <a:rPr lang="fr-FR" b="0" i="1" smtClean="0">
                            <a:latin typeface="Cambria Math" panose="02040503050406030204" pitchFamily="18" charset="0"/>
                          </a:rPr>
                          <m:t>𝑝</m:t>
                        </m:r>
                      </m:sub>
                    </m:sSub>
                  </m:oMath>
                </a14:m>
                <a:r>
                  <a:rPr lang="en-US" dirty="0" smtClean="0"/>
                  <a:t>, the SOS relaxation is built as follows :</a:t>
                </a:r>
              </a:p>
              <a:p>
                <a:pPr lvl="1"/>
                <a14:m>
                  <m:oMathPara xmlns:m="http://schemas.openxmlformats.org/officeDocument/2006/math">
                    <m:oMathParaPr>
                      <m:jc m:val="centerGroup"/>
                    </m:oMathParaPr>
                    <m:oMath xmlns:m="http://schemas.openxmlformats.org/officeDocument/2006/math">
                      <m:m>
                        <m:mPr>
                          <m:mcs>
                            <m:mc>
                              <m:mcPr>
                                <m:count m:val="2"/>
                                <m:mcJc m:val="center"/>
                              </m:mcPr>
                            </m:mc>
                          </m:mcs>
                          <m:ctrlPr>
                            <a:rPr lang="en-US" i="1">
                              <a:latin typeface="Cambria Math" panose="02040503050406030204" pitchFamily="18" charset="0"/>
                            </a:rPr>
                          </m:ctrlPr>
                        </m:mPr>
                        <m:mr>
                          <m:e>
                            <m:r>
                              <m:rPr>
                                <m:brk m:alnAt="7"/>
                              </m:rPr>
                              <a:rPr lang="fr-FR" i="1">
                                <a:latin typeface="Cambria Math" panose="02040503050406030204" pitchFamily="18" charset="0"/>
                              </a:rPr>
                              <m:t>𝑚</m:t>
                            </m:r>
                            <m:r>
                              <a:rPr lang="fr-FR" i="1">
                                <a:latin typeface="Cambria Math" panose="02040503050406030204" pitchFamily="18" charset="0"/>
                              </a:rPr>
                              <m:t>𝑖𝑛</m:t>
                            </m:r>
                          </m:e>
                          <m:e>
                            <m:sSub>
                              <m:sSubPr>
                                <m:ctrlPr>
                                  <a:rPr lang="fr-FR" i="1">
                                    <a:latin typeface="Cambria Math" panose="02040503050406030204" pitchFamily="18" charset="0"/>
                                  </a:rPr>
                                </m:ctrlPr>
                              </m:sSubPr>
                              <m:e>
                                <m:r>
                                  <a:rPr lang="fr-FR" i="1">
                                    <a:latin typeface="Cambria Math" panose="02040503050406030204" pitchFamily="18" charset="0"/>
                                  </a:rPr>
                                  <m:t>&lt;</m:t>
                                </m:r>
                                <m:r>
                                  <a:rPr lang="fr-FR" i="1">
                                    <a:latin typeface="Cambria Math" panose="02040503050406030204" pitchFamily="18" charset="0"/>
                                  </a:rPr>
                                  <m:t>𝑄</m:t>
                                </m:r>
                              </m:e>
                              <m:sub>
                                <m:r>
                                  <a:rPr lang="fr-FR" i="1">
                                    <a:latin typeface="Cambria Math" panose="02040503050406030204" pitchFamily="18" charset="0"/>
                                  </a:rPr>
                                  <m:t>0</m:t>
                                </m:r>
                              </m:sub>
                            </m:sSub>
                            <m:r>
                              <a:rPr lang="fr-FR" i="1">
                                <a:latin typeface="Cambria Math" panose="02040503050406030204" pitchFamily="18" charset="0"/>
                              </a:rPr>
                              <m:t>,</m:t>
                            </m:r>
                            <m:r>
                              <a:rPr lang="fr-FR" i="1">
                                <a:latin typeface="Cambria Math" panose="02040503050406030204" pitchFamily="18" charset="0"/>
                              </a:rPr>
                              <m:t>𝑋</m:t>
                            </m:r>
                            <m:r>
                              <a:rPr lang="fr-FR" i="1">
                                <a:latin typeface="Cambria Math" panose="02040503050406030204" pitchFamily="18" charset="0"/>
                              </a:rPr>
                              <m:t>&gt;</m:t>
                            </m:r>
                          </m:e>
                        </m:mr>
                        <m:mr>
                          <m:e>
                            <m:eqArr>
                              <m:eqArrPr>
                                <m:ctrlPr>
                                  <a:rPr lang="en-US" i="1">
                                    <a:latin typeface="Cambria Math" panose="02040503050406030204" pitchFamily="18" charset="0"/>
                                  </a:rPr>
                                </m:ctrlPr>
                              </m:eqArrPr>
                              <m:e/>
                              <m:e/>
                            </m:eqArr>
                          </m:e>
                          <m:e>
                            <m:eqArr>
                              <m:eqArrPr>
                                <m:ctrlPr>
                                  <a:rPr lang="fr-FR" b="0" i="1" smtClean="0">
                                    <a:latin typeface="Cambria Math" panose="02040503050406030204" pitchFamily="18" charset="0"/>
                                  </a:rPr>
                                </m:ctrlPr>
                              </m:eqArrPr>
                              <m:e>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𝑏</m:t>
                                        </m:r>
                                      </m:e>
                                      <m:sub>
                                        <m:r>
                                          <a:rPr lang="fr-FR" b="0" i="1" smtClean="0">
                                            <a:latin typeface="Cambria Math" panose="02040503050406030204" pitchFamily="18" charset="0"/>
                                          </a:rPr>
                                          <m:t>𝑝</m:t>
                                        </m:r>
                                      </m:sub>
                                    </m:sSub>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&lt;</m:t>
                                        </m:r>
                                        <m:r>
                                          <a:rPr lang="fr-FR" i="1">
                                            <a:latin typeface="Cambria Math" panose="02040503050406030204" pitchFamily="18" charset="0"/>
                                          </a:rPr>
                                          <m:t>𝑄</m:t>
                                        </m:r>
                                      </m:e>
                                      <m:sub>
                                        <m:r>
                                          <a:rPr lang="fr-FR" i="1">
                                            <a:latin typeface="Cambria Math" panose="02040503050406030204" pitchFamily="18" charset="0"/>
                                          </a:rPr>
                                          <m:t>𝑝</m:t>
                                        </m:r>
                                      </m:sub>
                                    </m:sSub>
                                    <m:r>
                                      <a:rPr lang="fr-FR" i="1">
                                        <a:latin typeface="Cambria Math" panose="02040503050406030204" pitchFamily="18" charset="0"/>
                                      </a:rPr>
                                      <m:t>,</m:t>
                                    </m:r>
                                    <m:r>
                                      <a:rPr lang="fr-FR" i="1">
                                        <a:latin typeface="Cambria Math" panose="02040503050406030204" pitchFamily="18" charset="0"/>
                                      </a:rPr>
                                      <m:t>𝑋</m:t>
                                    </m:r>
                                    <m:r>
                                      <a:rPr lang="fr-FR" i="1">
                                        <a:latin typeface="Cambria Math" panose="02040503050406030204" pitchFamily="18" charset="0"/>
                                      </a:rPr>
                                      <m:t>&gt;</m:t>
                                    </m:r>
                                  </m:e>
                                </m:d>
                                <m:sSub>
                                  <m:sSubPr>
                                    <m:ctrlPr>
                                      <a:rPr lang="fr-FR" b="0" i="1" smtClean="0">
                                        <a:latin typeface="Cambria Math" panose="02040503050406030204" pitchFamily="18" charset="0"/>
                                      </a:rPr>
                                    </m:ctrlPr>
                                  </m:sSubPr>
                                  <m:e>
                                    <m:r>
                                      <a:rPr lang="fr-FR" b="0" i="1" smtClean="0">
                                        <a:latin typeface="Cambria Math" panose="02040503050406030204" pitchFamily="18" charset="0"/>
                                      </a:rPr>
                                      <m:t>𝑋</m:t>
                                    </m:r>
                                  </m:e>
                                  <m:sub>
                                    <m:sSub>
                                      <m:sSubPr>
                                        <m:ctrlPr>
                                          <a:rPr lang="fr-FR" b="0" i="1" smtClean="0">
                                            <a:latin typeface="Cambria Math" panose="02040503050406030204" pitchFamily="18" charset="0"/>
                                          </a:rPr>
                                        </m:ctrlPr>
                                      </m:sSubPr>
                                      <m:e>
                                        <m:r>
                                          <a:rPr lang="fr-FR" b="0" i="1" smtClean="0">
                                            <a:latin typeface="Cambria Math" panose="02040503050406030204" pitchFamily="18" charset="0"/>
                                          </a:rPr>
                                          <m:t>𝑑</m:t>
                                        </m:r>
                                      </m:e>
                                      <m:sub>
                                        <m:r>
                                          <a:rPr lang="fr-FR" b="0" i="1" smtClean="0">
                                            <a:latin typeface="Cambria Math" panose="02040503050406030204" pitchFamily="18" charset="0"/>
                                          </a:rPr>
                                          <m:t>𝑝</m:t>
                                        </m:r>
                                      </m:sub>
                                    </m:sSub>
                                  </m:sub>
                                </m:sSub>
                                <m:r>
                                  <a:rPr lang="fr-FR" i="1">
                                    <a:latin typeface="Cambria Math" panose="02040503050406030204" pitchFamily="18" charset="0"/>
                                    <a:ea typeface="Cambria Math" panose="02040503050406030204" pitchFamily="18" charset="0"/>
                                  </a:rPr>
                                  <m:t>≽0</m:t>
                                </m:r>
                              </m:e>
                              <m:e>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𝑋</m:t>
                                    </m:r>
                                  </m:e>
                                  <m:sub>
                                    <m:r>
                                      <a:rPr lang="fr-FR" b="0" i="1" smtClean="0">
                                        <a:latin typeface="Cambria Math" panose="02040503050406030204" pitchFamily="18" charset="0"/>
                                        <a:ea typeface="Cambria Math" panose="02040503050406030204" pitchFamily="18" charset="0"/>
                                      </a:rPr>
                                      <m:t>𝑑</m:t>
                                    </m:r>
                                  </m:sub>
                                </m:sSub>
                                <m:r>
                                  <a:rPr lang="fr-FR" i="1">
                                    <a:latin typeface="Cambria Math" panose="02040503050406030204" pitchFamily="18" charset="0"/>
                                    <a:ea typeface="Cambria Math" panose="02040503050406030204" pitchFamily="18" charset="0"/>
                                  </a:rPr>
                                  <m:t>≽0</m:t>
                                </m:r>
                              </m:e>
                            </m:eqArr>
                          </m:e>
                        </m:mr>
                      </m:m>
                    </m:oMath>
                  </m:oMathPara>
                </a14:m>
                <a:endParaRPr lang="en-US" dirty="0" smtClean="0"/>
              </a:p>
              <a:p>
                <a:pPr lvl="1"/>
                <a:r>
                  <a:rPr lang="en-US" dirty="0" smtClean="0"/>
                  <a:t>This is a convex SDP relaxation with value </a:t>
                </a:r>
                <a14:m>
                  <m:oMath xmlns:m="http://schemas.openxmlformats.org/officeDocument/2006/math">
                    <m:r>
                      <a:rPr lang="fr-FR" b="0" i="1" smtClean="0">
                        <a:latin typeface="Cambria Math" panose="02040503050406030204" pitchFamily="18" charset="0"/>
                      </a:rPr>
                      <m:t>𝑂𝑃</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𝑇</m:t>
                        </m:r>
                      </m:e>
                      <m:sub>
                        <m:r>
                          <a:rPr lang="fr-FR" b="0" i="1" smtClean="0">
                            <a:latin typeface="Cambria Math" panose="02040503050406030204" pitchFamily="18" charset="0"/>
                          </a:rPr>
                          <m:t>𝑑</m:t>
                        </m:r>
                      </m:sub>
                    </m:sSub>
                  </m:oMath>
                </a14:m>
                <a:r>
                  <a:rPr lang="en-US" dirty="0" smtClean="0"/>
                  <a:t>. </a:t>
                </a:r>
                <a:r>
                  <a:rPr lang="en-US" dirty="0" err="1" smtClean="0"/>
                  <a:t>Lassere</a:t>
                </a:r>
                <a:r>
                  <a:rPr lang="en-US" dirty="0" smtClean="0"/>
                  <a:t> showed that if there is a ball constraint in the original problem then </a:t>
                </a:r>
                <a14:m>
                  <m:oMath xmlns:m="http://schemas.openxmlformats.org/officeDocument/2006/math">
                    <m:limLow>
                      <m:limLowPr>
                        <m:ctrlPr>
                          <a:rPr lang="fr-FR" b="0" i="1" smtClean="0">
                            <a:latin typeface="Cambria Math" panose="02040503050406030204" pitchFamily="18" charset="0"/>
                          </a:rPr>
                        </m:ctrlPr>
                      </m:limLowPr>
                      <m:e>
                        <m:r>
                          <m:rPr>
                            <m:sty m:val="p"/>
                          </m:rPr>
                          <a:rPr lang="fr-FR" b="0" i="0" smtClean="0">
                            <a:latin typeface="Cambria Math" panose="02040503050406030204" pitchFamily="18" charset="0"/>
                          </a:rPr>
                          <m:t>lim</m:t>
                        </m:r>
                      </m:e>
                      <m:lim>
                        <m:r>
                          <a:rPr lang="fr-FR" b="0" i="1" smtClean="0">
                            <a:latin typeface="Cambria Math" panose="02040503050406030204" pitchFamily="18" charset="0"/>
                          </a:rPr>
                          <m:t>𝑑</m:t>
                        </m:r>
                        <m:r>
                          <a:rPr lang="fr-FR" b="0" i="1" smtClean="0">
                            <a:latin typeface="Cambria Math" panose="02040503050406030204" pitchFamily="18" charset="0"/>
                          </a:rPr>
                          <m:t>→+∞</m:t>
                        </m:r>
                      </m:lim>
                    </m:limLow>
                    <m:r>
                      <a:rPr lang="fr-FR" b="0" i="1" smtClean="0">
                        <a:latin typeface="Cambria Math" panose="02040503050406030204" pitchFamily="18" charset="0"/>
                      </a:rPr>
                      <m:t>𝑂𝑃</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𝑇</m:t>
                        </m:r>
                      </m:e>
                      <m:sub>
                        <m:r>
                          <a:rPr lang="fr-FR" b="0" i="1" smtClean="0">
                            <a:latin typeface="Cambria Math" panose="02040503050406030204" pitchFamily="18" charset="0"/>
                          </a:rPr>
                          <m:t>𝑑</m:t>
                        </m:r>
                      </m:sub>
                    </m:sSub>
                  </m:oMath>
                </a14:m>
                <a:r>
                  <a:rPr lang="en-US" dirty="0" smtClean="0"/>
                  <a:t> is the value of the optimal solution of the original problem.</a:t>
                </a:r>
                <a:endParaRPr lang="en-US" dirty="0" smtClean="0"/>
              </a:p>
              <a:p>
                <a:pPr lvl="1"/>
                <a:r>
                  <a:rPr lang="en-US" dirty="0" smtClean="0"/>
                  <a:t>Note that for </a:t>
                </a:r>
                <a14:m>
                  <m:oMath xmlns:m="http://schemas.openxmlformats.org/officeDocument/2006/math">
                    <m:r>
                      <a:rPr lang="fr-FR" b="0" i="1" smtClean="0">
                        <a:latin typeface="Cambria Math" panose="02040503050406030204" pitchFamily="18" charset="0"/>
                      </a:rPr>
                      <m:t>𝑑</m:t>
                    </m:r>
                    <m:r>
                      <a:rPr lang="fr-FR" b="0" i="1" smtClean="0">
                        <a:latin typeface="Cambria Math" panose="02040503050406030204" pitchFamily="18" charset="0"/>
                      </a:rPr>
                      <m:t>=1</m:t>
                    </m:r>
                  </m:oMath>
                </a14:m>
                <a:r>
                  <a:rPr lang="en-US" dirty="0" smtClean="0"/>
                  <a:t>, the SOS relaxation and the rank relaxation are exactly the same problem.</a:t>
                </a:r>
              </a:p>
              <a:p>
                <a:pPr lvl="1"/>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xfrm>
                <a:off x="594612" y="877195"/>
                <a:ext cx="8092188" cy="3739293"/>
              </a:xfrm>
              <a:blipFill rotWithShape="0">
                <a:blip r:embed="rId2"/>
                <a:stretch>
                  <a:fillRect l="-1809" t="-2284" r="-173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59894E3C-CCE6-F242-84E3-BCBDD257A1E1}" type="slidenum">
              <a:rPr lang="fr-FR" smtClean="0"/>
              <a:t>15</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en-US" dirty="0" smtClean="0"/>
              <a:t>Sum Of Square Relaxation</a:t>
            </a:r>
            <a:endParaRPr lang="en-US" dirty="0"/>
          </a:p>
        </p:txBody>
      </p:sp>
    </p:spTree>
    <p:extLst>
      <p:ext uri="{BB962C8B-B14F-4D97-AF65-F5344CB8AC3E}">
        <p14:creationId xmlns:p14="http://schemas.microsoft.com/office/powerpoint/2010/main" val="262286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a:xfrm>
                <a:off x="594612" y="1115454"/>
                <a:ext cx="8092188" cy="3585853"/>
              </a:xfrm>
            </p:spPr>
            <p:txBody>
              <a:bodyPr/>
              <a:lstStyle/>
              <a:p>
                <a:pPr lvl="1"/>
                <a:r>
                  <a:rPr lang="en-US" dirty="0" smtClean="0"/>
                  <a:t>The optimal power flow is an optimization problem defined with complex variables and </a:t>
                </a:r>
                <a:r>
                  <a:rPr lang="en-US" dirty="0" err="1" smtClean="0"/>
                  <a:t>hermitian</a:t>
                </a:r>
                <a:r>
                  <a:rPr lang="en-US" dirty="0" smtClean="0"/>
                  <a:t> form</a:t>
                </a:r>
                <a:r>
                  <a:rPr lang="en-US" dirty="0" smtClean="0"/>
                  <a:t>s (terms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𝑣</m:t>
                        </m:r>
                      </m:e>
                      <m:sub>
                        <m:r>
                          <a:rPr lang="fr-FR" b="0" i="1" smtClean="0">
                            <a:latin typeface="Cambria Math" panose="02040503050406030204" pitchFamily="18" charset="0"/>
                          </a:rPr>
                          <m:t>𝑖</m:t>
                        </m:r>
                      </m:sub>
                    </m:sSub>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𝑣</m:t>
                        </m:r>
                      </m:e>
                      <m:sub>
                        <m:r>
                          <a:rPr lang="fr-FR" b="0" i="1" smtClean="0">
                            <a:latin typeface="Cambria Math" panose="02040503050406030204" pitchFamily="18" charset="0"/>
                          </a:rPr>
                          <m:t>𝑗</m:t>
                        </m:r>
                      </m:sub>
                      <m:sup>
                        <m:r>
                          <a:rPr lang="fr-FR" b="0" i="1" smtClean="0">
                            <a:latin typeface="Cambria Math" panose="02040503050406030204" pitchFamily="18" charset="0"/>
                          </a:rPr>
                          <m:t>𝐻</m:t>
                        </m:r>
                      </m:sup>
                    </m:sSubSup>
                  </m:oMath>
                </a14:m>
                <a:r>
                  <a:rPr lang="en-US" dirty="0" smtClean="0"/>
                  <a:t>).</a:t>
                </a:r>
              </a:p>
              <a:p>
                <a:pPr lvl="1"/>
                <a:r>
                  <a:rPr lang="en-US" dirty="0" smtClean="0"/>
                  <a:t>Any complex optimization problem can be converted in a real one using rectangular or polar representation of complex variables. </a:t>
                </a:r>
                <a:r>
                  <a:rPr lang="en-US" dirty="0" smtClean="0"/>
                  <a:t>Local optimization solvers can then be used to obtain good solu</a:t>
                </a:r>
                <a:r>
                  <a:rPr lang="en-US" dirty="0" smtClean="0"/>
                  <a:t>tions but they may fail.</a:t>
                </a:r>
              </a:p>
              <a:p>
                <a:pPr lvl="1"/>
                <a:r>
                  <a:rPr lang="en-US" dirty="0" smtClean="0"/>
                  <a:t>There are two global optimization approach based on convex relaxation</a:t>
                </a:r>
              </a:p>
              <a:p>
                <a:pPr marL="342900" lvl="2" indent="-342900">
                  <a:buFont typeface="+mj-lt"/>
                  <a:buAutoNum type="arabicPeriod"/>
                </a:pPr>
                <a:r>
                  <a:rPr lang="en-US" dirty="0" smtClean="0"/>
                  <a:t>the branch-and-bound approach that close the gap by separate the feasible domain </a:t>
                </a:r>
              </a:p>
              <a:p>
                <a:pPr marL="342900" lvl="2" indent="-342900">
                  <a:buFont typeface="+mj-lt"/>
                  <a:buAutoNum type="arabicPeriod"/>
                </a:pPr>
                <a:r>
                  <a:rPr lang="en-US" dirty="0" smtClean="0"/>
                  <a:t>the SOS relaxation that converges to the optimal value by increasing the complexity of the relaxation.</a:t>
                </a:r>
              </a:p>
              <a:p>
                <a:pPr marL="342900" lvl="2" indent="-342900">
                  <a:buFont typeface="+mj-lt"/>
                  <a:buAutoNum type="arabicPeriod"/>
                </a:pPr>
                <a:endParaRPr lang="en-US" dirty="0" smtClean="0"/>
              </a:p>
              <a:p>
                <a:pPr lvl="1"/>
                <a:r>
                  <a:rPr lang="en-US" dirty="0" smtClean="0"/>
                  <a:t>Both method are currently studied by RTE.</a:t>
                </a:r>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xfrm>
                <a:off x="594612" y="1115454"/>
                <a:ext cx="8092188" cy="3585853"/>
              </a:xfrm>
              <a:blipFill rotWithShape="0">
                <a:blip r:embed="rId2"/>
                <a:stretch>
                  <a:fillRect l="-1809" t="-2211" r="-1733" b="-3061"/>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59894E3C-CCE6-F242-84E3-BCBDD257A1E1}" type="slidenum">
              <a:rPr lang="fr-FR" smtClean="0"/>
              <a:t>16</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fr-FR" dirty="0" smtClean="0"/>
              <a:t>Conclusion</a:t>
            </a:r>
            <a:endParaRPr lang="fr-FR" dirty="0"/>
          </a:p>
        </p:txBody>
      </p:sp>
    </p:spTree>
    <p:extLst>
      <p:ext uri="{BB962C8B-B14F-4D97-AF65-F5344CB8AC3E}">
        <p14:creationId xmlns:p14="http://schemas.microsoft.com/office/powerpoint/2010/main" val="94452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a:xfrm>
                <a:off x="594612" y="1074993"/>
                <a:ext cx="8092188" cy="3919727"/>
              </a:xfrm>
            </p:spPr>
            <p:txBody>
              <a:bodyPr/>
              <a:lstStyle/>
              <a:p>
                <a:pPr lvl="1"/>
                <a:r>
                  <a:rPr lang="en-US" dirty="0" smtClean="0"/>
                  <a:t>Phase-Shifting Transformers (PSTs) are used to control the distribution of power flow in network lines. Changing their configuration allows TSOs adjusting the level of active power to be transmitted along lines, bringing more flexibility to manage the network and prevent overloads. </a:t>
                </a:r>
              </a:p>
              <a:p>
                <a:pPr lvl="1"/>
                <a:r>
                  <a:rPr lang="en-US" dirty="0" smtClean="0"/>
                  <a:t>Modeling PST configurations in AC-OPF thus increases the chances of finding a steady-state solution. </a:t>
                </a:r>
              </a:p>
              <a:p>
                <a:pPr lvl="1"/>
                <a:r>
                  <a:rPr lang="en-US" dirty="0" smtClean="0"/>
                  <a:t>Configuring a PST l consists in determining a triplet of voltage ratio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𝜌</m:t>
                        </m:r>
                      </m:e>
                      <m:sub>
                        <m:r>
                          <a:rPr lang="fr-FR" b="0" i="1" smtClean="0">
                            <a:latin typeface="Cambria Math" panose="02040503050406030204" pitchFamily="18" charset="0"/>
                          </a:rPr>
                          <m:t>𝑙𝑚</m:t>
                        </m:r>
                      </m:sub>
                    </m:sSub>
                  </m:oMath>
                </a14:m>
                <a:r>
                  <a:rPr lang="en-US" dirty="0" smtClean="0"/>
                  <a:t>, angle value </a:t>
                </a:r>
                <a14:m>
                  <m:oMath xmlns:m="http://schemas.openxmlformats.org/officeDocument/2006/math">
                    <m:sSub>
                      <m:sSubPr>
                        <m:ctrlPr>
                          <a:rPr lang="fr-FR" b="0" i="1" dirty="0" smtClean="0">
                            <a:latin typeface="Cambria Math" panose="02040503050406030204" pitchFamily="18" charset="0"/>
                          </a:rPr>
                        </m:ctrlPr>
                      </m:sSubPr>
                      <m:e>
                        <m:r>
                          <a:rPr lang="fr-FR" b="0" i="1" dirty="0" smtClean="0">
                            <a:latin typeface="Cambria Math" panose="02040503050406030204" pitchFamily="18" charset="0"/>
                          </a:rPr>
                          <m:t>𝜃</m:t>
                        </m:r>
                      </m:e>
                      <m:sub>
                        <m:r>
                          <a:rPr lang="fr-FR" b="0" i="1" dirty="0" smtClean="0">
                            <a:latin typeface="Cambria Math" panose="02040503050406030204" pitchFamily="18" charset="0"/>
                          </a:rPr>
                          <m:t>𝑙𝑚</m:t>
                        </m:r>
                      </m:sub>
                    </m:sSub>
                    <m:r>
                      <a:rPr lang="fr-FR" b="0" i="1" dirty="0" err="1" smtClean="0">
                        <a:latin typeface="Cambria Math" panose="02040503050406030204" pitchFamily="18" charset="0"/>
                      </a:rPr>
                      <m:t> </m:t>
                    </m:r>
                  </m:oMath>
                </a14:m>
                <a:r>
                  <a:rPr lang="en-US" dirty="0" smtClean="0"/>
                  <a:t>and reactance value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𝑋</m:t>
                        </m:r>
                      </m:e>
                      <m:sub>
                        <m:r>
                          <a:rPr lang="fr-FR" b="0" i="1" smtClean="0">
                            <a:latin typeface="Cambria Math" panose="02040503050406030204" pitchFamily="18" charset="0"/>
                          </a:rPr>
                          <m:t>𝑙𝑚</m:t>
                        </m:r>
                      </m:sub>
                    </m:sSub>
                  </m:oMath>
                </a14:m>
                <a:r>
                  <a:rPr lang="en-US" dirty="0" smtClean="0"/>
                  <a:t> which respects a configuration law.</a:t>
                </a:r>
              </a:p>
              <a:p>
                <a:pPr lvl="1"/>
                <a:r>
                  <a:rPr lang="en-US" dirty="0" smtClean="0"/>
                  <a:t>Because some components of the matrix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𝑌</m:t>
                        </m:r>
                      </m:e>
                      <m:sub>
                        <m:r>
                          <a:rPr lang="fr-FR" b="0" i="1" smtClean="0">
                            <a:latin typeface="Cambria Math" panose="02040503050406030204" pitchFamily="18" charset="0"/>
                          </a:rPr>
                          <m:t>𝑙𝑚</m:t>
                        </m:r>
                      </m:sub>
                    </m:sSub>
                  </m:oMath>
                </a14:m>
                <a:r>
                  <a:rPr lang="en-US" dirty="0" smtClean="0"/>
                  <a:t> depends on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𝜌</m:t>
                        </m:r>
                      </m:e>
                      <m:sub>
                        <m:r>
                          <a:rPr lang="fr-FR" b="0" i="1" smtClean="0">
                            <a:latin typeface="Cambria Math" panose="02040503050406030204" pitchFamily="18" charset="0"/>
                          </a:rPr>
                          <m:t>𝑙𝑚</m:t>
                        </m:r>
                      </m:sub>
                    </m:sSub>
                    <m:r>
                      <a:rPr lang="fr-FR" b="0" i="1" smtClean="0">
                        <a:latin typeface="Cambria Math" panose="02040503050406030204" pitchFamily="18" charset="0"/>
                      </a:rPr>
                      <m:t>, </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𝜃</m:t>
                        </m:r>
                      </m:e>
                      <m:sub>
                        <m:r>
                          <a:rPr lang="fr-FR" b="0" i="1" smtClean="0">
                            <a:latin typeface="Cambria Math" panose="02040503050406030204" pitchFamily="18" charset="0"/>
                          </a:rPr>
                          <m:t>𝑙𝑚</m:t>
                        </m:r>
                      </m:sub>
                    </m:sSub>
                  </m:oMath>
                </a14:m>
                <a:r>
                  <a:rPr lang="en-US" dirty="0" smtClean="0"/>
                  <a:t> and </a:t>
                </a:r>
                <a14:m>
                  <m:oMath xmlns:m="http://schemas.openxmlformats.org/officeDocument/2006/math">
                    <m:sSub>
                      <m:sSubPr>
                        <m:ctrlPr>
                          <a:rPr lang="fr-FR" b="0" i="1" smtClean="0">
                            <a:latin typeface="Cambria Math" panose="02040503050406030204" pitchFamily="18" charset="0"/>
                          </a:rPr>
                        </m:ctrlPr>
                      </m:sSubPr>
                      <m:e>
                        <m:r>
                          <m:rPr>
                            <m:sty m:val="p"/>
                          </m:rPr>
                          <a:rPr lang="fr-FR" b="0" i="1" smtClean="0">
                            <a:latin typeface="Cambria Math" panose="02040503050406030204" pitchFamily="18" charset="0"/>
                          </a:rPr>
                          <m:t>X</m:t>
                        </m:r>
                      </m:e>
                      <m:sub>
                        <m:r>
                          <a:rPr lang="fr-FR" b="0" i="1" smtClean="0">
                            <a:latin typeface="Cambria Math" panose="02040503050406030204" pitchFamily="18" charset="0"/>
                          </a:rPr>
                          <m:t>𝑙𝑚</m:t>
                        </m:r>
                      </m:sub>
                    </m:sSub>
                  </m:oMath>
                </a14:m>
                <a:r>
                  <a:rPr lang="en-US" dirty="0" smtClean="0"/>
                  <a:t>, we can model, for each transformer, power transformers configuration as:</a:t>
                </a:r>
              </a:p>
              <a:p>
                <a:pPr lvl="1"/>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m:rPr>
                                        <m:brk m:alnAt="7"/>
                                      </m:rPr>
                                      <a:rPr lang="fr-FR" i="1">
                                        <a:latin typeface="Cambria Math" panose="02040503050406030204" pitchFamily="18" charset="0"/>
                                      </a:rPr>
                                      <m:t>𝑖</m:t>
                                    </m:r>
                                  </m:e>
                                  <m:sub>
                                    <m:r>
                                      <m:rPr>
                                        <m:brk m:alnAt="7"/>
                                      </m:rPr>
                                      <a:rPr lang="fr-FR" i="1">
                                        <a:latin typeface="Cambria Math" panose="02040503050406030204" pitchFamily="18" charset="0"/>
                                      </a:rPr>
                                      <m:t>𝑙</m:t>
                                    </m:r>
                                    <m:r>
                                      <a:rPr lang="fr-FR" i="1">
                                        <a:latin typeface="Cambria Math" panose="02040503050406030204" pitchFamily="18" charset="0"/>
                                      </a:rPr>
                                      <m:t>𝑚</m:t>
                                    </m:r>
                                  </m:sub>
                                </m:sSub>
                              </m:e>
                            </m:mr>
                            <m:mr>
                              <m:e>
                                <m:sSub>
                                  <m:sSubPr>
                                    <m:ctrlPr>
                                      <a:rPr lang="fr-FR" i="1">
                                        <a:latin typeface="Cambria Math" panose="02040503050406030204" pitchFamily="18" charset="0"/>
                                      </a:rPr>
                                    </m:ctrlPr>
                                  </m:sSubPr>
                                  <m:e>
                                    <m:r>
                                      <a:rPr lang="fr-FR" i="1">
                                        <a:latin typeface="Cambria Math" panose="02040503050406030204" pitchFamily="18" charset="0"/>
                                      </a:rPr>
                                      <m:t>𝑖</m:t>
                                    </m:r>
                                  </m:e>
                                  <m:sub>
                                    <m:r>
                                      <a:rPr lang="fr-FR" i="1">
                                        <a:latin typeface="Cambria Math" panose="02040503050406030204" pitchFamily="18" charset="0"/>
                                      </a:rPr>
                                      <m:t>𝑚𝑙</m:t>
                                    </m:r>
                                  </m:sub>
                                </m:sSub>
                              </m:e>
                            </m:mr>
                          </m:m>
                        </m:e>
                      </m:d>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𝑌</m:t>
                          </m:r>
                        </m:e>
                        <m:sub>
                          <m:r>
                            <a:rPr lang="fr-FR" i="1">
                              <a:latin typeface="Cambria Math" panose="02040503050406030204" pitchFamily="18" charset="0"/>
                            </a:rPr>
                            <m:t>𝑙𝑚</m:t>
                          </m:r>
                        </m:sub>
                      </m:sSub>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𝑣</m:t>
                                    </m:r>
                                  </m:e>
                                  <m:sub>
                                    <m:r>
                                      <m:rPr>
                                        <m:brk m:alnAt="7"/>
                                      </m:rPr>
                                      <a:rPr lang="fr-FR" i="1">
                                        <a:latin typeface="Cambria Math" panose="02040503050406030204" pitchFamily="18" charset="0"/>
                                      </a:rPr>
                                      <m:t>𝑙</m:t>
                                    </m:r>
                                  </m:sub>
                                </m:sSub>
                              </m:e>
                            </m:mr>
                            <m:mr>
                              <m:e>
                                <m:sSub>
                                  <m:sSubPr>
                                    <m:ctrlPr>
                                      <a:rPr lang="fr-FR" i="1">
                                        <a:latin typeface="Cambria Math" panose="02040503050406030204" pitchFamily="18" charset="0"/>
                                      </a:rPr>
                                    </m:ctrlPr>
                                  </m:sSubPr>
                                  <m:e>
                                    <m:r>
                                      <a:rPr lang="fr-FR" i="1">
                                        <a:latin typeface="Cambria Math" panose="02040503050406030204" pitchFamily="18" charset="0"/>
                                      </a:rPr>
                                      <m:t>𝑣</m:t>
                                    </m:r>
                                  </m:e>
                                  <m:sub>
                                    <m:r>
                                      <a:rPr lang="fr-FR" i="1">
                                        <a:latin typeface="Cambria Math" panose="02040503050406030204" pitchFamily="18" charset="0"/>
                                      </a:rPr>
                                      <m:t>𝑚</m:t>
                                    </m:r>
                                  </m:sub>
                                </m:sSub>
                              </m:e>
                            </m:mr>
                          </m:m>
                        </m:e>
                      </m:d>
                      <m:r>
                        <a:rPr lang="fr-FR" b="0" i="1" smtClean="0">
                          <a:latin typeface="Cambria Math" panose="02040503050406030204" pitchFamily="18" charset="0"/>
                        </a:rPr>
                        <m:t>=</m:t>
                      </m:r>
                      <m:d>
                        <m:dPr>
                          <m:ctrlPr>
                            <a:rPr lang="fr-FR" b="0" i="1" smtClean="0">
                              <a:latin typeface="Cambria Math" panose="02040503050406030204" pitchFamily="18" charset="0"/>
                            </a:rPr>
                          </m:ctrlPr>
                        </m:dPr>
                        <m:e>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𝜆</m:t>
                              </m:r>
                            </m:e>
                            <m:sub>
                              <m:r>
                                <a:rPr lang="fr-FR" b="0" i="1" smtClean="0">
                                  <a:latin typeface="Cambria Math" panose="02040503050406030204" pitchFamily="18" charset="0"/>
                                </a:rPr>
                                <m:t>𝑖</m:t>
                              </m:r>
                            </m:sub>
                          </m:sSub>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𝑌</m:t>
                              </m:r>
                            </m:e>
                            <m:sub>
                              <m:r>
                                <a:rPr lang="fr-FR" b="0" i="1" smtClean="0">
                                  <a:latin typeface="Cambria Math" panose="02040503050406030204" pitchFamily="18" charset="0"/>
                                </a:rPr>
                                <m:t>𝑙𝑚</m:t>
                              </m:r>
                            </m:sub>
                            <m:sup>
                              <m:r>
                                <a:rPr lang="fr-FR" b="0" i="1" smtClean="0">
                                  <a:latin typeface="Cambria Math" panose="02040503050406030204" pitchFamily="18" charset="0"/>
                                </a:rPr>
                                <m:t>𝑖</m:t>
                              </m:r>
                            </m:sup>
                          </m:sSubSup>
                        </m:e>
                      </m:d>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𝑣</m:t>
                                    </m:r>
                                  </m:e>
                                  <m:sub>
                                    <m:r>
                                      <m:rPr>
                                        <m:brk m:alnAt="7"/>
                                      </m:rPr>
                                      <a:rPr lang="fr-FR" i="1">
                                        <a:latin typeface="Cambria Math" panose="02040503050406030204" pitchFamily="18" charset="0"/>
                                      </a:rPr>
                                      <m:t>𝑙</m:t>
                                    </m:r>
                                  </m:sub>
                                </m:sSub>
                              </m:e>
                            </m:mr>
                            <m:mr>
                              <m:e>
                                <m:sSub>
                                  <m:sSubPr>
                                    <m:ctrlPr>
                                      <a:rPr lang="fr-FR" i="1">
                                        <a:latin typeface="Cambria Math" panose="02040503050406030204" pitchFamily="18" charset="0"/>
                                      </a:rPr>
                                    </m:ctrlPr>
                                  </m:sSubPr>
                                  <m:e>
                                    <m:r>
                                      <a:rPr lang="fr-FR" i="1">
                                        <a:latin typeface="Cambria Math" panose="02040503050406030204" pitchFamily="18" charset="0"/>
                                      </a:rPr>
                                      <m:t>𝑣</m:t>
                                    </m:r>
                                  </m:e>
                                  <m:sub>
                                    <m:r>
                                      <a:rPr lang="fr-FR" i="1">
                                        <a:latin typeface="Cambria Math" panose="02040503050406030204" pitchFamily="18" charset="0"/>
                                      </a:rPr>
                                      <m:t>𝑚</m:t>
                                    </m:r>
                                  </m:sub>
                                </m:sSub>
                              </m:e>
                            </m:mr>
                          </m:m>
                        </m:e>
                      </m:d>
                      <m:r>
                        <a:rPr lang="fr-FR" b="0" i="1" smtClean="0">
                          <a:latin typeface="Cambria Math" panose="02040503050406030204" pitchFamily="18" charset="0"/>
                        </a:rPr>
                        <m:t>, ∑</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𝜆</m:t>
                          </m:r>
                        </m:e>
                        <m:sub>
                          <m:r>
                            <a:rPr lang="fr-FR" b="0" i="1" smtClean="0">
                              <a:latin typeface="Cambria Math" panose="02040503050406030204" pitchFamily="18" charset="0"/>
                            </a:rPr>
                            <m:t>𝑖</m:t>
                          </m:r>
                        </m:sub>
                      </m:sSub>
                      <m:r>
                        <a:rPr lang="fr-FR" b="0" i="1" smtClean="0">
                          <a:latin typeface="Cambria Math" panose="02040503050406030204" pitchFamily="18" charset="0"/>
                        </a:rPr>
                        <m:t>=1, </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𝜆</m:t>
                          </m:r>
                        </m:e>
                        <m:sub>
                          <m:r>
                            <a:rPr lang="fr-FR" b="0" i="1" smtClean="0">
                              <a:latin typeface="Cambria Math" panose="02040503050406030204" pitchFamily="18" charset="0"/>
                            </a:rPr>
                            <m:t>𝑖</m:t>
                          </m:r>
                        </m:sub>
                      </m:sSub>
                      <m:r>
                        <a:rPr lang="fr-FR" b="0" i="1" smtClean="0">
                          <a:latin typeface="Cambria Math" panose="02040503050406030204" pitchFamily="18" charset="0"/>
                        </a:rPr>
                        <m:t>∈{0;1}</m:t>
                      </m:r>
                    </m:oMath>
                  </m:oMathPara>
                </a14:m>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xfrm>
                <a:off x="594612" y="1074993"/>
                <a:ext cx="8092188" cy="3919727"/>
              </a:xfrm>
              <a:blipFill rotWithShape="0">
                <a:blip r:embed="rId2"/>
                <a:stretch>
                  <a:fillRect l="-1809" t="-2022" r="-1733"/>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59894E3C-CCE6-F242-84E3-BCBDD257A1E1}" type="slidenum">
              <a:rPr lang="fr-FR" smtClean="0"/>
              <a:pPr/>
              <a:t>17</a:t>
            </a:fld>
            <a:endParaRPr lang="fr-FR"/>
          </a:p>
        </p:txBody>
      </p:sp>
      <p:sp>
        <p:nvSpPr>
          <p:cNvPr id="4" name="Espace réservé du texte 3"/>
          <p:cNvSpPr>
            <a:spLocks noGrp="1"/>
          </p:cNvSpPr>
          <p:nvPr>
            <p:ph type="body" sz="quarter" idx="13"/>
          </p:nvPr>
        </p:nvSpPr>
        <p:spPr/>
        <p:txBody>
          <a:bodyPr/>
          <a:lstStyle/>
          <a:p>
            <a:r>
              <a:rPr lang="fr-FR" smtClean="0"/>
              <a:t>Lines with PST</a:t>
            </a:r>
            <a:endParaRPr lang="fr-FR" dirty="0"/>
          </a:p>
        </p:txBody>
      </p:sp>
    </p:spTree>
    <p:extLst>
      <p:ext uri="{BB962C8B-B14F-4D97-AF65-F5344CB8AC3E}">
        <p14:creationId xmlns:p14="http://schemas.microsoft.com/office/powerpoint/2010/main" val="2263246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9894E3C-CCE6-F242-84E3-BCBDD257A1E1}" type="slidenum">
              <a:rPr lang="fr-FR" smtClean="0"/>
              <a:t>2</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fr-FR" dirty="0" smtClean="0"/>
              <a:t>A </a:t>
            </a:r>
            <a:r>
              <a:rPr lang="fr-FR" dirty="0" err="1" smtClean="0"/>
              <a:t>small</a:t>
            </a:r>
            <a:r>
              <a:rPr lang="fr-FR" dirty="0" smtClean="0"/>
              <a:t> </a:t>
            </a:r>
            <a:r>
              <a:rPr lang="fr-FR" dirty="0" err="1" smtClean="0"/>
              <a:t>example</a:t>
            </a:r>
            <a:r>
              <a:rPr lang="fr-FR" dirty="0" smtClean="0"/>
              <a:t> </a:t>
            </a:r>
            <a:endParaRPr lang="fr-FR" dirty="0"/>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5019" y="923575"/>
            <a:ext cx="5376841" cy="3850075"/>
          </a:xfrm>
          <a:prstGeom prst="rect">
            <a:avLst/>
          </a:prstGeom>
        </p:spPr>
      </p:pic>
    </p:spTree>
    <p:extLst>
      <p:ext uri="{BB962C8B-B14F-4D97-AF65-F5344CB8AC3E}">
        <p14:creationId xmlns:p14="http://schemas.microsoft.com/office/powerpoint/2010/main" val="255070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a:xfrm>
                <a:off x="594612" y="960121"/>
                <a:ext cx="8092188" cy="3875228"/>
              </a:xfrm>
            </p:spPr>
            <p:txBody>
              <a:bodyPr/>
              <a:lstStyle/>
              <a:p>
                <a:pPr lvl="1"/>
                <a:r>
                  <a:rPr lang="en-US" sz="1600" dirty="0" smtClean="0"/>
                  <a:t>The power system network is a graph described </a:t>
                </a:r>
                <a:r>
                  <a:rPr lang="en-US" sz="1600" dirty="0"/>
                  <a:t>using </a:t>
                </a:r>
                <a:r>
                  <a:rPr lang="en-US" sz="1600" dirty="0" smtClean="0"/>
                  <a:t>buses (nodes) and branches (directed edges). </a:t>
                </a:r>
                <a:r>
                  <a:rPr lang="en-US" sz="1600" dirty="0"/>
                  <a:t>Power flow computations aim at providing a power and voltage distribution of a power system network given </a:t>
                </a:r>
                <a:r>
                  <a:rPr lang="en-US" sz="1600" dirty="0" smtClean="0"/>
                  <a:t>loads (demands) </a:t>
                </a:r>
                <a:r>
                  <a:rPr lang="en-US" sz="1600" dirty="0"/>
                  <a:t>and </a:t>
                </a:r>
                <a:r>
                  <a:rPr lang="en-US" sz="1600" dirty="0" smtClean="0"/>
                  <a:t>injections (productions).</a:t>
                </a:r>
              </a:p>
              <a:p>
                <a:pPr lvl="1"/>
                <a:r>
                  <a:rPr lang="en-US" sz="1600" dirty="0" smtClean="0"/>
                  <a:t>When </a:t>
                </a:r>
                <a:r>
                  <a:rPr lang="en-US" sz="1600" dirty="0"/>
                  <a:t>production levels are unknown, a </a:t>
                </a:r>
                <a:r>
                  <a:rPr lang="en-US" sz="1600" dirty="0" smtClean="0"/>
                  <a:t>criterion is </a:t>
                </a:r>
                <a:r>
                  <a:rPr lang="en-US" sz="1600" dirty="0"/>
                  <a:t>defined and an optimization problem, named </a:t>
                </a:r>
                <a:r>
                  <a:rPr lang="en-US" sz="1600" dirty="0" smtClean="0"/>
                  <a:t>Optimal Power </a:t>
                </a:r>
                <a:r>
                  <a:rPr lang="en-US" sz="1600" dirty="0"/>
                  <a:t>Flow (OPF), is solved in order to provide a </a:t>
                </a:r>
                <a:r>
                  <a:rPr lang="en-US" sz="1600" dirty="0" smtClean="0"/>
                  <a:t>solution minimizing </a:t>
                </a:r>
                <a:r>
                  <a:rPr lang="en-US" sz="1600" dirty="0"/>
                  <a:t>that criterion</a:t>
                </a:r>
                <a:r>
                  <a:rPr lang="en-US" sz="1600" dirty="0" smtClean="0"/>
                  <a:t>.</a:t>
                </a:r>
              </a:p>
              <a:p>
                <a:pPr lvl="1"/>
                <a:r>
                  <a:rPr lang="en-US" sz="1600" dirty="0" smtClean="0"/>
                  <a:t>The set of buses is </a:t>
                </a:r>
                <a14:m>
                  <m:oMath xmlns:m="http://schemas.openxmlformats.org/officeDocument/2006/math">
                    <m:r>
                      <a:rPr lang="fr-FR" sz="1600" b="0" i="1" smtClean="0">
                        <a:latin typeface="Cambria Math" panose="02040503050406030204" pitchFamily="18" charset="0"/>
                      </a:rPr>
                      <m:t>𝒩</m:t>
                    </m:r>
                  </m:oMath>
                </a14:m>
                <a:r>
                  <a:rPr lang="en-US" sz="1600" dirty="0" smtClean="0"/>
                  <a:t>, the voltage at each bus </a:t>
                </a:r>
                <a14:m>
                  <m:oMath xmlns:m="http://schemas.openxmlformats.org/officeDocument/2006/math">
                    <m:r>
                      <a:rPr lang="fr-FR" sz="1600" b="0" i="1" smtClean="0">
                        <a:latin typeface="Cambria Math" panose="02040503050406030204" pitchFamily="18" charset="0"/>
                      </a:rPr>
                      <m:t>𝑖</m:t>
                    </m:r>
                    <m:r>
                      <a:rPr lang="fr-FR" sz="1600" b="0" i="1" smtClean="0">
                        <a:latin typeface="Cambria Math" panose="02040503050406030204" pitchFamily="18" charset="0"/>
                      </a:rPr>
                      <m:t>∈</m:t>
                    </m:r>
                    <m:r>
                      <a:rPr lang="fr-FR" sz="1600" b="0" i="1" smtClean="0">
                        <a:latin typeface="Cambria Math" panose="02040503050406030204" pitchFamily="18" charset="0"/>
                      </a:rPr>
                      <m:t>𝒩</m:t>
                    </m:r>
                  </m:oMath>
                </a14:m>
                <a:r>
                  <a:rPr lang="en-US" sz="1600" dirty="0" smtClean="0"/>
                  <a:t> is </a:t>
                </a:r>
                <a14:m>
                  <m:oMath xmlns:m="http://schemas.openxmlformats.org/officeDocument/2006/math">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𝑣</m:t>
                        </m:r>
                      </m:e>
                      <m:sub>
                        <m:r>
                          <a:rPr lang="fr-FR" sz="1600" b="0" i="1" smtClean="0">
                            <a:latin typeface="Cambria Math" panose="02040503050406030204" pitchFamily="18" charset="0"/>
                          </a:rPr>
                          <m:t>𝑖</m:t>
                        </m:r>
                      </m:sub>
                    </m:sSub>
                  </m:oMath>
                </a14:m>
                <a:r>
                  <a:rPr lang="en-US" sz="1600" dirty="0" smtClean="0"/>
                  <a:t>. </a:t>
                </a:r>
                <a14:m>
                  <m:oMath xmlns:m="http://schemas.openxmlformats.org/officeDocument/2006/math">
                    <m:sSubSup>
                      <m:sSubSupPr>
                        <m:ctrlPr>
                          <a:rPr lang="fr-FR" sz="1600" b="0" i="1" smtClean="0">
                            <a:latin typeface="Cambria Math" panose="02040503050406030204" pitchFamily="18" charset="0"/>
                          </a:rPr>
                        </m:ctrlPr>
                      </m:sSubSupPr>
                      <m:e>
                        <m:r>
                          <a:rPr lang="fr-FR" sz="1600" b="0" i="1" smtClean="0">
                            <a:latin typeface="Cambria Math" panose="02040503050406030204" pitchFamily="18" charset="0"/>
                          </a:rPr>
                          <m:t>𝑠</m:t>
                        </m:r>
                      </m:e>
                      <m:sub>
                        <m:r>
                          <a:rPr lang="fr-FR" sz="1600" b="0" i="1" smtClean="0">
                            <a:latin typeface="Cambria Math" panose="02040503050406030204" pitchFamily="18" charset="0"/>
                          </a:rPr>
                          <m:t>𝑖</m:t>
                        </m:r>
                      </m:sub>
                      <m:sup>
                        <m:r>
                          <a:rPr lang="fr-FR" sz="1600" b="0" i="1" smtClean="0">
                            <a:latin typeface="Cambria Math" panose="02040503050406030204" pitchFamily="18" charset="0"/>
                          </a:rPr>
                          <m:t>𝐺</m:t>
                        </m:r>
                      </m:sup>
                    </m:sSubSup>
                  </m:oMath>
                </a14:m>
                <a:r>
                  <a:rPr lang="en-US" sz="1600" dirty="0" smtClean="0"/>
                  <a:t> is the variable injection and </a:t>
                </a:r>
                <a14:m>
                  <m:oMath xmlns:m="http://schemas.openxmlformats.org/officeDocument/2006/math">
                    <m:sSubSup>
                      <m:sSubSupPr>
                        <m:ctrlPr>
                          <a:rPr lang="fr-FR" sz="1600" b="0" i="1" smtClean="0">
                            <a:latin typeface="Cambria Math" panose="02040503050406030204" pitchFamily="18" charset="0"/>
                          </a:rPr>
                        </m:ctrlPr>
                      </m:sSubSupPr>
                      <m:e>
                        <m:r>
                          <a:rPr lang="fr-FR" sz="1600" b="0" i="1" smtClean="0">
                            <a:latin typeface="Cambria Math" panose="02040503050406030204" pitchFamily="18" charset="0"/>
                          </a:rPr>
                          <m:t>𝑆</m:t>
                        </m:r>
                      </m:e>
                      <m:sub>
                        <m:r>
                          <a:rPr lang="fr-FR" sz="1600" b="0" i="1" smtClean="0">
                            <a:latin typeface="Cambria Math" panose="02040503050406030204" pitchFamily="18" charset="0"/>
                          </a:rPr>
                          <m:t>𝑖</m:t>
                        </m:r>
                      </m:sub>
                      <m:sup>
                        <m:r>
                          <a:rPr lang="fr-FR" sz="1600" b="0" i="1" smtClean="0">
                            <a:latin typeface="Cambria Math" panose="02040503050406030204" pitchFamily="18" charset="0"/>
                          </a:rPr>
                          <m:t>𝐷</m:t>
                        </m:r>
                      </m:sup>
                    </m:sSubSup>
                  </m:oMath>
                </a14:m>
                <a:r>
                  <a:rPr lang="en-US" sz="1600" dirty="0" smtClean="0"/>
                  <a:t> if the fixed injection (demand). </a:t>
                </a:r>
                <a14:m>
                  <m:oMath xmlns:m="http://schemas.openxmlformats.org/officeDocument/2006/math">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𝑠</m:t>
                        </m:r>
                      </m:e>
                      <m:sub>
                        <m:r>
                          <a:rPr lang="fr-FR" sz="1600" b="0" i="1" smtClean="0">
                            <a:latin typeface="Cambria Math" panose="02040503050406030204" pitchFamily="18" charset="0"/>
                          </a:rPr>
                          <m:t>𝑖𝑗</m:t>
                        </m:r>
                      </m:sub>
                    </m:sSub>
                  </m:oMath>
                </a14:m>
                <a:r>
                  <a:rPr lang="en-US" sz="1600" dirty="0" smtClean="0"/>
                  <a:t> is the power flow on line </a:t>
                </a:r>
                <a14:m>
                  <m:oMath xmlns:m="http://schemas.openxmlformats.org/officeDocument/2006/math">
                    <m:d>
                      <m:dPr>
                        <m:ctrlPr>
                          <a:rPr lang="fr-FR" sz="1600" b="0" i="1" smtClean="0">
                            <a:latin typeface="Cambria Math" panose="02040503050406030204" pitchFamily="18" charset="0"/>
                          </a:rPr>
                        </m:ctrlPr>
                      </m:dPr>
                      <m:e>
                        <m:r>
                          <a:rPr lang="fr-FR" sz="1600" b="0" i="1" smtClean="0">
                            <a:latin typeface="Cambria Math" panose="02040503050406030204" pitchFamily="18" charset="0"/>
                          </a:rPr>
                          <m:t>𝑖</m:t>
                        </m:r>
                        <m:r>
                          <a:rPr lang="fr-FR" sz="1600" b="0" i="1" smtClean="0">
                            <a:latin typeface="Cambria Math" panose="02040503050406030204" pitchFamily="18" charset="0"/>
                          </a:rPr>
                          <m:t>,</m:t>
                        </m:r>
                        <m:r>
                          <a:rPr lang="fr-FR" sz="1600" b="0" i="1" smtClean="0">
                            <a:latin typeface="Cambria Math" panose="02040503050406030204" pitchFamily="18" charset="0"/>
                          </a:rPr>
                          <m:t>𝑗</m:t>
                        </m:r>
                      </m:e>
                    </m:d>
                    <m:r>
                      <a:rPr lang="fr-FR" sz="1600" b="0" i="1" smtClean="0">
                        <a:latin typeface="Cambria Math" panose="02040503050406030204" pitchFamily="18" charset="0"/>
                      </a:rPr>
                      <m:t>∈</m:t>
                    </m:r>
                    <m:r>
                      <a:rPr lang="fr-FR" sz="1600" b="0" i="1" smtClean="0">
                        <a:latin typeface="Cambria Math" panose="02040503050406030204" pitchFamily="18" charset="0"/>
                      </a:rPr>
                      <m:t>ℬ</m:t>
                    </m:r>
                  </m:oMath>
                </a14:m>
                <a:r>
                  <a:rPr lang="en-US" sz="1600" dirty="0" smtClean="0"/>
                  <a:t>. </a:t>
                </a:r>
              </a:p>
              <a:p>
                <a:pPr lvl="1"/>
                <a:r>
                  <a:rPr lang="en-US" sz="1600" dirty="0" smtClean="0"/>
                  <a:t>The OPF problem </a:t>
                </a:r>
                <a:r>
                  <a:rPr lang="en-US" sz="1600" dirty="0" smtClean="0"/>
                  <a:t>is “simply”  </a:t>
                </a:r>
                <a:r>
                  <a:rPr lang="en-US" sz="1600" dirty="0" smtClean="0"/>
                  <a:t>a flow problem where power balances must hold:</a:t>
                </a:r>
              </a:p>
              <a:p>
                <a:pPr lvl="1"/>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m:t>
                      </m:r>
                      <m:r>
                        <a:rPr lang="fr-FR" sz="1600" b="0" i="1" smtClean="0">
                          <a:latin typeface="Cambria Math" panose="02040503050406030204" pitchFamily="18" charset="0"/>
                        </a:rPr>
                        <m:t>𝑖</m:t>
                      </m:r>
                      <m:r>
                        <a:rPr lang="fr-FR" sz="1600" b="0" i="1" smtClean="0">
                          <a:latin typeface="Cambria Math" panose="02040503050406030204" pitchFamily="18" charset="0"/>
                        </a:rPr>
                        <m:t>∈</m:t>
                      </m:r>
                      <m:r>
                        <a:rPr lang="fr-FR" sz="1600" b="0" i="1" smtClean="0">
                          <a:latin typeface="Cambria Math" panose="02040503050406030204" pitchFamily="18" charset="0"/>
                        </a:rPr>
                        <m:t>𝒩</m:t>
                      </m:r>
                      <m:r>
                        <a:rPr lang="fr-FR" sz="1600" b="0" i="1" smtClean="0">
                          <a:latin typeface="Cambria Math" panose="02040503050406030204" pitchFamily="18" charset="0"/>
                        </a:rPr>
                        <m:t>:</m:t>
                      </m:r>
                      <m:sSubSup>
                        <m:sSubSupPr>
                          <m:ctrlPr>
                            <a:rPr lang="fr-FR" sz="1600" b="0" i="1" smtClean="0">
                              <a:latin typeface="Cambria Math" panose="02040503050406030204" pitchFamily="18" charset="0"/>
                            </a:rPr>
                          </m:ctrlPr>
                        </m:sSubSupPr>
                        <m:e>
                          <m:r>
                            <a:rPr lang="fr-FR" sz="1600" b="0" i="1" smtClean="0">
                              <a:latin typeface="Cambria Math" panose="02040503050406030204" pitchFamily="18" charset="0"/>
                            </a:rPr>
                            <m:t>𝑠</m:t>
                          </m:r>
                        </m:e>
                        <m:sub>
                          <m:r>
                            <a:rPr lang="fr-FR" sz="1600" b="0" i="1" smtClean="0">
                              <a:latin typeface="Cambria Math" panose="02040503050406030204" pitchFamily="18" charset="0"/>
                            </a:rPr>
                            <m:t>𝑖</m:t>
                          </m:r>
                        </m:sub>
                        <m:sup>
                          <m:r>
                            <a:rPr lang="fr-FR" sz="1600" b="0" i="1" smtClean="0">
                              <a:latin typeface="Cambria Math" panose="02040503050406030204" pitchFamily="18" charset="0"/>
                            </a:rPr>
                            <m:t>𝐺</m:t>
                          </m:r>
                        </m:sup>
                      </m:sSubSup>
                      <m:r>
                        <a:rPr lang="fr-FR" sz="1600" b="0" i="1" smtClean="0">
                          <a:latin typeface="Cambria Math" panose="02040503050406030204" pitchFamily="18" charset="0"/>
                        </a:rPr>
                        <m:t>+</m:t>
                      </m:r>
                      <m:sSubSup>
                        <m:sSubSupPr>
                          <m:ctrlPr>
                            <a:rPr lang="fr-FR" sz="1600" b="0" i="1" smtClean="0">
                              <a:latin typeface="Cambria Math" panose="02040503050406030204" pitchFamily="18" charset="0"/>
                            </a:rPr>
                          </m:ctrlPr>
                        </m:sSubSupPr>
                        <m:e>
                          <m:r>
                            <a:rPr lang="fr-FR" sz="1600" b="0" i="1" smtClean="0">
                              <a:latin typeface="Cambria Math" panose="02040503050406030204" pitchFamily="18" charset="0"/>
                            </a:rPr>
                            <m:t>𝑆</m:t>
                          </m:r>
                        </m:e>
                        <m:sub>
                          <m:r>
                            <a:rPr lang="fr-FR" sz="1600" b="0" i="1" smtClean="0">
                              <a:latin typeface="Cambria Math" panose="02040503050406030204" pitchFamily="18" charset="0"/>
                            </a:rPr>
                            <m:t>𝑖</m:t>
                          </m:r>
                        </m:sub>
                        <m:sup>
                          <m:r>
                            <a:rPr lang="fr-FR" sz="1600" b="0" i="1" smtClean="0">
                              <a:latin typeface="Cambria Math" panose="02040503050406030204" pitchFamily="18" charset="0"/>
                            </a:rPr>
                            <m:t>𝐷</m:t>
                          </m:r>
                        </m:sup>
                      </m:sSubSup>
                      <m:r>
                        <a:rPr lang="fr-FR" sz="1600" b="0" i="1" smtClean="0">
                          <a:latin typeface="Cambria Math" panose="02040503050406030204" pitchFamily="18" charset="0"/>
                        </a:rPr>
                        <m:t>=</m:t>
                      </m:r>
                      <m:nary>
                        <m:naryPr>
                          <m:chr m:val="∑"/>
                          <m:supHide m:val="on"/>
                          <m:ctrlPr>
                            <a:rPr lang="fr-FR" sz="1600" i="1">
                              <a:latin typeface="Cambria Math" panose="02040503050406030204" pitchFamily="18" charset="0"/>
                            </a:rPr>
                          </m:ctrlPr>
                        </m:naryPr>
                        <m:sub>
                          <m:d>
                            <m:dPr>
                              <m:ctrlPr>
                                <a:rPr lang="fr-FR" sz="1600" b="0" i="1" smtClean="0">
                                  <a:latin typeface="Cambria Math" panose="02040503050406030204" pitchFamily="18" charset="0"/>
                                </a:rPr>
                              </m:ctrlPr>
                            </m:dPr>
                            <m:e>
                              <m:r>
                                <m:rPr>
                                  <m:brk m:alnAt="7"/>
                                </m:rPr>
                                <a:rPr lang="fr-FR" sz="1600" b="0" i="1" smtClean="0">
                                  <a:latin typeface="Cambria Math" panose="02040503050406030204" pitchFamily="18" charset="0"/>
                                </a:rPr>
                                <m:t>𝑖</m:t>
                              </m:r>
                              <m:r>
                                <a:rPr lang="fr-FR" sz="1600" b="0" i="1" smtClean="0">
                                  <a:latin typeface="Cambria Math" panose="02040503050406030204" pitchFamily="18" charset="0"/>
                                </a:rPr>
                                <m:t>,</m:t>
                              </m:r>
                              <m:r>
                                <a:rPr lang="fr-FR" sz="1600" b="0" i="1" smtClean="0">
                                  <a:latin typeface="Cambria Math" panose="02040503050406030204" pitchFamily="18" charset="0"/>
                                </a:rPr>
                                <m:t>𝑗</m:t>
                              </m:r>
                            </m:e>
                          </m:d>
                          <m:r>
                            <a:rPr lang="fr-FR" sz="1600" b="0" i="1" smtClean="0">
                              <a:latin typeface="Cambria Math" panose="02040503050406030204" pitchFamily="18" charset="0"/>
                            </a:rPr>
                            <m:t>∈</m:t>
                          </m:r>
                          <m:r>
                            <a:rPr lang="fr-FR" sz="1600" b="0" i="1" smtClean="0">
                              <a:latin typeface="Cambria Math" panose="02040503050406030204" pitchFamily="18" charset="0"/>
                            </a:rPr>
                            <m:t>ℬ</m:t>
                          </m:r>
                        </m:sub>
                        <m:sup/>
                        <m:e>
                          <m:sSub>
                            <m:sSubPr>
                              <m:ctrlPr>
                                <a:rPr lang="fr-FR" sz="1600" i="1">
                                  <a:latin typeface="Cambria Math" panose="02040503050406030204" pitchFamily="18" charset="0"/>
                                </a:rPr>
                              </m:ctrlPr>
                            </m:sSubPr>
                            <m:e>
                              <m:r>
                                <a:rPr lang="fr-FR" sz="1600" i="1">
                                  <a:latin typeface="Cambria Math" panose="02040503050406030204" pitchFamily="18" charset="0"/>
                                </a:rPr>
                                <m:t>𝑠</m:t>
                              </m:r>
                            </m:e>
                            <m:sub>
                              <m:r>
                                <a:rPr lang="fr-FR" sz="1600" i="1">
                                  <a:latin typeface="Cambria Math" panose="02040503050406030204" pitchFamily="18" charset="0"/>
                                </a:rPr>
                                <m:t>𝑖𝑗</m:t>
                              </m:r>
                            </m:sub>
                          </m:sSub>
                        </m:e>
                      </m:nary>
                      <m:r>
                        <a:rPr lang="fr-FR" sz="1600" b="0" i="1" smtClean="0">
                          <a:latin typeface="Cambria Math" panose="02040503050406030204" pitchFamily="18" charset="0"/>
                        </a:rPr>
                        <m:t>+</m:t>
                      </m:r>
                      <m:nary>
                        <m:naryPr>
                          <m:chr m:val="∑"/>
                          <m:supHide m:val="on"/>
                          <m:ctrlPr>
                            <a:rPr lang="fr-FR" sz="1600" i="1">
                              <a:latin typeface="Cambria Math" panose="02040503050406030204" pitchFamily="18" charset="0"/>
                            </a:rPr>
                          </m:ctrlPr>
                        </m:naryPr>
                        <m:sub>
                          <m:d>
                            <m:dPr>
                              <m:ctrlPr>
                                <a:rPr lang="fr-FR" sz="1600" i="1">
                                  <a:latin typeface="Cambria Math" panose="02040503050406030204" pitchFamily="18" charset="0"/>
                                </a:rPr>
                              </m:ctrlPr>
                            </m:dPr>
                            <m:e>
                              <m:r>
                                <a:rPr lang="fr-FR" sz="1600" i="1">
                                  <a:latin typeface="Cambria Math" panose="02040503050406030204" pitchFamily="18" charset="0"/>
                                </a:rPr>
                                <m:t>𝑗</m:t>
                              </m:r>
                              <m:r>
                                <a:rPr lang="fr-FR" sz="1600" b="0" i="1" smtClean="0">
                                  <a:latin typeface="Cambria Math" panose="02040503050406030204" pitchFamily="18" charset="0"/>
                                </a:rPr>
                                <m:t>,</m:t>
                              </m:r>
                              <m:r>
                                <a:rPr lang="fr-FR" sz="1600" b="0" i="1" smtClean="0">
                                  <a:latin typeface="Cambria Math" panose="02040503050406030204" pitchFamily="18" charset="0"/>
                                </a:rPr>
                                <m:t>𝑖</m:t>
                              </m:r>
                            </m:e>
                          </m:d>
                          <m:r>
                            <a:rPr lang="fr-FR" sz="1600" i="1">
                              <a:latin typeface="Cambria Math" panose="02040503050406030204" pitchFamily="18" charset="0"/>
                            </a:rPr>
                            <m:t>∈</m:t>
                          </m:r>
                          <m:r>
                            <a:rPr lang="fr-FR" sz="1600" i="1">
                              <a:latin typeface="Cambria Math" panose="02040503050406030204" pitchFamily="18" charset="0"/>
                            </a:rPr>
                            <m:t>ℬ</m:t>
                          </m:r>
                        </m:sub>
                        <m:sup/>
                        <m:e>
                          <m:sSub>
                            <m:sSubPr>
                              <m:ctrlPr>
                                <a:rPr lang="fr-FR" sz="1600" i="1">
                                  <a:latin typeface="Cambria Math" panose="02040503050406030204" pitchFamily="18" charset="0"/>
                                </a:rPr>
                              </m:ctrlPr>
                            </m:sSubPr>
                            <m:e>
                              <m:r>
                                <a:rPr lang="fr-FR" sz="1600" i="1">
                                  <a:latin typeface="Cambria Math" panose="02040503050406030204" pitchFamily="18" charset="0"/>
                                </a:rPr>
                                <m:t>𝑠</m:t>
                              </m:r>
                            </m:e>
                            <m:sub>
                              <m:r>
                                <a:rPr lang="fr-FR" sz="1600" i="1">
                                  <a:latin typeface="Cambria Math" panose="02040503050406030204" pitchFamily="18" charset="0"/>
                                </a:rPr>
                                <m:t>𝑗</m:t>
                              </m:r>
                              <m:r>
                                <a:rPr lang="fr-FR" sz="1600" b="0" i="1" smtClean="0">
                                  <a:latin typeface="Cambria Math" panose="02040503050406030204" pitchFamily="18" charset="0"/>
                                </a:rPr>
                                <m:t>𝑖</m:t>
                              </m:r>
                            </m:sub>
                          </m:sSub>
                        </m:e>
                      </m:nary>
                    </m:oMath>
                  </m:oMathPara>
                </a14:m>
                <a:endParaRPr lang="en-US" sz="1600"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xfrm>
                <a:off x="594612" y="960121"/>
                <a:ext cx="8092188" cy="3875228"/>
              </a:xfrm>
              <a:blipFill rotWithShape="0">
                <a:blip r:embed="rId2"/>
                <a:stretch>
                  <a:fillRect l="-1583" t="-1732" r="-150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59894E3C-CCE6-F242-84E3-BCBDD257A1E1}" type="slidenum">
              <a:rPr lang="fr-FR" smtClean="0"/>
              <a:t>3</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en-US" dirty="0" smtClean="0"/>
              <a:t>The Optimal Power Flow</a:t>
            </a:r>
            <a:endParaRPr lang="en-US" dirty="0"/>
          </a:p>
        </p:txBody>
      </p:sp>
    </p:spTree>
    <p:extLst>
      <p:ext uri="{BB962C8B-B14F-4D97-AF65-F5344CB8AC3E}">
        <p14:creationId xmlns:p14="http://schemas.microsoft.com/office/powerpoint/2010/main" val="3059417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9894E3C-CCE6-F242-84E3-BCBDD257A1E1}" type="slidenum">
              <a:rPr lang="fr-FR" smtClean="0"/>
              <a:pPr/>
              <a:t>4</a:t>
            </a:fld>
            <a:endParaRPr lang="fr-FR"/>
          </a:p>
        </p:txBody>
      </p:sp>
      <mc:AlternateContent xmlns:mc="http://schemas.openxmlformats.org/markup-compatibility/2006" xmlns:a14="http://schemas.microsoft.com/office/drawing/2010/main">
        <mc:Choice Requires="a14">
          <p:sp>
            <p:nvSpPr>
              <p:cNvPr id="7" name="Espace réservé du texte 6"/>
              <p:cNvSpPr>
                <a:spLocks noGrp="1"/>
              </p:cNvSpPr>
              <p:nvPr>
                <p:ph type="body" sz="quarter" idx="13"/>
              </p:nvPr>
            </p:nvSpPr>
            <p:spPr>
              <a:xfrm>
                <a:off x="594612" y="363366"/>
                <a:ext cx="8092188" cy="400110"/>
              </a:xfrm>
            </p:spPr>
            <p:txBody>
              <a:bodyPr/>
              <a:lstStyle/>
              <a:p>
                <a:r>
                  <a:rPr lang="en-US" dirty="0" smtClean="0"/>
                  <a:t>All variables are complex </a:t>
                </a:r>
                <a14:m>
                  <m:oMath xmlns:m="http://schemas.openxmlformats.org/officeDocument/2006/math">
                    <m:r>
                      <a:rPr lang="fr-FR" b="1" i="1" smtClean="0">
                        <a:latin typeface="Cambria Math" panose="02040503050406030204" pitchFamily="18" charset="0"/>
                      </a:rPr>
                      <m:t>(</m:t>
                    </m:r>
                    <m:r>
                      <a:rPr lang="fr-FR" i="1">
                        <a:latin typeface="Cambria Math" panose="02040503050406030204" pitchFamily="18" charset="0"/>
                      </a:rPr>
                      <m:t>∈</m:t>
                    </m:r>
                    <m:r>
                      <a:rPr lang="fr-FR" i="1">
                        <a:latin typeface="Cambria Math" panose="02040503050406030204" pitchFamily="18" charset="0"/>
                      </a:rPr>
                      <m:t>ℂ</m:t>
                    </m:r>
                    <m:r>
                      <a:rPr lang="fr-FR" b="1" i="1" smtClean="0">
                        <a:latin typeface="Cambria Math" panose="02040503050406030204" pitchFamily="18" charset="0"/>
                      </a:rPr>
                      <m:t>) </m:t>
                    </m:r>
                  </m:oMath>
                </a14:m>
                <a:r>
                  <a:rPr lang="en-US" dirty="0" smtClean="0"/>
                  <a:t>!</a:t>
                </a:r>
                <a:endParaRPr lang="en-US" dirty="0"/>
              </a:p>
            </p:txBody>
          </p:sp>
        </mc:Choice>
        <mc:Fallback xmlns="">
          <p:sp>
            <p:nvSpPr>
              <p:cNvPr id="7" name="Espace réservé du texte 6"/>
              <p:cNvSpPr>
                <a:spLocks noGrp="1" noRot="1" noChangeAspect="1" noMove="1" noResize="1" noEditPoints="1" noAdjustHandles="1" noChangeArrowheads="1" noChangeShapeType="1" noTextEdit="1"/>
              </p:cNvSpPr>
              <p:nvPr>
                <p:ph type="body" sz="quarter" idx="13"/>
              </p:nvPr>
            </p:nvSpPr>
            <p:spPr>
              <a:xfrm>
                <a:off x="594612" y="363366"/>
                <a:ext cx="8092188" cy="400110"/>
              </a:xfrm>
              <a:blipFill rotWithShape="0">
                <a:blip r:embed="rId2"/>
                <a:stretch>
                  <a:fillRect t="-27692" b="-49231"/>
                </a:stretch>
              </a:blipFill>
            </p:spPr>
            <p:txBody>
              <a:bodyPr/>
              <a:lstStyle/>
              <a:p>
                <a:r>
                  <a:rPr lang="fr-FR">
                    <a:noFill/>
                  </a:rPr>
                  <a:t> </a:t>
                </a:r>
              </a:p>
            </p:txBody>
          </p:sp>
        </mc:Fallback>
      </mc:AlternateContent>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5019" y="923575"/>
            <a:ext cx="5376841" cy="3850075"/>
          </a:xfrm>
          <a:prstGeom prst="rect">
            <a:avLst/>
          </a:prstGeom>
        </p:spPr>
      </p:pic>
    </p:spTree>
    <p:extLst>
      <p:ext uri="{BB962C8B-B14F-4D97-AF65-F5344CB8AC3E}">
        <p14:creationId xmlns:p14="http://schemas.microsoft.com/office/powerpoint/2010/main" val="241313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a:xfrm>
                <a:off x="594612" y="945453"/>
                <a:ext cx="8092188" cy="2826671"/>
              </a:xfrm>
            </p:spPr>
            <p:txBody>
              <a:bodyPr/>
              <a:lstStyle/>
              <a:p>
                <a:pPr lvl="1"/>
                <a:r>
                  <a:rPr lang="en-US" dirty="0" smtClean="0"/>
                  <a:t>Physical lines are represented using a </a:t>
                </a:r>
                <a14:m>
                  <m:oMath xmlns:m="http://schemas.openxmlformats.org/officeDocument/2006/math">
                    <m:r>
                      <a:rPr lang="fr-FR" b="0" i="1" smtClean="0">
                        <a:latin typeface="Cambria Math" panose="02040503050406030204" pitchFamily="18" charset="0"/>
                      </a:rPr>
                      <m:t>𝜋</m:t>
                    </m:r>
                  </m:oMath>
                </a14:m>
                <a:r>
                  <a:rPr lang="en-US" dirty="0" smtClean="0"/>
                  <a:t> diagram. Power flow on lines are computed using the voltage and the current.</a:t>
                </a:r>
              </a:p>
              <a:p>
                <a:pPr lvl="1" algn="l"/>
                <a14:m>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rPr>
                          <m:t>𝑖</m:t>
                        </m:r>
                      </m:e>
                      <m:sub>
                        <m:r>
                          <a:rPr lang="fr-FR" i="1">
                            <a:latin typeface="Cambria Math" panose="02040503050406030204" pitchFamily="18" charset="0"/>
                          </a:rPr>
                          <m:t>𝑙𝑚</m:t>
                        </m:r>
                      </m:sub>
                      <m:sup>
                        <m:r>
                          <a:rPr lang="fr-FR" i="1">
                            <a:latin typeface="Cambria Math" panose="02040503050406030204" pitchFamily="18" charset="0"/>
                          </a:rPr>
                          <m:t> </m:t>
                        </m:r>
                      </m:sup>
                    </m:sSubSup>
                    <m:r>
                      <a:rPr lang="fr-FR" i="1">
                        <a:latin typeface="Cambria Math" panose="02040503050406030204" pitchFamily="18" charset="0"/>
                      </a:rPr>
                      <m:t>=</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𝑌</m:t>
                            </m:r>
                          </m:e>
                          <m:sub>
                            <m:r>
                              <a:rPr lang="fr-FR" i="1">
                                <a:latin typeface="Cambria Math" panose="02040503050406030204" pitchFamily="18" charset="0"/>
                              </a:rPr>
                              <m:t>𝑙𝑚</m:t>
                            </m:r>
                          </m:sub>
                        </m:sSub>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𝑌</m:t>
                            </m:r>
                          </m:e>
                          <m:sub>
                            <m:r>
                              <a:rPr lang="fr-FR" i="1">
                                <a:latin typeface="Cambria Math" panose="02040503050406030204" pitchFamily="18" charset="0"/>
                              </a:rPr>
                              <m:t>𝑙𝑚</m:t>
                            </m:r>
                          </m:sub>
                          <m:sup>
                            <m:r>
                              <a:rPr lang="fr-FR" i="1">
                                <a:latin typeface="Cambria Math" panose="02040503050406030204" pitchFamily="18" charset="0"/>
                              </a:rPr>
                              <m:t>𝑔𝑟</m:t>
                            </m:r>
                          </m:sup>
                        </m:sSubSup>
                      </m:num>
                      <m:den>
                        <m:sSup>
                          <m:sSupPr>
                            <m:ctrlPr>
                              <a:rPr lang="fr-FR" i="1">
                                <a:latin typeface="Cambria Math" panose="02040503050406030204" pitchFamily="18" charset="0"/>
                              </a:rPr>
                            </m:ctrlPr>
                          </m:sSupPr>
                          <m:e>
                            <m:d>
                              <m:dPr>
                                <m:begChr m:val="|"/>
                                <m:endChr m:val="|"/>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𝜌</m:t>
                                    </m:r>
                                  </m:e>
                                  <m:sub>
                                    <m:r>
                                      <a:rPr lang="fr-FR" i="1">
                                        <a:latin typeface="Cambria Math" panose="02040503050406030204" pitchFamily="18" charset="0"/>
                                      </a:rPr>
                                      <m:t>𝑙𝑚</m:t>
                                    </m:r>
                                  </m:sub>
                                </m:sSub>
                              </m:e>
                            </m:d>
                          </m:e>
                          <m:sup>
                            <m:r>
                              <a:rPr lang="fr-FR" i="1">
                                <a:latin typeface="Cambria Math" panose="02040503050406030204" pitchFamily="18" charset="0"/>
                              </a:rPr>
                              <m:t>2</m:t>
                            </m:r>
                          </m:sup>
                        </m:sSup>
                      </m:den>
                    </m:f>
                    <m:sSub>
                      <m:sSubPr>
                        <m:ctrlPr>
                          <a:rPr lang="fr-FR" i="1">
                            <a:latin typeface="Cambria Math" panose="02040503050406030204" pitchFamily="18" charset="0"/>
                          </a:rPr>
                        </m:ctrlPr>
                      </m:sSubPr>
                      <m:e>
                        <m:r>
                          <a:rPr lang="fr-FR" i="1">
                            <a:latin typeface="Cambria Math" panose="02040503050406030204" pitchFamily="18" charset="0"/>
                          </a:rPr>
                          <m:t>𝑣</m:t>
                        </m:r>
                      </m:e>
                      <m:sub>
                        <m:r>
                          <a:rPr lang="fr-FR" i="1">
                            <a:latin typeface="Cambria Math" panose="02040503050406030204" pitchFamily="18" charset="0"/>
                          </a:rPr>
                          <m:t>𝑙</m:t>
                        </m:r>
                      </m:sub>
                    </m:sSub>
                    <m:r>
                      <a:rPr lang="fr-FR" i="1">
                        <a:latin typeface="Cambria Math" panose="02040503050406030204" pitchFamily="18" charset="0"/>
                      </a:rPr>
                      <m:t>−</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𝑌</m:t>
                            </m:r>
                          </m:e>
                          <m:sub>
                            <m:r>
                              <a:rPr lang="fr-FR" i="1">
                                <a:latin typeface="Cambria Math" panose="02040503050406030204" pitchFamily="18" charset="0"/>
                              </a:rPr>
                              <m:t>𝑙𝑚</m:t>
                            </m:r>
                          </m:sub>
                        </m:sSub>
                      </m:num>
                      <m:den>
                        <m:sSub>
                          <m:sSubPr>
                            <m:ctrlPr>
                              <a:rPr lang="fr-FR" i="1">
                                <a:latin typeface="Cambria Math" panose="02040503050406030204" pitchFamily="18" charset="0"/>
                              </a:rPr>
                            </m:ctrlPr>
                          </m:sSubPr>
                          <m:e>
                            <m:r>
                              <a:rPr lang="fr-FR" i="1">
                                <a:latin typeface="Cambria Math" panose="02040503050406030204" pitchFamily="18" charset="0"/>
                              </a:rPr>
                              <m:t>𝜌</m:t>
                            </m:r>
                          </m:e>
                          <m:sub>
                            <m:r>
                              <a:rPr lang="fr-FR" i="1">
                                <a:latin typeface="Cambria Math" panose="02040503050406030204" pitchFamily="18" charset="0"/>
                              </a:rPr>
                              <m:t>𝑚𝑙</m:t>
                            </m:r>
                          </m:sub>
                        </m:sSub>
                        <m:sSubSup>
                          <m:sSubSupPr>
                            <m:ctrlPr>
                              <a:rPr lang="fr-FR" i="1">
                                <a:latin typeface="Cambria Math" panose="02040503050406030204" pitchFamily="18" charset="0"/>
                              </a:rPr>
                            </m:ctrlPr>
                          </m:sSubSupPr>
                          <m:e>
                            <m:r>
                              <a:rPr lang="fr-FR" i="1">
                                <a:latin typeface="Cambria Math" panose="02040503050406030204" pitchFamily="18" charset="0"/>
                              </a:rPr>
                              <m:t>⋅</m:t>
                            </m:r>
                            <m:r>
                              <a:rPr lang="fr-FR" i="1">
                                <a:latin typeface="Cambria Math" panose="02040503050406030204" pitchFamily="18" charset="0"/>
                              </a:rPr>
                              <m:t>𝜌</m:t>
                            </m:r>
                          </m:e>
                          <m:sub>
                            <m:r>
                              <a:rPr lang="fr-FR" i="1">
                                <a:latin typeface="Cambria Math" panose="02040503050406030204" pitchFamily="18" charset="0"/>
                              </a:rPr>
                              <m:t>𝑙𝑚</m:t>
                            </m:r>
                          </m:sub>
                          <m:sup>
                            <m:r>
                              <a:rPr lang="fr-FR" i="1">
                                <a:latin typeface="Cambria Math" panose="02040503050406030204" pitchFamily="18" charset="0"/>
                              </a:rPr>
                              <m:t>𝐻</m:t>
                            </m:r>
                          </m:sup>
                        </m:sSubSup>
                      </m:den>
                    </m:f>
                    <m:sSub>
                      <m:sSubPr>
                        <m:ctrlPr>
                          <a:rPr lang="fr-FR" i="1">
                            <a:latin typeface="Cambria Math" panose="02040503050406030204" pitchFamily="18" charset="0"/>
                          </a:rPr>
                        </m:ctrlPr>
                      </m:sSubPr>
                      <m:e>
                        <m:r>
                          <a:rPr lang="fr-FR" i="1">
                            <a:latin typeface="Cambria Math" panose="02040503050406030204" pitchFamily="18" charset="0"/>
                          </a:rPr>
                          <m:t>𝑣</m:t>
                        </m:r>
                      </m:e>
                      <m:sub>
                        <m:r>
                          <a:rPr lang="fr-FR" i="1">
                            <a:latin typeface="Cambria Math" panose="02040503050406030204" pitchFamily="18" charset="0"/>
                          </a:rPr>
                          <m:t>𝑚</m:t>
                        </m:r>
                      </m:sub>
                    </m:sSub>
                  </m:oMath>
                </a14:m>
                <a:r>
                  <a:rPr lang="fr-FR" dirty="0" smtClean="0"/>
                  <a:t> </a:t>
                </a:r>
              </a:p>
              <a:p>
                <a:pPr lvl="1" algn="l"/>
                <a14:m>
                  <m:oMathPara xmlns:m="http://schemas.openxmlformats.org/officeDocument/2006/math">
                    <m:oMathParaPr>
                      <m:jc m:val="left"/>
                    </m:oMathParaPr>
                    <m:oMath xmlns:m="http://schemas.openxmlformats.org/officeDocument/2006/math">
                      <m:d>
                        <m:dPr>
                          <m:begChr m:val="["/>
                          <m:endChr m:val="]"/>
                          <m:ctrlPr>
                            <a:rPr lang="fr-FR" i="1" smtClean="0">
                              <a:latin typeface="Cambria Math" panose="02040503050406030204" pitchFamily="18" charset="0"/>
                            </a:rPr>
                          </m:ctrlPr>
                        </m:dPr>
                        <m:e>
                          <m:m>
                            <m:mPr>
                              <m:mcs>
                                <m:mc>
                                  <m:mcPr>
                                    <m:count m:val="1"/>
                                    <m:mcJc m:val="center"/>
                                  </m:mcPr>
                                </m:mc>
                              </m:mcs>
                              <m:ctrlPr>
                                <a:rPr lang="fr-FR" i="1" smtClean="0">
                                  <a:latin typeface="Cambria Math" panose="02040503050406030204" pitchFamily="18" charset="0"/>
                                </a:rPr>
                              </m:ctrlPr>
                            </m:mPr>
                            <m:mr>
                              <m:e>
                                <m:sSub>
                                  <m:sSubPr>
                                    <m:ctrlPr>
                                      <a:rPr lang="fr-FR" b="0" i="1" smtClean="0">
                                        <a:latin typeface="Cambria Math" panose="02040503050406030204" pitchFamily="18" charset="0"/>
                                      </a:rPr>
                                    </m:ctrlPr>
                                  </m:sSubPr>
                                  <m:e>
                                    <m:r>
                                      <m:rPr>
                                        <m:brk m:alnAt="7"/>
                                      </m:rPr>
                                      <a:rPr lang="fr-FR" b="0" i="1" smtClean="0">
                                        <a:latin typeface="Cambria Math" panose="02040503050406030204" pitchFamily="18" charset="0"/>
                                      </a:rPr>
                                      <m:t>𝑖</m:t>
                                    </m:r>
                                  </m:e>
                                  <m:sub>
                                    <m:r>
                                      <m:rPr>
                                        <m:brk m:alnAt="7"/>
                                      </m:rPr>
                                      <a:rPr lang="fr-FR" b="0" i="1" smtClean="0">
                                        <a:latin typeface="Cambria Math" panose="02040503050406030204" pitchFamily="18" charset="0"/>
                                      </a:rPr>
                                      <m:t>𝑙</m:t>
                                    </m:r>
                                    <m:r>
                                      <a:rPr lang="fr-FR" b="0" i="1" smtClean="0">
                                        <a:latin typeface="Cambria Math" panose="02040503050406030204" pitchFamily="18" charset="0"/>
                                      </a:rPr>
                                      <m:t>𝑚</m:t>
                                    </m:r>
                                  </m:sub>
                                </m:sSub>
                              </m:e>
                            </m:mr>
                            <m:m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𝑖</m:t>
                                    </m:r>
                                  </m:e>
                                  <m:sub>
                                    <m:r>
                                      <a:rPr lang="fr-FR" b="0" i="1" smtClean="0">
                                        <a:latin typeface="Cambria Math" panose="02040503050406030204" pitchFamily="18" charset="0"/>
                                      </a:rPr>
                                      <m:t>𝑚𝑙</m:t>
                                    </m:r>
                                  </m:sub>
                                </m:sSub>
                              </m:e>
                            </m:mr>
                          </m:m>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𝑌</m:t>
                          </m:r>
                        </m:e>
                        <m:sub>
                          <m:r>
                            <a:rPr lang="fr-FR" b="0" i="1" smtClean="0">
                              <a:latin typeface="Cambria Math" panose="02040503050406030204" pitchFamily="18" charset="0"/>
                            </a:rPr>
                            <m:t>𝑙𝑚</m:t>
                          </m:r>
                        </m:sub>
                      </m:sSub>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b="0" i="1" smtClean="0">
                                        <a:latin typeface="Cambria Math" panose="02040503050406030204" pitchFamily="18" charset="0"/>
                                      </a:rPr>
                                      <m:t>𝑣</m:t>
                                    </m:r>
                                  </m:e>
                                  <m:sub>
                                    <m:r>
                                      <m:rPr>
                                        <m:brk m:alnAt="7"/>
                                      </m:rPr>
                                      <a:rPr lang="fr-FR" i="1">
                                        <a:latin typeface="Cambria Math" panose="02040503050406030204" pitchFamily="18" charset="0"/>
                                      </a:rPr>
                                      <m:t>𝑙</m:t>
                                    </m:r>
                                  </m:sub>
                                </m:sSub>
                              </m:e>
                            </m:mr>
                            <m:mr>
                              <m:e>
                                <m:sSub>
                                  <m:sSubPr>
                                    <m:ctrlPr>
                                      <a:rPr lang="fr-FR" i="1">
                                        <a:latin typeface="Cambria Math" panose="02040503050406030204" pitchFamily="18" charset="0"/>
                                      </a:rPr>
                                    </m:ctrlPr>
                                  </m:sSubPr>
                                  <m:e>
                                    <m:r>
                                      <a:rPr lang="fr-FR" b="0" i="1" smtClean="0">
                                        <a:latin typeface="Cambria Math" panose="02040503050406030204" pitchFamily="18" charset="0"/>
                                      </a:rPr>
                                      <m:t>𝑣</m:t>
                                    </m:r>
                                  </m:e>
                                  <m:sub>
                                    <m:r>
                                      <a:rPr lang="fr-FR" i="1">
                                        <a:latin typeface="Cambria Math" panose="02040503050406030204" pitchFamily="18" charset="0"/>
                                      </a:rPr>
                                      <m:t>𝑚</m:t>
                                    </m:r>
                                  </m:sub>
                                </m:sSub>
                              </m:e>
                            </m:mr>
                          </m:m>
                        </m:e>
                      </m:d>
                    </m:oMath>
                  </m:oMathPara>
                </a14:m>
                <a:endParaRPr lang="fr-FR" dirty="0"/>
              </a:p>
              <a:p>
                <a:pPr lvl="1" algn="l"/>
                <a14:m>
                  <m:oMathPara xmlns:m="http://schemas.openxmlformats.org/officeDocument/2006/math">
                    <m:oMathParaPr>
                      <m:jc m:val="left"/>
                    </m:oMathParaPr>
                    <m:oMath xmlns:m="http://schemas.openxmlformats.org/officeDocument/2006/math">
                      <m:sSub>
                        <m:sSubPr>
                          <m:ctrlPr>
                            <a:rPr lang="fr-FR" i="1">
                              <a:latin typeface="Cambria Math" panose="02040503050406030204" pitchFamily="18" charset="0"/>
                            </a:rPr>
                          </m:ctrlPr>
                        </m:sSubPr>
                        <m:e>
                          <m:r>
                            <a:rPr lang="fr-FR" b="0" i="1" smtClean="0">
                              <a:latin typeface="Cambria Math" panose="02040503050406030204" pitchFamily="18" charset="0"/>
                            </a:rPr>
                            <m:t>𝑠</m:t>
                          </m:r>
                        </m:e>
                        <m:sub>
                          <m:r>
                            <a:rPr lang="fr-FR" i="1">
                              <a:latin typeface="Cambria Math" panose="02040503050406030204" pitchFamily="18" charset="0"/>
                            </a:rPr>
                            <m:t>𝑙𝑚</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𝑣</m:t>
                          </m:r>
                        </m:e>
                        <m:sub>
                          <m:r>
                            <a:rPr lang="fr-FR" i="1">
                              <a:latin typeface="Cambria Math" panose="02040503050406030204" pitchFamily="18" charset="0"/>
                            </a:rPr>
                            <m:t>𝑙</m:t>
                          </m:r>
                        </m:sub>
                      </m:sSub>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𝑖</m:t>
                          </m:r>
                        </m:e>
                        <m:sub>
                          <m:r>
                            <a:rPr lang="fr-FR" i="1">
                              <a:latin typeface="Cambria Math" panose="02040503050406030204" pitchFamily="18" charset="0"/>
                            </a:rPr>
                            <m:t>𝑙𝑚</m:t>
                          </m:r>
                        </m:sub>
                        <m:sup>
                          <m:r>
                            <a:rPr lang="fr-FR" i="1">
                              <a:latin typeface="Cambria Math" panose="02040503050406030204" pitchFamily="18" charset="0"/>
                            </a:rPr>
                            <m:t>𝐻</m:t>
                          </m:r>
                        </m:sup>
                      </m:sSubSup>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𝑣</m:t>
                          </m:r>
                        </m:e>
                        <m:sub>
                          <m:r>
                            <a:rPr lang="fr-FR" b="0" i="1" smtClean="0">
                              <a:latin typeface="Cambria Math" panose="02040503050406030204" pitchFamily="18" charset="0"/>
                            </a:rPr>
                            <m:t>𝑙</m:t>
                          </m:r>
                        </m:sub>
                      </m:sSub>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𝑣</m:t>
                          </m:r>
                        </m:e>
                        <m:sub>
                          <m:r>
                            <a:rPr lang="fr-FR" b="0" i="1" smtClean="0">
                              <a:latin typeface="Cambria Math" panose="02040503050406030204" pitchFamily="18" charset="0"/>
                            </a:rPr>
                            <m:t>𝑚</m:t>
                          </m:r>
                        </m:sub>
                        <m:sup>
                          <m:r>
                            <a:rPr lang="fr-FR" b="0" i="1" smtClean="0">
                              <a:latin typeface="Cambria Math" panose="02040503050406030204" pitchFamily="18" charset="0"/>
                            </a:rPr>
                            <m:t>𝐻</m:t>
                          </m:r>
                        </m:sup>
                      </m:sSubSup>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𝑣</m:t>
                          </m:r>
                        </m:e>
                        <m:sub>
                          <m:r>
                            <a:rPr lang="fr-FR" b="0" i="1" smtClean="0">
                              <a:latin typeface="Cambria Math" panose="02040503050406030204" pitchFamily="18" charset="0"/>
                            </a:rPr>
                            <m:t>𝑙</m:t>
                          </m:r>
                        </m:sub>
                      </m:sSub>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𝑣</m:t>
                          </m:r>
                        </m:e>
                        <m:sub>
                          <m:r>
                            <a:rPr lang="fr-FR" b="0" i="1" smtClean="0">
                              <a:latin typeface="Cambria Math" panose="02040503050406030204" pitchFamily="18" charset="0"/>
                            </a:rPr>
                            <m:t>𝑙</m:t>
                          </m:r>
                        </m:sub>
                        <m:sup>
                          <m:r>
                            <a:rPr lang="fr-FR" b="0" i="1" smtClean="0">
                              <a:latin typeface="Cambria Math" panose="02040503050406030204" pitchFamily="18" charset="0"/>
                            </a:rPr>
                            <m:t>𝐻</m:t>
                          </m:r>
                        </m:sup>
                      </m:sSubSup>
                    </m:oMath>
                  </m:oMathPara>
                </a14:m>
                <a:endParaRPr lang="fr-FR" dirty="0"/>
              </a:p>
              <a:p>
                <a:pPr lvl="1" algn="l"/>
                <a14:m>
                  <m:oMathPara xmlns:m="http://schemas.openxmlformats.org/officeDocument/2006/math">
                    <m:oMathParaPr>
                      <m:jc m:val="left"/>
                    </m:oMathParaPr>
                    <m:oMath xmlns:m="http://schemas.openxmlformats.org/officeDocument/2006/math">
                      <m:sSub>
                        <m:sSubPr>
                          <m:ctrlPr>
                            <a:rPr lang="fr-FR" i="1">
                              <a:latin typeface="Cambria Math" panose="02040503050406030204" pitchFamily="18" charset="0"/>
                            </a:rPr>
                          </m:ctrlPr>
                        </m:sSubPr>
                        <m:e>
                          <m:r>
                            <a:rPr lang="fr-FR" b="0" i="1" smtClean="0">
                              <a:latin typeface="Cambria Math" panose="02040503050406030204" pitchFamily="18" charset="0"/>
                            </a:rPr>
                            <m:t>𝑠</m:t>
                          </m:r>
                        </m:e>
                        <m:sub>
                          <m:r>
                            <a:rPr lang="fr-FR" i="1">
                              <a:latin typeface="Cambria Math" panose="02040503050406030204" pitchFamily="18" charset="0"/>
                            </a:rPr>
                            <m:t>𝑚𝑙</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𝑣</m:t>
                          </m:r>
                        </m:e>
                        <m:sub>
                          <m:r>
                            <a:rPr lang="fr-FR" i="1">
                              <a:latin typeface="Cambria Math" panose="02040503050406030204" pitchFamily="18" charset="0"/>
                            </a:rPr>
                            <m:t>𝑚</m:t>
                          </m:r>
                        </m:sub>
                      </m:sSub>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𝑖</m:t>
                          </m:r>
                        </m:e>
                        <m:sub>
                          <m:r>
                            <a:rPr lang="fr-FR" i="1">
                              <a:latin typeface="Cambria Math" panose="02040503050406030204" pitchFamily="18" charset="0"/>
                            </a:rPr>
                            <m:t>𝑚𝑙</m:t>
                          </m:r>
                        </m:sub>
                        <m:sup>
                          <m:r>
                            <a:rPr lang="fr-FR" i="1">
                              <a:latin typeface="Cambria Math" panose="02040503050406030204" pitchFamily="18" charset="0"/>
                            </a:rPr>
                            <m:t>𝐻</m:t>
                          </m:r>
                        </m:sup>
                      </m:sSubSup>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𝑣</m:t>
                          </m:r>
                        </m:e>
                        <m:sub>
                          <m:r>
                            <a:rPr lang="fr-FR" b="0" i="1" smtClean="0">
                              <a:latin typeface="Cambria Math" panose="02040503050406030204" pitchFamily="18" charset="0"/>
                            </a:rPr>
                            <m:t>𝑚</m:t>
                          </m:r>
                        </m:sub>
                      </m:sSub>
                      <m:sSubSup>
                        <m:sSubSupPr>
                          <m:ctrlPr>
                            <a:rPr lang="fr-FR" i="1">
                              <a:latin typeface="Cambria Math" panose="02040503050406030204" pitchFamily="18" charset="0"/>
                            </a:rPr>
                          </m:ctrlPr>
                        </m:sSubSupPr>
                        <m:e>
                          <m:r>
                            <a:rPr lang="fr-FR" i="1">
                              <a:latin typeface="Cambria Math" panose="02040503050406030204" pitchFamily="18" charset="0"/>
                            </a:rPr>
                            <m:t>𝑣</m:t>
                          </m:r>
                        </m:e>
                        <m:sub>
                          <m:r>
                            <a:rPr lang="fr-FR" b="0" i="1" smtClean="0">
                              <a:latin typeface="Cambria Math" panose="02040503050406030204" pitchFamily="18" charset="0"/>
                            </a:rPr>
                            <m:t>𝑙</m:t>
                          </m:r>
                        </m:sub>
                        <m:sup>
                          <m:r>
                            <a:rPr lang="fr-FR" i="1">
                              <a:latin typeface="Cambria Math" panose="02040503050406030204" pitchFamily="18" charset="0"/>
                            </a:rPr>
                            <m:t>𝐻</m:t>
                          </m:r>
                        </m:sup>
                      </m:sSubSup>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𝑣</m:t>
                          </m:r>
                        </m:e>
                        <m:sub>
                          <m:r>
                            <a:rPr lang="fr-FR" b="0" i="1" smtClean="0">
                              <a:latin typeface="Cambria Math" panose="02040503050406030204" pitchFamily="18" charset="0"/>
                            </a:rPr>
                            <m:t>𝑚</m:t>
                          </m:r>
                        </m:sub>
                      </m:sSub>
                      <m:sSubSup>
                        <m:sSubSupPr>
                          <m:ctrlPr>
                            <a:rPr lang="fr-FR" i="1">
                              <a:latin typeface="Cambria Math" panose="02040503050406030204" pitchFamily="18" charset="0"/>
                            </a:rPr>
                          </m:ctrlPr>
                        </m:sSubSupPr>
                        <m:e>
                          <m:r>
                            <a:rPr lang="fr-FR" i="1">
                              <a:latin typeface="Cambria Math" panose="02040503050406030204" pitchFamily="18" charset="0"/>
                            </a:rPr>
                            <m:t>𝑣</m:t>
                          </m:r>
                        </m:e>
                        <m:sub>
                          <m:r>
                            <a:rPr lang="fr-FR" b="0" i="1" smtClean="0">
                              <a:latin typeface="Cambria Math" panose="02040503050406030204" pitchFamily="18" charset="0"/>
                            </a:rPr>
                            <m:t>𝑚</m:t>
                          </m:r>
                        </m:sub>
                        <m:sup>
                          <m:r>
                            <a:rPr lang="fr-FR" i="1">
                              <a:latin typeface="Cambria Math" panose="02040503050406030204" pitchFamily="18" charset="0"/>
                            </a:rPr>
                            <m:t>𝐻</m:t>
                          </m:r>
                        </m:sup>
                      </m:sSubSup>
                    </m:oMath>
                  </m:oMathPara>
                </a14:m>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xfrm>
                <a:off x="594612" y="945453"/>
                <a:ext cx="8092188" cy="2826671"/>
              </a:xfrm>
              <a:blipFill rotWithShape="0">
                <a:blip r:embed="rId2"/>
                <a:stretch>
                  <a:fillRect l="-1809" t="-2802" r="-1733"/>
                </a:stretch>
              </a:blipFill>
            </p:spPr>
            <p:txBody>
              <a:bodyPr/>
              <a:lstStyle/>
              <a:p>
                <a:r>
                  <a:rPr lang="en-US">
                    <a:noFill/>
                  </a:rPr>
                  <a:t> </a:t>
                </a:r>
              </a:p>
            </p:txBody>
          </p:sp>
        </mc:Fallback>
      </mc:AlternateContent>
      <p:sp>
        <p:nvSpPr>
          <p:cNvPr id="51" name="Ellipse 50"/>
          <p:cNvSpPr/>
          <p:nvPr/>
        </p:nvSpPr>
        <p:spPr>
          <a:xfrm>
            <a:off x="3791175" y="2924849"/>
            <a:ext cx="5250093" cy="203400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Ellipse 21"/>
          <p:cNvSpPr/>
          <p:nvPr/>
        </p:nvSpPr>
        <p:spPr>
          <a:xfrm>
            <a:off x="6470701" y="1385222"/>
            <a:ext cx="2312029" cy="1219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Espace réservé du numéro de diapositive 2"/>
          <p:cNvSpPr>
            <a:spLocks noGrp="1"/>
          </p:cNvSpPr>
          <p:nvPr>
            <p:ph type="sldNum" sz="quarter" idx="12"/>
          </p:nvPr>
        </p:nvSpPr>
        <p:spPr>
          <a:xfrm>
            <a:off x="6164580" y="4899844"/>
            <a:ext cx="2133600" cy="150065"/>
          </a:xfrm>
        </p:spPr>
        <p:txBody>
          <a:bodyPr/>
          <a:lstStyle/>
          <a:p>
            <a:fld id="{59894E3C-CCE6-F242-84E3-BCBDD257A1E1}" type="slidenum">
              <a:rPr lang="fr-FR" smtClean="0"/>
              <a:pPr/>
              <a:t>5</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en-US" dirty="0" smtClean="0"/>
              <a:t>Modeling of </a:t>
            </a:r>
            <a:r>
              <a:rPr lang="en-US" dirty="0" smtClean="0"/>
              <a:t>lines</a:t>
            </a:r>
            <a:endParaRPr lang="en-US" dirty="0"/>
          </a:p>
        </p:txBody>
      </p:sp>
      <p:grpSp>
        <p:nvGrpSpPr>
          <p:cNvPr id="82" name="Groupe 81"/>
          <p:cNvGrpSpPr/>
          <p:nvPr/>
        </p:nvGrpSpPr>
        <p:grpSpPr>
          <a:xfrm>
            <a:off x="3791175" y="3241295"/>
            <a:ext cx="5165580" cy="1673223"/>
            <a:chOff x="1301796" y="2971879"/>
            <a:chExt cx="5165580" cy="1673223"/>
          </a:xfrm>
        </p:grpSpPr>
        <p:sp>
          <p:nvSpPr>
            <p:cNvPr id="6" name="Ellipse 5"/>
            <p:cNvSpPr/>
            <p:nvPr/>
          </p:nvSpPr>
          <p:spPr>
            <a:xfrm>
              <a:off x="2022001" y="3405352"/>
              <a:ext cx="220718" cy="24436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Ellipse 6"/>
            <p:cNvSpPr/>
            <p:nvPr/>
          </p:nvSpPr>
          <p:spPr>
            <a:xfrm>
              <a:off x="2132360" y="3405351"/>
              <a:ext cx="220718" cy="24436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 name="Ellipse 7"/>
            <p:cNvSpPr/>
            <p:nvPr/>
          </p:nvSpPr>
          <p:spPr>
            <a:xfrm>
              <a:off x="5285260" y="3405351"/>
              <a:ext cx="220718" cy="24436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Ellipse 8"/>
            <p:cNvSpPr/>
            <p:nvPr/>
          </p:nvSpPr>
          <p:spPr>
            <a:xfrm>
              <a:off x="5395619" y="3405350"/>
              <a:ext cx="220718" cy="24436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11" name="Connecteur droit avec flèche 10"/>
            <p:cNvCxnSpPr>
              <a:endCxn id="6" idx="2"/>
            </p:cNvCxnSpPr>
            <p:nvPr/>
          </p:nvCxnSpPr>
          <p:spPr>
            <a:xfrm>
              <a:off x="1656271" y="3527535"/>
              <a:ext cx="365730" cy="0"/>
            </a:xfrm>
            <a:prstGeom prst="straightConnector1">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21" name="Connecteur en angle 20"/>
            <p:cNvCxnSpPr>
              <a:stCxn id="7" idx="6"/>
              <a:endCxn id="50" idx="1"/>
            </p:cNvCxnSpPr>
            <p:nvPr/>
          </p:nvCxnSpPr>
          <p:spPr>
            <a:xfrm>
              <a:off x="2353078" y="3527534"/>
              <a:ext cx="857263" cy="168858"/>
            </a:xfrm>
            <a:prstGeom prst="bentConnector2">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Connecteur droit avec flèche 22"/>
            <p:cNvCxnSpPr>
              <a:stCxn id="7" idx="6"/>
              <a:endCxn id="29" idx="1"/>
            </p:cNvCxnSpPr>
            <p:nvPr/>
          </p:nvCxnSpPr>
          <p:spPr>
            <a:xfrm>
              <a:off x="2353078" y="3527534"/>
              <a:ext cx="1151871" cy="1"/>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Rectangle 28"/>
                <p:cNvSpPr/>
                <p:nvPr/>
              </p:nvSpPr>
              <p:spPr>
                <a:xfrm>
                  <a:off x="3504949" y="3401535"/>
                  <a:ext cx="648000" cy="25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𝑌</m:t>
                            </m:r>
                          </m:e>
                          <m:sub>
                            <m:r>
                              <a:rPr lang="fr-FR" sz="1200" b="0" i="1" smtClean="0">
                                <a:latin typeface="Cambria Math" panose="02040503050406030204" pitchFamily="18" charset="0"/>
                              </a:rPr>
                              <m:t>𝑙𝑚</m:t>
                            </m:r>
                          </m:sub>
                        </m:sSub>
                      </m:oMath>
                    </m:oMathPara>
                  </a14:m>
                  <a:endParaRPr lang="fr-FR" dirty="0"/>
                </a:p>
              </p:txBody>
            </p:sp>
          </mc:Choice>
          <mc:Fallback xmlns="">
            <p:sp>
              <p:nvSpPr>
                <p:cNvPr id="29" name="Rectangle 28"/>
                <p:cNvSpPr>
                  <a:spLocks noRot="1" noChangeAspect="1" noMove="1" noResize="1" noEditPoints="1" noAdjustHandles="1" noChangeArrowheads="1" noChangeShapeType="1" noTextEdit="1"/>
                </p:cNvSpPr>
                <p:nvPr/>
              </p:nvSpPr>
              <p:spPr>
                <a:xfrm>
                  <a:off x="3504949" y="3401535"/>
                  <a:ext cx="648000" cy="252000"/>
                </a:xfrm>
                <a:prstGeom prst="rect">
                  <a:avLst/>
                </a:prstGeom>
                <a:blipFill rotWithShape="0">
                  <a:blip r:embed="rId3"/>
                  <a:stretch>
                    <a:fillRect/>
                  </a:stretch>
                </a:blipFill>
                <a:ln/>
              </p:spPr>
              <p:txBody>
                <a:bodyPr/>
                <a:lstStyle/>
                <a:p>
                  <a:r>
                    <a:rPr lang="fr-FR">
                      <a:noFill/>
                    </a:rPr>
                    <a:t> </a:t>
                  </a:r>
                </a:p>
              </p:txBody>
            </p:sp>
          </mc:Fallback>
        </mc:AlternateContent>
        <p:cxnSp>
          <p:nvCxnSpPr>
            <p:cNvPr id="36" name="Connecteur en angle 35"/>
            <p:cNvCxnSpPr>
              <a:stCxn id="29" idx="3"/>
              <a:endCxn id="48" idx="1"/>
            </p:cNvCxnSpPr>
            <p:nvPr/>
          </p:nvCxnSpPr>
          <p:spPr>
            <a:xfrm>
              <a:off x="4152949" y="3527535"/>
              <a:ext cx="371595" cy="168859"/>
            </a:xfrm>
            <a:prstGeom prst="bentConnector2">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Connecteur droit avec flèche 39"/>
            <p:cNvCxnSpPr>
              <a:stCxn id="29" idx="3"/>
              <a:endCxn id="8" idx="2"/>
            </p:cNvCxnSpPr>
            <p:nvPr/>
          </p:nvCxnSpPr>
          <p:spPr>
            <a:xfrm flipV="1">
              <a:off x="4152949" y="3527534"/>
              <a:ext cx="1132311" cy="1"/>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Connecteur droit avec flèche 42"/>
            <p:cNvCxnSpPr>
              <a:stCxn id="9" idx="6"/>
            </p:cNvCxnSpPr>
            <p:nvPr/>
          </p:nvCxnSpPr>
          <p:spPr>
            <a:xfrm flipV="1">
              <a:off x="5616337" y="3527531"/>
              <a:ext cx="480279" cy="2"/>
            </a:xfrm>
            <a:prstGeom prst="straightConnector1">
              <a:avLst/>
            </a:prstGeom>
            <a:ln w="19050">
              <a:headEnd type="triangle" w="med" len="med"/>
              <a:tailEnd type="oval"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8" name="Rectangle 47"/>
                <p:cNvSpPr/>
                <p:nvPr/>
              </p:nvSpPr>
              <p:spPr>
                <a:xfrm rot="5400000">
                  <a:off x="4200544" y="3842294"/>
                  <a:ext cx="648000" cy="356199"/>
                </a:xfrm>
                <a:prstGeom prst="rect">
                  <a:avLst/>
                </a:prstGeom>
                <a:ln/>
              </p:spPr>
              <p:style>
                <a:lnRef idx="2">
                  <a:schemeClr val="dk1"/>
                </a:lnRef>
                <a:fillRef idx="1">
                  <a:schemeClr val="lt1"/>
                </a:fillRef>
                <a:effectRef idx="0">
                  <a:schemeClr val="dk1"/>
                </a:effectRef>
                <a:fontRef idx="minor">
                  <a:schemeClr val="dk1"/>
                </a:fontRef>
              </p:style>
              <p:txBody>
                <a:bodyPr vert="vert270" rtlCol="0" anchor="ctr"/>
                <a:lstStyle/>
                <a:p>
                  <a:pPr algn="ctr"/>
                  <a14:m>
                    <m:oMathPara xmlns:m="http://schemas.openxmlformats.org/officeDocument/2006/math">
                      <m:oMathParaPr>
                        <m:jc m:val="right"/>
                      </m:oMathParaPr>
                      <m:oMath xmlns:m="http://schemas.openxmlformats.org/officeDocument/2006/math">
                        <m:sSubSup>
                          <m:sSubSupPr>
                            <m:ctrlPr>
                              <a:rPr lang="fr-FR" sz="1200" b="0" i="1" dirty="0" smtClean="0">
                                <a:latin typeface="Cambria Math" panose="02040503050406030204" pitchFamily="18" charset="0"/>
                              </a:rPr>
                            </m:ctrlPr>
                          </m:sSubSupPr>
                          <m:e>
                            <m:r>
                              <a:rPr lang="fr-FR" sz="1200" i="1" dirty="0">
                                <a:latin typeface="Cambria Math" panose="02040503050406030204" pitchFamily="18" charset="0"/>
                              </a:rPr>
                              <m:t>𝑌</m:t>
                            </m:r>
                          </m:e>
                          <m:sub>
                            <m:r>
                              <a:rPr lang="fr-FR" sz="1200" i="1" dirty="0">
                                <a:latin typeface="Cambria Math" panose="02040503050406030204" pitchFamily="18" charset="0"/>
                              </a:rPr>
                              <m:t>𝑚</m:t>
                            </m:r>
                            <m:r>
                              <a:rPr lang="fr-FR" sz="1200" b="0" i="1" dirty="0" smtClean="0">
                                <a:latin typeface="Cambria Math" panose="02040503050406030204" pitchFamily="18" charset="0"/>
                              </a:rPr>
                              <m:t>𝑙</m:t>
                            </m:r>
                          </m:sub>
                          <m:sup>
                            <m:r>
                              <a:rPr lang="fr-FR" sz="1200" b="0" i="1" dirty="0" smtClean="0">
                                <a:latin typeface="Cambria Math" panose="02040503050406030204" pitchFamily="18" charset="0"/>
                              </a:rPr>
                              <m:t>𝑔𝑟</m:t>
                            </m:r>
                          </m:sup>
                        </m:sSubSup>
                      </m:oMath>
                    </m:oMathPara>
                  </a14:m>
                  <a:endParaRPr lang="fr-FR" dirty="0"/>
                </a:p>
              </p:txBody>
            </p:sp>
          </mc:Choice>
          <mc:Fallback xmlns="">
            <p:sp>
              <p:nvSpPr>
                <p:cNvPr id="48" name="Rectangle 47"/>
                <p:cNvSpPr>
                  <a:spLocks noRot="1" noChangeAspect="1" noMove="1" noResize="1" noEditPoints="1" noAdjustHandles="1" noChangeArrowheads="1" noChangeShapeType="1" noTextEdit="1"/>
                </p:cNvSpPr>
                <p:nvPr/>
              </p:nvSpPr>
              <p:spPr>
                <a:xfrm rot="5400000">
                  <a:off x="4200544" y="3842294"/>
                  <a:ext cx="648000" cy="356199"/>
                </a:xfrm>
                <a:prstGeom prst="rect">
                  <a:avLst/>
                </a:prstGeom>
                <a:blipFill rotWithShape="0">
                  <a:blip r:embed="rId4"/>
                  <a:stretch>
                    <a:fillRect/>
                  </a:stretch>
                </a:blip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rot="5400000">
                  <a:off x="2886341" y="3836480"/>
                  <a:ext cx="648000" cy="367824"/>
                </a:xfrm>
                <a:prstGeom prst="rect">
                  <a:avLst/>
                </a:prstGeom>
                <a:ln/>
              </p:spPr>
              <p:style>
                <a:lnRef idx="2">
                  <a:schemeClr val="dk1"/>
                </a:lnRef>
                <a:fillRef idx="1">
                  <a:schemeClr val="lt1"/>
                </a:fillRef>
                <a:effectRef idx="0">
                  <a:schemeClr val="dk1"/>
                </a:effectRef>
                <a:fontRef idx="minor">
                  <a:schemeClr val="dk1"/>
                </a:fontRef>
              </p:style>
              <p:txBody>
                <a:bodyPr vert="vert270" rtlCol="0" anchor="ctr"/>
                <a:lstStyle/>
                <a:p>
                  <a:pPr algn="ctr"/>
                  <a14:m>
                    <m:oMathPara xmlns:m="http://schemas.openxmlformats.org/officeDocument/2006/math">
                      <m:oMathParaPr>
                        <m:jc m:val="right"/>
                      </m:oMathParaPr>
                      <m:oMath xmlns:m="http://schemas.openxmlformats.org/officeDocument/2006/math">
                        <m:sSubSup>
                          <m:sSubSupPr>
                            <m:ctrlPr>
                              <a:rPr lang="fr-FR" sz="1200" b="0" i="1" dirty="0" smtClean="0">
                                <a:latin typeface="Cambria Math" panose="02040503050406030204" pitchFamily="18" charset="0"/>
                              </a:rPr>
                            </m:ctrlPr>
                          </m:sSubSupPr>
                          <m:e>
                            <m:r>
                              <a:rPr lang="fr-FR" sz="1200" i="1" dirty="0" smtClean="0">
                                <a:latin typeface="Cambria Math" panose="02040503050406030204" pitchFamily="18" charset="0"/>
                              </a:rPr>
                              <m:t>𝑌</m:t>
                            </m:r>
                          </m:e>
                          <m:sub>
                            <m:r>
                              <a:rPr lang="fr-FR" sz="1200" i="1" dirty="0" smtClean="0">
                                <a:latin typeface="Cambria Math" panose="02040503050406030204" pitchFamily="18" charset="0"/>
                              </a:rPr>
                              <m:t>𝑙𝑚</m:t>
                            </m:r>
                          </m:sub>
                          <m:sup>
                            <m:r>
                              <a:rPr lang="fr-FR" sz="1200" b="0" i="1" dirty="0" smtClean="0">
                                <a:latin typeface="Cambria Math" panose="02040503050406030204" pitchFamily="18" charset="0"/>
                              </a:rPr>
                              <m:t>𝑔𝑟</m:t>
                            </m:r>
                          </m:sup>
                        </m:sSubSup>
                      </m:oMath>
                    </m:oMathPara>
                  </a14:m>
                  <a:endParaRPr lang="fr-FR" dirty="0"/>
                </a:p>
              </p:txBody>
            </p:sp>
          </mc:Choice>
          <mc:Fallback xmlns="">
            <p:sp>
              <p:nvSpPr>
                <p:cNvPr id="50" name="Rectangle 49"/>
                <p:cNvSpPr>
                  <a:spLocks noRot="1" noChangeAspect="1" noMove="1" noResize="1" noEditPoints="1" noAdjustHandles="1" noChangeArrowheads="1" noChangeShapeType="1" noTextEdit="1"/>
                </p:cNvSpPr>
                <p:nvPr/>
              </p:nvSpPr>
              <p:spPr>
                <a:xfrm rot="5400000">
                  <a:off x="2886341" y="3836480"/>
                  <a:ext cx="648000" cy="367824"/>
                </a:xfrm>
                <a:prstGeom prst="rect">
                  <a:avLst/>
                </a:prstGeom>
                <a:blipFill rotWithShape="0">
                  <a:blip r:embed="rId5"/>
                  <a:stretch>
                    <a:fillRect/>
                  </a:stretch>
                </a:blipFill>
                <a:ln/>
              </p:spPr>
              <p:txBody>
                <a:bodyPr/>
                <a:lstStyle/>
                <a:p>
                  <a:r>
                    <a:rPr lang="fr-FR">
                      <a:noFill/>
                    </a:rPr>
                    <a:t> </a:t>
                  </a:r>
                </a:p>
              </p:txBody>
            </p:sp>
          </mc:Fallback>
        </mc:AlternateContent>
        <p:cxnSp>
          <p:nvCxnSpPr>
            <p:cNvPr id="61" name="Connecteur droit avec flèche 60"/>
            <p:cNvCxnSpPr>
              <a:stCxn id="48" idx="3"/>
            </p:cNvCxnSpPr>
            <p:nvPr/>
          </p:nvCxnSpPr>
          <p:spPr>
            <a:xfrm>
              <a:off x="4524544" y="4344394"/>
              <a:ext cx="0" cy="296617"/>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Connecteur droit avec flèche 63"/>
            <p:cNvCxnSpPr>
              <a:stCxn id="50" idx="3"/>
            </p:cNvCxnSpPr>
            <p:nvPr/>
          </p:nvCxnSpPr>
          <p:spPr>
            <a:xfrm>
              <a:off x="3210341" y="4344392"/>
              <a:ext cx="0" cy="30071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8" name="ZoneTexte 67"/>
                <p:cNvSpPr txBox="1"/>
                <p:nvPr/>
              </p:nvSpPr>
              <p:spPr>
                <a:xfrm>
                  <a:off x="1643627" y="3527535"/>
                  <a:ext cx="43794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b="1" i="1" smtClean="0">
                                <a:latin typeface="Cambria Math" panose="02040503050406030204" pitchFamily="18" charset="0"/>
                              </a:rPr>
                            </m:ctrlPr>
                          </m:sSubPr>
                          <m:e>
                            <m:r>
                              <a:rPr lang="fr-FR" sz="1200" b="1" i="1" smtClean="0">
                                <a:latin typeface="Cambria Math" panose="02040503050406030204" pitchFamily="18" charset="0"/>
                              </a:rPr>
                              <m:t>𝒊</m:t>
                            </m:r>
                          </m:e>
                          <m:sub>
                            <m:r>
                              <a:rPr lang="fr-FR" sz="1200" b="1" i="1" smtClean="0">
                                <a:latin typeface="Cambria Math" panose="02040503050406030204" pitchFamily="18" charset="0"/>
                              </a:rPr>
                              <m:t>𝒍𝒎</m:t>
                            </m:r>
                          </m:sub>
                        </m:sSub>
                      </m:oMath>
                    </m:oMathPara>
                  </a14:m>
                  <a:endParaRPr lang="fr-FR" sz="1200" b="1" dirty="0"/>
                </a:p>
              </p:txBody>
            </p:sp>
          </mc:Choice>
          <mc:Fallback xmlns="">
            <p:sp>
              <p:nvSpPr>
                <p:cNvPr id="68" name="ZoneTexte 67"/>
                <p:cNvSpPr txBox="1">
                  <a:spLocks noRot="1" noChangeAspect="1" noMove="1" noResize="1" noEditPoints="1" noAdjustHandles="1" noChangeArrowheads="1" noChangeShapeType="1" noTextEdit="1"/>
                </p:cNvSpPr>
                <p:nvPr/>
              </p:nvSpPr>
              <p:spPr>
                <a:xfrm>
                  <a:off x="1643627" y="3527535"/>
                  <a:ext cx="437940" cy="276999"/>
                </a:xfrm>
                <a:prstGeom prst="rect">
                  <a:avLst/>
                </a:prstGeom>
                <a:blipFill rotWithShape="0">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9" name="ZoneTexte 68"/>
                <p:cNvSpPr txBox="1"/>
                <p:nvPr/>
              </p:nvSpPr>
              <p:spPr>
                <a:xfrm>
                  <a:off x="5588299" y="3581688"/>
                  <a:ext cx="43794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b="1" i="1" smtClean="0">
                                <a:latin typeface="Cambria Math" panose="02040503050406030204" pitchFamily="18" charset="0"/>
                              </a:rPr>
                            </m:ctrlPr>
                          </m:sSubPr>
                          <m:e>
                            <m:r>
                              <a:rPr lang="fr-FR" sz="1200" b="1" i="1" smtClean="0">
                                <a:latin typeface="Cambria Math" panose="02040503050406030204" pitchFamily="18" charset="0"/>
                              </a:rPr>
                              <m:t>𝒊</m:t>
                            </m:r>
                          </m:e>
                          <m:sub>
                            <m:r>
                              <a:rPr lang="fr-FR" sz="1200" b="1" i="1" smtClean="0">
                                <a:latin typeface="Cambria Math" panose="02040503050406030204" pitchFamily="18" charset="0"/>
                              </a:rPr>
                              <m:t>𝒎𝒍</m:t>
                            </m:r>
                          </m:sub>
                        </m:sSub>
                      </m:oMath>
                    </m:oMathPara>
                  </a14:m>
                  <a:endParaRPr lang="fr-FR" sz="1200" b="1" dirty="0"/>
                </a:p>
              </p:txBody>
            </p:sp>
          </mc:Choice>
          <mc:Fallback xmlns="">
            <p:sp>
              <p:nvSpPr>
                <p:cNvPr id="69" name="ZoneTexte 68"/>
                <p:cNvSpPr txBox="1">
                  <a:spLocks noRot="1" noChangeAspect="1" noMove="1" noResize="1" noEditPoints="1" noAdjustHandles="1" noChangeArrowheads="1" noChangeShapeType="1" noTextEdit="1"/>
                </p:cNvSpPr>
                <p:nvPr/>
              </p:nvSpPr>
              <p:spPr>
                <a:xfrm>
                  <a:off x="5588299" y="3581688"/>
                  <a:ext cx="437940" cy="276999"/>
                </a:xfrm>
                <a:prstGeom prst="rect">
                  <a:avLst/>
                </a:prstGeom>
                <a:blipFill rotWithShape="0">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0" name="ZoneTexte 69"/>
                <p:cNvSpPr txBox="1"/>
                <p:nvPr/>
              </p:nvSpPr>
              <p:spPr>
                <a:xfrm>
                  <a:off x="1503171" y="3237568"/>
                  <a:ext cx="36901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b="1" i="1" smtClean="0">
                                <a:latin typeface="Cambria Math" panose="02040503050406030204" pitchFamily="18" charset="0"/>
                              </a:rPr>
                            </m:ctrlPr>
                          </m:sSubPr>
                          <m:e>
                            <m:r>
                              <a:rPr lang="fr-FR" sz="1200" b="1" i="1" smtClean="0">
                                <a:latin typeface="Cambria Math" panose="02040503050406030204" pitchFamily="18" charset="0"/>
                              </a:rPr>
                              <m:t>𝒗</m:t>
                            </m:r>
                          </m:e>
                          <m:sub>
                            <m:r>
                              <a:rPr lang="fr-FR" sz="1200" b="1" i="1" smtClean="0">
                                <a:latin typeface="Cambria Math" panose="02040503050406030204" pitchFamily="18" charset="0"/>
                              </a:rPr>
                              <m:t>𝒍</m:t>
                            </m:r>
                          </m:sub>
                        </m:sSub>
                      </m:oMath>
                    </m:oMathPara>
                  </a14:m>
                  <a:endParaRPr lang="fr-FR" sz="1200" b="1" dirty="0"/>
                </a:p>
              </p:txBody>
            </p:sp>
          </mc:Choice>
          <mc:Fallback xmlns="">
            <p:sp>
              <p:nvSpPr>
                <p:cNvPr id="70" name="ZoneTexte 69"/>
                <p:cNvSpPr txBox="1">
                  <a:spLocks noRot="1" noChangeAspect="1" noMove="1" noResize="1" noEditPoints="1" noAdjustHandles="1" noChangeArrowheads="1" noChangeShapeType="1" noTextEdit="1"/>
                </p:cNvSpPr>
                <p:nvPr/>
              </p:nvSpPr>
              <p:spPr>
                <a:xfrm>
                  <a:off x="1503171" y="3237568"/>
                  <a:ext cx="369011" cy="276999"/>
                </a:xfrm>
                <a:prstGeom prst="rect">
                  <a:avLst/>
                </a:prstGeom>
                <a:blipFill rotWithShape="0">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1" name="ZoneTexte 70"/>
                <p:cNvSpPr txBox="1"/>
                <p:nvPr/>
              </p:nvSpPr>
              <p:spPr>
                <a:xfrm>
                  <a:off x="5956160" y="3237567"/>
                  <a:ext cx="43152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b="1" i="1" smtClean="0">
                                <a:latin typeface="Cambria Math" panose="02040503050406030204" pitchFamily="18" charset="0"/>
                              </a:rPr>
                            </m:ctrlPr>
                          </m:sSubPr>
                          <m:e>
                            <m:r>
                              <a:rPr lang="fr-FR" sz="1200" b="1" i="1" smtClean="0">
                                <a:latin typeface="Cambria Math" panose="02040503050406030204" pitchFamily="18" charset="0"/>
                              </a:rPr>
                              <m:t>𝒗</m:t>
                            </m:r>
                          </m:e>
                          <m:sub>
                            <m:r>
                              <a:rPr lang="fr-FR" sz="1200" b="1" i="1" smtClean="0">
                                <a:latin typeface="Cambria Math" panose="02040503050406030204" pitchFamily="18" charset="0"/>
                              </a:rPr>
                              <m:t>𝒎</m:t>
                            </m:r>
                          </m:sub>
                        </m:sSub>
                      </m:oMath>
                    </m:oMathPara>
                  </a14:m>
                  <a:endParaRPr lang="fr-FR" sz="1200" b="1" dirty="0"/>
                </a:p>
              </p:txBody>
            </p:sp>
          </mc:Choice>
          <mc:Fallback xmlns="">
            <p:sp>
              <p:nvSpPr>
                <p:cNvPr id="71" name="ZoneTexte 70"/>
                <p:cNvSpPr txBox="1">
                  <a:spLocks noRot="1" noChangeAspect="1" noMove="1" noResize="1" noEditPoints="1" noAdjustHandles="1" noChangeArrowheads="1" noChangeShapeType="1" noTextEdit="1"/>
                </p:cNvSpPr>
                <p:nvPr/>
              </p:nvSpPr>
              <p:spPr>
                <a:xfrm>
                  <a:off x="5956160" y="3237567"/>
                  <a:ext cx="431528" cy="276999"/>
                </a:xfrm>
                <a:prstGeom prst="rect">
                  <a:avLst/>
                </a:prstGeom>
                <a:blipFill rotWithShape="0">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2" name="ZoneTexte 71"/>
                <p:cNvSpPr txBox="1"/>
                <p:nvPr/>
              </p:nvSpPr>
              <p:spPr>
                <a:xfrm>
                  <a:off x="2011150" y="3078132"/>
                  <a:ext cx="4638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𝜌</m:t>
                            </m:r>
                          </m:e>
                          <m:sub>
                            <m:r>
                              <a:rPr lang="fr-FR" sz="1200" b="0" i="1" smtClean="0">
                                <a:latin typeface="Cambria Math" panose="02040503050406030204" pitchFamily="18" charset="0"/>
                              </a:rPr>
                              <m:t>𝑙𝑚</m:t>
                            </m:r>
                          </m:sub>
                        </m:sSub>
                      </m:oMath>
                    </m:oMathPara>
                  </a14:m>
                  <a:endParaRPr lang="fr-FR" sz="1200" dirty="0"/>
                </a:p>
              </p:txBody>
            </p:sp>
          </mc:Choice>
          <mc:Fallback xmlns="">
            <p:sp>
              <p:nvSpPr>
                <p:cNvPr id="72" name="ZoneTexte 71"/>
                <p:cNvSpPr txBox="1">
                  <a:spLocks noRot="1" noChangeAspect="1" noMove="1" noResize="1" noEditPoints="1" noAdjustHandles="1" noChangeArrowheads="1" noChangeShapeType="1" noTextEdit="1"/>
                </p:cNvSpPr>
                <p:nvPr/>
              </p:nvSpPr>
              <p:spPr>
                <a:xfrm>
                  <a:off x="2011150" y="3078132"/>
                  <a:ext cx="463845" cy="276999"/>
                </a:xfrm>
                <a:prstGeom prst="rect">
                  <a:avLst/>
                </a:prstGeom>
                <a:blipFill rotWithShape="0">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3" name="ZoneTexte 72"/>
                <p:cNvSpPr txBox="1"/>
                <p:nvPr/>
              </p:nvSpPr>
              <p:spPr>
                <a:xfrm>
                  <a:off x="5262851" y="3078131"/>
                  <a:ext cx="46576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𝜌</m:t>
                            </m:r>
                          </m:e>
                          <m:sub>
                            <m:r>
                              <a:rPr lang="fr-FR" sz="1200" b="0" i="1" smtClean="0">
                                <a:latin typeface="Cambria Math" panose="02040503050406030204" pitchFamily="18" charset="0"/>
                              </a:rPr>
                              <m:t>𝑚𝑙</m:t>
                            </m:r>
                          </m:sub>
                        </m:sSub>
                      </m:oMath>
                    </m:oMathPara>
                  </a14:m>
                  <a:endParaRPr lang="fr-FR" sz="1200" dirty="0"/>
                </a:p>
              </p:txBody>
            </p:sp>
          </mc:Choice>
          <mc:Fallback xmlns="">
            <p:sp>
              <p:nvSpPr>
                <p:cNvPr id="73" name="ZoneTexte 72"/>
                <p:cNvSpPr txBox="1">
                  <a:spLocks noRot="1" noChangeAspect="1" noMove="1" noResize="1" noEditPoints="1" noAdjustHandles="1" noChangeArrowheads="1" noChangeShapeType="1" noTextEdit="1"/>
                </p:cNvSpPr>
                <p:nvPr/>
              </p:nvSpPr>
              <p:spPr>
                <a:xfrm>
                  <a:off x="5262851" y="3078131"/>
                  <a:ext cx="465769" cy="276999"/>
                </a:xfrm>
                <a:prstGeom prst="rect">
                  <a:avLst/>
                </a:prstGeom>
                <a:blipFill rotWithShape="0">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5" name="ZoneTexte 74"/>
                <p:cNvSpPr txBox="1"/>
                <p:nvPr/>
              </p:nvSpPr>
              <p:spPr>
                <a:xfrm>
                  <a:off x="6108560" y="3389967"/>
                  <a:ext cx="35881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𝑚</m:t>
                        </m:r>
                      </m:oMath>
                    </m:oMathPara>
                  </a14:m>
                  <a:endParaRPr lang="fr-FR" sz="1200" dirty="0"/>
                </a:p>
              </p:txBody>
            </p:sp>
          </mc:Choice>
          <mc:Fallback xmlns="">
            <p:sp>
              <p:nvSpPr>
                <p:cNvPr id="75" name="ZoneTexte 74"/>
                <p:cNvSpPr txBox="1">
                  <a:spLocks noRot="1" noChangeAspect="1" noMove="1" noResize="1" noEditPoints="1" noAdjustHandles="1" noChangeArrowheads="1" noChangeShapeType="1" noTextEdit="1"/>
                </p:cNvSpPr>
                <p:nvPr/>
              </p:nvSpPr>
              <p:spPr>
                <a:xfrm>
                  <a:off x="6108560" y="3389967"/>
                  <a:ext cx="358816" cy="276999"/>
                </a:xfrm>
                <a:prstGeom prst="rect">
                  <a:avLst/>
                </a:prstGeom>
                <a:blipFill rotWithShape="0">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6" name="ZoneTexte 75"/>
                <p:cNvSpPr txBox="1"/>
                <p:nvPr/>
              </p:nvSpPr>
              <p:spPr>
                <a:xfrm>
                  <a:off x="1301796" y="3389968"/>
                  <a:ext cx="28091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𝑙</m:t>
                        </m:r>
                      </m:oMath>
                    </m:oMathPara>
                  </a14:m>
                  <a:endParaRPr lang="fr-FR" sz="1200" dirty="0"/>
                </a:p>
              </p:txBody>
            </p:sp>
          </mc:Choice>
          <mc:Fallback xmlns="">
            <p:sp>
              <p:nvSpPr>
                <p:cNvPr id="76" name="ZoneTexte 75"/>
                <p:cNvSpPr txBox="1">
                  <a:spLocks noRot="1" noChangeAspect="1" noMove="1" noResize="1" noEditPoints="1" noAdjustHandles="1" noChangeArrowheads="1" noChangeShapeType="1" noTextEdit="1"/>
                </p:cNvSpPr>
                <p:nvPr/>
              </p:nvSpPr>
              <p:spPr>
                <a:xfrm>
                  <a:off x="1301796" y="3389968"/>
                  <a:ext cx="280911" cy="276999"/>
                </a:xfrm>
                <a:prstGeom prst="rect">
                  <a:avLst/>
                </a:prstGeom>
                <a:blipFill rotWithShape="0">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7" name="ZoneTexte 76"/>
                <p:cNvSpPr txBox="1"/>
                <p:nvPr/>
              </p:nvSpPr>
              <p:spPr>
                <a:xfrm>
                  <a:off x="4236875" y="2971879"/>
                  <a:ext cx="465769" cy="4401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sz="1200" b="0" i="1" smtClean="0">
                                <a:latin typeface="Cambria Math" panose="02040503050406030204" pitchFamily="18" charset="0"/>
                              </a:rPr>
                            </m:ctrlPr>
                          </m:fPr>
                          <m:num>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𝑣</m:t>
                                </m:r>
                              </m:e>
                              <m:sub>
                                <m:r>
                                  <a:rPr lang="fr-FR" sz="1200" b="0" i="1" smtClean="0">
                                    <a:latin typeface="Cambria Math" panose="02040503050406030204" pitchFamily="18" charset="0"/>
                                  </a:rPr>
                                  <m:t>𝑙</m:t>
                                </m:r>
                              </m:sub>
                            </m:sSub>
                          </m:num>
                          <m:den>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𝜌</m:t>
                                </m:r>
                              </m:e>
                              <m:sub>
                                <m:r>
                                  <a:rPr lang="fr-FR" sz="1200" b="0" i="1" smtClean="0">
                                    <a:latin typeface="Cambria Math" panose="02040503050406030204" pitchFamily="18" charset="0"/>
                                  </a:rPr>
                                  <m:t>𝑚𝑙</m:t>
                                </m:r>
                              </m:sub>
                            </m:sSub>
                          </m:den>
                        </m:f>
                      </m:oMath>
                    </m:oMathPara>
                  </a14:m>
                  <a:endParaRPr lang="fr-FR" sz="1200" b="0" dirty="0" smtClean="0"/>
                </a:p>
              </p:txBody>
            </p:sp>
          </mc:Choice>
          <mc:Fallback xmlns="">
            <p:sp>
              <p:nvSpPr>
                <p:cNvPr id="77" name="ZoneTexte 76"/>
                <p:cNvSpPr txBox="1">
                  <a:spLocks noRot="1" noChangeAspect="1" noMove="1" noResize="1" noEditPoints="1" noAdjustHandles="1" noChangeArrowheads="1" noChangeShapeType="1" noTextEdit="1"/>
                </p:cNvSpPr>
                <p:nvPr/>
              </p:nvSpPr>
              <p:spPr>
                <a:xfrm>
                  <a:off x="4236875" y="2971879"/>
                  <a:ext cx="465769" cy="440120"/>
                </a:xfrm>
                <a:prstGeom prst="rect">
                  <a:avLst/>
                </a:prstGeom>
                <a:blipFill rotWithShape="0">
                  <a:blip r:embed="rId14"/>
                  <a:stretch>
                    <a:fillRect b="-277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8" name="ZoneTexte 77"/>
                <p:cNvSpPr txBox="1"/>
                <p:nvPr/>
              </p:nvSpPr>
              <p:spPr>
                <a:xfrm>
                  <a:off x="2930408" y="2976364"/>
                  <a:ext cx="463845" cy="4401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sz="1200" b="0" i="1" smtClean="0">
                                <a:latin typeface="Cambria Math" panose="02040503050406030204" pitchFamily="18" charset="0"/>
                              </a:rPr>
                            </m:ctrlPr>
                          </m:fPr>
                          <m:num>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𝑣</m:t>
                                </m:r>
                              </m:e>
                              <m:sub>
                                <m:r>
                                  <a:rPr lang="fr-FR" sz="1200" b="0" i="1" smtClean="0">
                                    <a:latin typeface="Cambria Math" panose="02040503050406030204" pitchFamily="18" charset="0"/>
                                  </a:rPr>
                                  <m:t>𝑚</m:t>
                                </m:r>
                              </m:sub>
                            </m:sSub>
                          </m:num>
                          <m:den>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𝜌</m:t>
                                </m:r>
                              </m:e>
                              <m:sub>
                                <m:r>
                                  <a:rPr lang="fr-FR" sz="1200" b="0" i="1" smtClean="0">
                                    <a:latin typeface="Cambria Math" panose="02040503050406030204" pitchFamily="18" charset="0"/>
                                  </a:rPr>
                                  <m:t>𝑙𝑚</m:t>
                                </m:r>
                              </m:sub>
                            </m:sSub>
                          </m:den>
                        </m:f>
                      </m:oMath>
                    </m:oMathPara>
                  </a14:m>
                  <a:endParaRPr lang="fr-FR" sz="1200" b="0" dirty="0" smtClean="0"/>
                </a:p>
              </p:txBody>
            </p:sp>
          </mc:Choice>
          <mc:Fallback xmlns="">
            <p:sp>
              <p:nvSpPr>
                <p:cNvPr id="78" name="ZoneTexte 77"/>
                <p:cNvSpPr txBox="1">
                  <a:spLocks noRot="1" noChangeAspect="1" noMove="1" noResize="1" noEditPoints="1" noAdjustHandles="1" noChangeArrowheads="1" noChangeShapeType="1" noTextEdit="1"/>
                </p:cNvSpPr>
                <p:nvPr/>
              </p:nvSpPr>
              <p:spPr>
                <a:xfrm>
                  <a:off x="2930408" y="2976364"/>
                  <a:ext cx="463845" cy="440120"/>
                </a:xfrm>
                <a:prstGeom prst="rect">
                  <a:avLst/>
                </a:prstGeom>
                <a:blipFill rotWithShape="0">
                  <a:blip r:embed="rId15"/>
                  <a:stretch>
                    <a:fillRect b="-13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9" name="ZoneTexte 78"/>
                <p:cNvSpPr txBox="1"/>
                <p:nvPr/>
              </p:nvSpPr>
              <p:spPr>
                <a:xfrm>
                  <a:off x="2340122" y="3579014"/>
                  <a:ext cx="666144" cy="2845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b="0" i="1" smtClean="0">
                                <a:latin typeface="Cambria Math" panose="02040503050406030204" pitchFamily="18" charset="0"/>
                              </a:rPr>
                            </m:ctrlPr>
                          </m:sSubPr>
                          <m:e>
                            <m:sSubSup>
                              <m:sSubSupPr>
                                <m:ctrlPr>
                                  <a:rPr lang="fr-FR" sz="1200" b="0" i="1" smtClean="0">
                                    <a:latin typeface="Cambria Math" panose="02040503050406030204" pitchFamily="18" charset="0"/>
                                  </a:rPr>
                                </m:ctrlPr>
                              </m:sSubSupPr>
                              <m:e>
                                <m:r>
                                  <a:rPr lang="fr-FR" sz="1200" b="0" i="1" smtClean="0">
                                    <a:latin typeface="Cambria Math" panose="02040503050406030204" pitchFamily="18" charset="0"/>
                                  </a:rPr>
                                  <m:t>𝜌</m:t>
                                </m:r>
                              </m:e>
                              <m:sub>
                                <m:r>
                                  <a:rPr lang="fr-FR" sz="1200" b="0" i="1" smtClean="0">
                                    <a:latin typeface="Cambria Math" panose="02040503050406030204" pitchFamily="18" charset="0"/>
                                  </a:rPr>
                                  <m:t>𝑙𝑚</m:t>
                                </m:r>
                              </m:sub>
                              <m:sup>
                                <m:r>
                                  <a:rPr lang="fr-FR" sz="1200" b="0" i="1" smtClean="0">
                                    <a:latin typeface="Cambria Math" panose="02040503050406030204" pitchFamily="18" charset="0"/>
                                  </a:rPr>
                                  <m:t>𝐻</m:t>
                                </m:r>
                              </m:sup>
                            </m:sSubSup>
                            <m:r>
                              <a:rPr lang="fr-FR" sz="1200" b="0" i="1" smtClean="0">
                                <a:latin typeface="Cambria Math" panose="02040503050406030204" pitchFamily="18" charset="0"/>
                              </a:rPr>
                              <m:t>𝑖</m:t>
                            </m:r>
                          </m:e>
                          <m:sub>
                            <m:r>
                              <a:rPr lang="fr-FR" sz="1200" b="0" i="1" smtClean="0">
                                <a:latin typeface="Cambria Math" panose="02040503050406030204" pitchFamily="18" charset="0"/>
                              </a:rPr>
                              <m:t>𝑙𝑚</m:t>
                            </m:r>
                          </m:sub>
                        </m:sSub>
                      </m:oMath>
                    </m:oMathPara>
                  </a14:m>
                  <a:endParaRPr lang="fr-FR" sz="1200" dirty="0"/>
                </a:p>
              </p:txBody>
            </p:sp>
          </mc:Choice>
          <mc:Fallback xmlns="">
            <p:sp>
              <p:nvSpPr>
                <p:cNvPr id="79" name="ZoneTexte 78"/>
                <p:cNvSpPr txBox="1">
                  <a:spLocks noRot="1" noChangeAspect="1" noMove="1" noResize="1" noEditPoints="1" noAdjustHandles="1" noChangeArrowheads="1" noChangeShapeType="1" noTextEdit="1"/>
                </p:cNvSpPr>
                <p:nvPr/>
              </p:nvSpPr>
              <p:spPr>
                <a:xfrm>
                  <a:off x="2340122" y="3579014"/>
                  <a:ext cx="666144" cy="284565"/>
                </a:xfrm>
                <a:prstGeom prst="rect">
                  <a:avLst/>
                </a:prstGeom>
                <a:blipFill rotWithShape="0">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1" name="ZoneTexte 80"/>
                <p:cNvSpPr txBox="1"/>
                <p:nvPr/>
              </p:nvSpPr>
              <p:spPr>
                <a:xfrm>
                  <a:off x="4650228" y="3583817"/>
                  <a:ext cx="669991" cy="2845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b="0" i="1" smtClean="0">
                                <a:latin typeface="Cambria Math" panose="02040503050406030204" pitchFamily="18" charset="0"/>
                              </a:rPr>
                            </m:ctrlPr>
                          </m:sSubPr>
                          <m:e>
                            <m:sSubSup>
                              <m:sSubSupPr>
                                <m:ctrlPr>
                                  <a:rPr lang="fr-FR" sz="1200" b="0" i="1" smtClean="0">
                                    <a:latin typeface="Cambria Math" panose="02040503050406030204" pitchFamily="18" charset="0"/>
                                  </a:rPr>
                                </m:ctrlPr>
                              </m:sSubSupPr>
                              <m:e>
                                <m:r>
                                  <a:rPr lang="fr-FR" sz="1200" b="0" i="1" smtClean="0">
                                    <a:latin typeface="Cambria Math" panose="02040503050406030204" pitchFamily="18" charset="0"/>
                                  </a:rPr>
                                  <m:t>𝜌</m:t>
                                </m:r>
                              </m:e>
                              <m:sub>
                                <m:r>
                                  <a:rPr lang="fr-FR" sz="1200" b="0" i="1" smtClean="0">
                                    <a:latin typeface="Cambria Math" panose="02040503050406030204" pitchFamily="18" charset="0"/>
                                  </a:rPr>
                                  <m:t>𝑚𝑙</m:t>
                                </m:r>
                              </m:sub>
                              <m:sup>
                                <m:r>
                                  <a:rPr lang="fr-FR" sz="1200" b="0" i="1" smtClean="0">
                                    <a:latin typeface="Cambria Math" panose="02040503050406030204" pitchFamily="18" charset="0"/>
                                  </a:rPr>
                                  <m:t>𝐻</m:t>
                                </m:r>
                              </m:sup>
                            </m:sSubSup>
                            <m:r>
                              <a:rPr lang="fr-FR" sz="1200" b="0" i="1" smtClean="0">
                                <a:latin typeface="Cambria Math" panose="02040503050406030204" pitchFamily="18" charset="0"/>
                              </a:rPr>
                              <m:t>𝑖</m:t>
                            </m:r>
                          </m:e>
                          <m:sub>
                            <m:r>
                              <a:rPr lang="fr-FR" sz="1200" b="0" i="1" smtClean="0">
                                <a:latin typeface="Cambria Math" panose="02040503050406030204" pitchFamily="18" charset="0"/>
                              </a:rPr>
                              <m:t>𝑚𝑙</m:t>
                            </m:r>
                          </m:sub>
                        </m:sSub>
                      </m:oMath>
                    </m:oMathPara>
                  </a14:m>
                  <a:endParaRPr lang="fr-FR" sz="1200" dirty="0"/>
                </a:p>
              </p:txBody>
            </p:sp>
          </mc:Choice>
          <mc:Fallback xmlns="">
            <p:sp>
              <p:nvSpPr>
                <p:cNvPr id="81" name="ZoneTexte 80"/>
                <p:cNvSpPr txBox="1">
                  <a:spLocks noRot="1" noChangeAspect="1" noMove="1" noResize="1" noEditPoints="1" noAdjustHandles="1" noChangeArrowheads="1" noChangeShapeType="1" noTextEdit="1"/>
                </p:cNvSpPr>
                <p:nvPr/>
              </p:nvSpPr>
              <p:spPr>
                <a:xfrm>
                  <a:off x="4650228" y="3583817"/>
                  <a:ext cx="669991" cy="284565"/>
                </a:xfrm>
                <a:prstGeom prst="rect">
                  <a:avLst/>
                </a:prstGeom>
                <a:blipFill rotWithShape="0">
                  <a:blip r:embed="rId17"/>
                  <a:stretch>
                    <a:fillRect/>
                  </a:stretch>
                </a:blipFill>
              </p:spPr>
              <p:txBody>
                <a:bodyPr/>
                <a:lstStyle/>
                <a:p>
                  <a:r>
                    <a:rPr lang="fr-FR">
                      <a:noFill/>
                    </a:rPr>
                    <a:t> </a:t>
                  </a:r>
                </a:p>
              </p:txBody>
            </p:sp>
          </mc:Fallback>
        </mc:AlternateContent>
      </p:grpSp>
      <p:grpSp>
        <p:nvGrpSpPr>
          <p:cNvPr id="15" name="Groupe 14"/>
          <p:cNvGrpSpPr/>
          <p:nvPr/>
        </p:nvGrpSpPr>
        <p:grpSpPr>
          <a:xfrm>
            <a:off x="6774327" y="1604435"/>
            <a:ext cx="1660706" cy="792195"/>
            <a:chOff x="554821" y="1214553"/>
            <a:chExt cx="1660706" cy="792195"/>
          </a:xfrm>
        </p:grpSpPr>
        <mc:AlternateContent xmlns:mc="http://schemas.openxmlformats.org/markup-compatibility/2006" xmlns:a14="http://schemas.microsoft.com/office/drawing/2010/main">
          <mc:Choice Requires="a14">
            <p:sp>
              <p:nvSpPr>
                <p:cNvPr id="5" name="Ellipse 4"/>
                <p:cNvSpPr/>
                <p:nvPr/>
              </p:nvSpPr>
              <p:spPr>
                <a:xfrm>
                  <a:off x="818225" y="1424940"/>
                  <a:ext cx="360000" cy="360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𝑙</m:t>
                        </m:r>
                      </m:oMath>
                    </m:oMathPara>
                  </a14:m>
                  <a:endParaRPr lang="en-US" dirty="0"/>
                </a:p>
              </p:txBody>
            </p:sp>
          </mc:Choice>
          <mc:Fallback xmlns="">
            <p:sp>
              <p:nvSpPr>
                <p:cNvPr id="5" name="Ellipse 4"/>
                <p:cNvSpPr>
                  <a:spLocks noRot="1" noChangeAspect="1" noMove="1" noResize="1" noEditPoints="1" noAdjustHandles="1" noChangeArrowheads="1" noChangeShapeType="1" noTextEdit="1"/>
                </p:cNvSpPr>
                <p:nvPr/>
              </p:nvSpPr>
              <p:spPr>
                <a:xfrm>
                  <a:off x="818225" y="1424940"/>
                  <a:ext cx="360000" cy="360000"/>
                </a:xfrm>
                <a:prstGeom prst="ellipse">
                  <a:avLst/>
                </a:prstGeom>
                <a:blipFill rotWithShape="0">
                  <a:blip r:embed="rId18"/>
                  <a:stretch>
                    <a:fillRect/>
                  </a:stretch>
                </a:blip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Ellipse 33"/>
                <p:cNvSpPr/>
                <p:nvPr/>
              </p:nvSpPr>
              <p:spPr>
                <a:xfrm>
                  <a:off x="1641120" y="1424940"/>
                  <a:ext cx="360000" cy="360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𝑚</m:t>
                        </m:r>
                      </m:oMath>
                    </m:oMathPara>
                  </a14:m>
                  <a:endParaRPr lang="en-US" dirty="0"/>
                </a:p>
              </p:txBody>
            </p:sp>
          </mc:Choice>
          <mc:Fallback xmlns="">
            <p:sp>
              <p:nvSpPr>
                <p:cNvPr id="34" name="Ellipse 33"/>
                <p:cNvSpPr>
                  <a:spLocks noRot="1" noChangeAspect="1" noMove="1" noResize="1" noEditPoints="1" noAdjustHandles="1" noChangeArrowheads="1" noChangeShapeType="1" noTextEdit="1"/>
                </p:cNvSpPr>
                <p:nvPr/>
              </p:nvSpPr>
              <p:spPr>
                <a:xfrm>
                  <a:off x="1641120" y="1424940"/>
                  <a:ext cx="360000" cy="360000"/>
                </a:xfrm>
                <a:prstGeom prst="ellipse">
                  <a:avLst/>
                </a:prstGeom>
                <a:blipFill rotWithShape="0">
                  <a:blip r:embed="rId19"/>
                  <a:stretch>
                    <a:fillRect/>
                  </a:stretch>
                </a:blipFill>
                <a:ln/>
              </p:spPr>
              <p:txBody>
                <a:bodyPr/>
                <a:lstStyle/>
                <a:p>
                  <a:r>
                    <a:rPr lang="fr-FR">
                      <a:noFill/>
                    </a:rPr>
                    <a:t> </a:t>
                  </a:r>
                </a:p>
              </p:txBody>
            </p:sp>
          </mc:Fallback>
        </mc:AlternateContent>
        <p:cxnSp>
          <p:nvCxnSpPr>
            <p:cNvPr id="12" name="Connecteur droit 11"/>
            <p:cNvCxnSpPr>
              <a:stCxn id="5" idx="6"/>
              <a:endCxn id="34" idx="2"/>
            </p:cNvCxnSpPr>
            <p:nvPr/>
          </p:nvCxnSpPr>
          <p:spPr>
            <a:xfrm>
              <a:off x="1178225" y="1604940"/>
              <a:ext cx="462895"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ZoneTexte 38"/>
                <p:cNvSpPr txBox="1"/>
                <p:nvPr/>
              </p:nvSpPr>
              <p:spPr>
                <a:xfrm>
                  <a:off x="1025825" y="1226841"/>
                  <a:ext cx="43794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b="1" i="1" smtClean="0">
                                <a:latin typeface="Cambria Math" panose="02040503050406030204" pitchFamily="18" charset="0"/>
                              </a:rPr>
                            </m:ctrlPr>
                          </m:sSubPr>
                          <m:e>
                            <m:r>
                              <a:rPr lang="fr-FR" sz="1200" b="1" i="1" smtClean="0">
                                <a:latin typeface="Cambria Math" panose="02040503050406030204" pitchFamily="18" charset="0"/>
                              </a:rPr>
                              <m:t>𝒊</m:t>
                            </m:r>
                          </m:e>
                          <m:sub>
                            <m:r>
                              <a:rPr lang="fr-FR" sz="1200" b="1" i="1" smtClean="0">
                                <a:latin typeface="Cambria Math" panose="02040503050406030204" pitchFamily="18" charset="0"/>
                              </a:rPr>
                              <m:t>𝒍𝒎</m:t>
                            </m:r>
                          </m:sub>
                        </m:sSub>
                      </m:oMath>
                    </m:oMathPara>
                  </a14:m>
                  <a:endParaRPr lang="fr-FR" sz="1200" b="1" dirty="0"/>
                </a:p>
              </p:txBody>
            </p:sp>
          </mc:Choice>
          <mc:Fallback xmlns="">
            <p:sp>
              <p:nvSpPr>
                <p:cNvPr id="39" name="ZoneTexte 38"/>
                <p:cNvSpPr txBox="1">
                  <a:spLocks noRot="1" noChangeAspect="1" noMove="1" noResize="1" noEditPoints="1" noAdjustHandles="1" noChangeArrowheads="1" noChangeShapeType="1" noTextEdit="1"/>
                </p:cNvSpPr>
                <p:nvPr/>
              </p:nvSpPr>
              <p:spPr>
                <a:xfrm>
                  <a:off x="1025825" y="1226841"/>
                  <a:ext cx="437940" cy="276999"/>
                </a:xfrm>
                <a:prstGeom prst="rect">
                  <a:avLst/>
                </a:prstGeom>
                <a:blipFill rotWithShape="0">
                  <a:blip r:embed="rId2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p:cNvSpPr txBox="1"/>
                <p:nvPr/>
              </p:nvSpPr>
              <p:spPr>
                <a:xfrm>
                  <a:off x="554821" y="1729749"/>
                  <a:ext cx="36901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b="1" i="1" smtClean="0">
                                <a:latin typeface="Cambria Math" panose="02040503050406030204" pitchFamily="18" charset="0"/>
                              </a:rPr>
                            </m:ctrlPr>
                          </m:sSubPr>
                          <m:e>
                            <m:r>
                              <a:rPr lang="fr-FR" sz="1200" b="1" i="1" smtClean="0">
                                <a:latin typeface="Cambria Math" panose="02040503050406030204" pitchFamily="18" charset="0"/>
                              </a:rPr>
                              <m:t>𝒗</m:t>
                            </m:r>
                          </m:e>
                          <m:sub>
                            <m:r>
                              <a:rPr lang="fr-FR" sz="1200" b="1" i="1" smtClean="0">
                                <a:latin typeface="Cambria Math" panose="02040503050406030204" pitchFamily="18" charset="0"/>
                              </a:rPr>
                              <m:t>𝒍</m:t>
                            </m:r>
                          </m:sub>
                        </m:sSub>
                      </m:oMath>
                    </m:oMathPara>
                  </a14:m>
                  <a:endParaRPr lang="fr-FR" sz="1200" b="1" dirty="0"/>
                </a:p>
              </p:txBody>
            </p:sp>
          </mc:Choice>
          <mc:Fallback xmlns="">
            <p:sp>
              <p:nvSpPr>
                <p:cNvPr id="41" name="ZoneTexte 40"/>
                <p:cNvSpPr txBox="1">
                  <a:spLocks noRot="1" noChangeAspect="1" noMove="1" noResize="1" noEditPoints="1" noAdjustHandles="1" noChangeArrowheads="1" noChangeShapeType="1" noTextEdit="1"/>
                </p:cNvSpPr>
                <p:nvPr/>
              </p:nvSpPr>
              <p:spPr>
                <a:xfrm>
                  <a:off x="554821" y="1729749"/>
                  <a:ext cx="369011" cy="276999"/>
                </a:xfrm>
                <a:prstGeom prst="rect">
                  <a:avLst/>
                </a:prstGeom>
                <a:blipFill rotWithShape="0">
                  <a:blip r:embed="rId2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ZoneTexte 41"/>
                <p:cNvSpPr txBox="1"/>
                <p:nvPr/>
              </p:nvSpPr>
              <p:spPr>
                <a:xfrm>
                  <a:off x="1783999" y="1729748"/>
                  <a:ext cx="43152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b="1" i="1" smtClean="0">
                                <a:latin typeface="Cambria Math" panose="02040503050406030204" pitchFamily="18" charset="0"/>
                              </a:rPr>
                            </m:ctrlPr>
                          </m:sSubPr>
                          <m:e>
                            <m:r>
                              <a:rPr lang="fr-FR" sz="1200" b="1" i="1" smtClean="0">
                                <a:latin typeface="Cambria Math" panose="02040503050406030204" pitchFamily="18" charset="0"/>
                              </a:rPr>
                              <m:t>𝒗</m:t>
                            </m:r>
                          </m:e>
                          <m:sub>
                            <m:r>
                              <a:rPr lang="fr-FR" sz="1200" b="1" i="1" smtClean="0">
                                <a:latin typeface="Cambria Math" panose="02040503050406030204" pitchFamily="18" charset="0"/>
                              </a:rPr>
                              <m:t>𝒎</m:t>
                            </m:r>
                          </m:sub>
                        </m:sSub>
                      </m:oMath>
                    </m:oMathPara>
                  </a14:m>
                  <a:endParaRPr lang="fr-FR" sz="1200" b="1" dirty="0"/>
                </a:p>
              </p:txBody>
            </p:sp>
          </mc:Choice>
          <mc:Fallback xmlns="">
            <p:sp>
              <p:nvSpPr>
                <p:cNvPr id="42" name="ZoneTexte 41"/>
                <p:cNvSpPr txBox="1">
                  <a:spLocks noRot="1" noChangeAspect="1" noMove="1" noResize="1" noEditPoints="1" noAdjustHandles="1" noChangeArrowheads="1" noChangeShapeType="1" noTextEdit="1"/>
                </p:cNvSpPr>
                <p:nvPr/>
              </p:nvSpPr>
              <p:spPr>
                <a:xfrm>
                  <a:off x="1783999" y="1729748"/>
                  <a:ext cx="431528" cy="276999"/>
                </a:xfrm>
                <a:prstGeom prst="rect">
                  <a:avLst/>
                </a:prstGeom>
                <a:blipFill rotWithShape="0">
                  <a:blip r:embed="rId2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ZoneTexte 43"/>
                <p:cNvSpPr txBox="1"/>
                <p:nvPr/>
              </p:nvSpPr>
              <p:spPr>
                <a:xfrm>
                  <a:off x="1383180" y="1214553"/>
                  <a:ext cx="43794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b="1" i="1" smtClean="0">
                                <a:latin typeface="Cambria Math" panose="02040503050406030204" pitchFamily="18" charset="0"/>
                              </a:rPr>
                            </m:ctrlPr>
                          </m:sSubPr>
                          <m:e>
                            <m:r>
                              <a:rPr lang="fr-FR" sz="1200" b="1" i="1" smtClean="0">
                                <a:latin typeface="Cambria Math" panose="02040503050406030204" pitchFamily="18" charset="0"/>
                              </a:rPr>
                              <m:t>𝒊</m:t>
                            </m:r>
                          </m:e>
                          <m:sub>
                            <m:r>
                              <a:rPr lang="fr-FR" sz="1200" b="1" i="1" smtClean="0">
                                <a:latin typeface="Cambria Math" panose="02040503050406030204" pitchFamily="18" charset="0"/>
                              </a:rPr>
                              <m:t>𝒎𝒍</m:t>
                            </m:r>
                          </m:sub>
                        </m:sSub>
                      </m:oMath>
                    </m:oMathPara>
                  </a14:m>
                  <a:endParaRPr lang="fr-FR" sz="1200" b="1" dirty="0"/>
                </a:p>
              </p:txBody>
            </p:sp>
          </mc:Choice>
          <mc:Fallback xmlns="">
            <p:sp>
              <p:nvSpPr>
                <p:cNvPr id="44" name="ZoneTexte 43"/>
                <p:cNvSpPr txBox="1">
                  <a:spLocks noRot="1" noChangeAspect="1" noMove="1" noResize="1" noEditPoints="1" noAdjustHandles="1" noChangeArrowheads="1" noChangeShapeType="1" noTextEdit="1"/>
                </p:cNvSpPr>
                <p:nvPr/>
              </p:nvSpPr>
              <p:spPr>
                <a:xfrm>
                  <a:off x="1383180" y="1214553"/>
                  <a:ext cx="437940" cy="276999"/>
                </a:xfrm>
                <a:prstGeom prst="rect">
                  <a:avLst/>
                </a:prstGeom>
                <a:blipFill rotWithShape="0">
                  <a:blip r:embed="rId23"/>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20" name="ZoneTexte 19"/>
              <p:cNvSpPr txBox="1"/>
              <p:nvPr/>
            </p:nvSpPr>
            <p:spPr>
              <a:xfrm rot="1984006">
                <a:off x="6412210" y="2490952"/>
                <a:ext cx="615553" cy="452866"/>
              </a:xfrm>
              <a:prstGeom prst="rect">
                <a:avLst/>
              </a:prstGeom>
              <a:noFill/>
            </p:spPr>
            <p:txBody>
              <a:bodyPr vert="vert"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0" name="ZoneTexte 19"/>
              <p:cNvSpPr txBox="1">
                <a:spLocks noRot="1" noChangeAspect="1" noMove="1" noResize="1" noEditPoints="1" noAdjustHandles="1" noChangeArrowheads="1" noChangeShapeType="1" noTextEdit="1"/>
              </p:cNvSpPr>
              <p:nvPr/>
            </p:nvSpPr>
            <p:spPr>
              <a:xfrm rot="1984006">
                <a:off x="6412210" y="2490952"/>
                <a:ext cx="615553" cy="452866"/>
              </a:xfrm>
              <a:prstGeom prst="rect">
                <a:avLst/>
              </a:prstGeom>
              <a:blipFill rotWithShape="0">
                <a:blip r:embed="rId24"/>
                <a:stretch>
                  <a:fillRect/>
                </a:stretch>
              </a:blipFill>
            </p:spPr>
            <p:txBody>
              <a:bodyPr/>
              <a:lstStyle/>
              <a:p>
                <a:r>
                  <a:rPr lang="fr-FR">
                    <a:noFill/>
                  </a:rPr>
                  <a:t> </a:t>
                </a:r>
              </a:p>
            </p:txBody>
          </p:sp>
        </mc:Fallback>
      </mc:AlternateContent>
      <p:pic>
        <p:nvPicPr>
          <p:cNvPr id="24" name="Image 23"/>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4634956" y="1547141"/>
            <a:ext cx="960953" cy="1022817"/>
          </a:xfrm>
          <a:prstGeom prst="rect">
            <a:avLst/>
          </a:prstGeom>
        </p:spPr>
      </p:pic>
      <mc:AlternateContent xmlns:mc="http://schemas.openxmlformats.org/markup-compatibility/2006" xmlns:a14="http://schemas.microsoft.com/office/drawing/2010/main">
        <mc:Choice Requires="a14">
          <p:sp>
            <p:nvSpPr>
              <p:cNvPr id="53" name="ZoneTexte 52"/>
              <p:cNvSpPr txBox="1"/>
              <p:nvPr/>
            </p:nvSpPr>
            <p:spPr>
              <a:xfrm rot="16200000">
                <a:off x="5732842" y="1795826"/>
                <a:ext cx="615553" cy="452866"/>
              </a:xfrm>
              <a:prstGeom prst="rect">
                <a:avLst/>
              </a:prstGeom>
              <a:noFill/>
            </p:spPr>
            <p:txBody>
              <a:bodyPr vert="vert"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3" name="ZoneTexte 52"/>
              <p:cNvSpPr txBox="1">
                <a:spLocks noRot="1" noChangeAspect="1" noMove="1" noResize="1" noEditPoints="1" noAdjustHandles="1" noChangeArrowheads="1" noChangeShapeType="1" noTextEdit="1"/>
              </p:cNvSpPr>
              <p:nvPr/>
            </p:nvSpPr>
            <p:spPr>
              <a:xfrm rot="16200000">
                <a:off x="5732842" y="1795826"/>
                <a:ext cx="615553" cy="452866"/>
              </a:xfrm>
              <a:prstGeom prst="rect">
                <a:avLst/>
              </a:prstGeom>
              <a:blipFill rotWithShape="0">
                <a:blip r:embed="rId26"/>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54059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2" grpId="0" animBg="1"/>
      <p:bldP spid="20"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a:xfrm>
                <a:off x="594612" y="1021080"/>
                <a:ext cx="8092188" cy="3531288"/>
              </a:xfrm>
            </p:spPr>
            <p:txBody>
              <a:bodyPr/>
              <a:lstStyle/>
              <a:p>
                <a:pPr lvl="1"/>
                <a:r>
                  <a:rPr lang="en-US" sz="1400" dirty="0" smtClean="0"/>
                  <a:t>For each variable injection units, the feasible domain of the active and reactive power injected is given.  Conventional units can be switched on/off, </a:t>
                </a:r>
                <a14:m>
                  <m:oMath xmlns:m="http://schemas.openxmlformats.org/officeDocument/2006/math">
                    <m:r>
                      <a:rPr lang="fr-FR" sz="1400" b="0" i="1" smtClean="0">
                        <a:latin typeface="Cambria Math" panose="02040503050406030204" pitchFamily="18" charset="0"/>
                      </a:rPr>
                      <m:t>(</m:t>
                    </m:r>
                    <m:sSubSup>
                      <m:sSubSupPr>
                        <m:ctrlPr>
                          <a:rPr lang="fr-FR" sz="1400" b="0" i="1" smtClean="0">
                            <a:latin typeface="Cambria Math" panose="02040503050406030204" pitchFamily="18" charset="0"/>
                          </a:rPr>
                        </m:ctrlPr>
                      </m:sSubSupPr>
                      <m:e>
                        <m:r>
                          <a:rPr lang="fr-FR" sz="1400" b="0" i="1" smtClean="0">
                            <a:latin typeface="Cambria Math" panose="02040503050406030204" pitchFamily="18" charset="0"/>
                          </a:rPr>
                          <m:t>𝑃</m:t>
                        </m:r>
                      </m:e>
                      <m:sub>
                        <m:r>
                          <a:rPr lang="fr-FR" sz="1400" b="0" i="1" smtClean="0">
                            <a:latin typeface="Cambria Math" panose="02040503050406030204" pitchFamily="18" charset="0"/>
                          </a:rPr>
                          <m:t>𝑔</m:t>
                        </m:r>
                      </m:sub>
                      <m:sup>
                        <m:r>
                          <a:rPr lang="fr-FR" sz="1400" b="0" i="1" smtClean="0">
                            <a:latin typeface="Cambria Math" panose="02040503050406030204" pitchFamily="18" charset="0"/>
                          </a:rPr>
                          <m:t>𝑐</m:t>
                        </m:r>
                      </m:sup>
                    </m:sSubSup>
                    <m:r>
                      <a:rPr lang="fr-FR" sz="1400" b="0" i="1" smtClean="0">
                        <a:latin typeface="Cambria Math" panose="02040503050406030204" pitchFamily="18" charset="0"/>
                      </a:rPr>
                      <m:t>,</m:t>
                    </m:r>
                    <m:sSubSup>
                      <m:sSubSupPr>
                        <m:ctrlPr>
                          <a:rPr lang="fr-FR" sz="1400" b="0" i="1" smtClean="0">
                            <a:latin typeface="Cambria Math" panose="02040503050406030204" pitchFamily="18" charset="0"/>
                          </a:rPr>
                        </m:ctrlPr>
                      </m:sSubSupPr>
                      <m:e>
                        <m:r>
                          <a:rPr lang="fr-FR" sz="1400" b="0" i="1" smtClean="0">
                            <a:latin typeface="Cambria Math" panose="02040503050406030204" pitchFamily="18" charset="0"/>
                          </a:rPr>
                          <m:t>𝑄</m:t>
                        </m:r>
                      </m:e>
                      <m:sub>
                        <m:r>
                          <a:rPr lang="fr-FR" sz="1400" b="0" i="1" smtClean="0">
                            <a:latin typeface="Cambria Math" panose="02040503050406030204" pitchFamily="18" charset="0"/>
                          </a:rPr>
                          <m:t>𝑔</m:t>
                        </m:r>
                      </m:sub>
                      <m:sup>
                        <m:r>
                          <a:rPr lang="fr-FR" sz="1400" b="0" i="1" smtClean="0">
                            <a:latin typeface="Cambria Math" panose="02040503050406030204" pitchFamily="18" charset="0"/>
                          </a:rPr>
                          <m:t>𝑐</m:t>
                        </m:r>
                      </m:sup>
                    </m:sSubSup>
                    <m:r>
                      <a:rPr lang="fr-FR" sz="1400" b="0" i="1" smtClean="0">
                        <a:latin typeface="Cambria Math" panose="02040503050406030204" pitchFamily="18" charset="0"/>
                      </a:rPr>
                      <m:t>)</m:t>
                    </m:r>
                  </m:oMath>
                </a14:m>
                <a:r>
                  <a:rPr lang="en-US" sz="1400" dirty="0" smtClean="0"/>
                  <a:t> is the expected production level, bounds on active and reactive power are also defined.</a:t>
                </a:r>
              </a:p>
              <a:p>
                <a:pPr lvl="1"/>
                <a:endParaRPr lang="en-US" sz="1400" dirty="0" smtClean="0"/>
              </a:p>
              <a:p>
                <a:pPr lvl="1"/>
                <a:endParaRPr lang="en-US" sz="1400" dirty="0" smtClean="0"/>
              </a:p>
              <a:p>
                <a:pPr lvl="1"/>
                <a:endParaRPr lang="en-US" sz="1400" dirty="0" smtClean="0"/>
              </a:p>
              <a:p>
                <a:pPr lvl="1"/>
                <a:endParaRPr lang="en-US" sz="1400" dirty="0"/>
              </a:p>
              <a:p>
                <a:pPr lvl="1"/>
                <a:endParaRPr lang="en-US" sz="1400" dirty="0" smtClean="0"/>
              </a:p>
              <a:p>
                <a:pPr lvl="1"/>
                <a:r>
                  <a:rPr lang="en-US" sz="1400" dirty="0" smtClean="0"/>
                  <a:t>Fixed injections on buses are associated with loads or with renewable production, they are production that should not be modified. </a:t>
                </a:r>
                <a:r>
                  <a:rPr lang="en-US" sz="1400" dirty="0" smtClean="0"/>
                  <a:t>But in order </a:t>
                </a:r>
                <a:r>
                  <a:rPr lang="en-US" sz="1400" dirty="0" smtClean="0"/>
                  <a:t>to </a:t>
                </a:r>
                <a:r>
                  <a:rPr lang="en-US" sz="1400" dirty="0"/>
                  <a:t>reach a feasible point, </a:t>
                </a:r>
                <a:r>
                  <a:rPr lang="en-US" sz="1400" dirty="0" smtClean="0"/>
                  <a:t>production </a:t>
                </a:r>
                <a:r>
                  <a:rPr lang="en-US" sz="1400" dirty="0" smtClean="0"/>
                  <a:t>curtailment (reduction of fixed production) and load shedding (reduction of fixed demand) can be </a:t>
                </a:r>
                <a:r>
                  <a:rPr lang="en-US" sz="1400" dirty="0" smtClean="0"/>
                  <a:t>used. </a:t>
                </a:r>
                <a:endParaRPr lang="en-US" sz="1400" dirty="0" smtClean="0"/>
              </a:p>
              <a:p>
                <a:endParaRPr lang="en-US" sz="1600"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xfrm>
                <a:off x="594612" y="1021080"/>
                <a:ext cx="8092188" cy="3531288"/>
              </a:xfrm>
              <a:blipFill rotWithShape="0">
                <a:blip r:embed="rId2"/>
                <a:stretch>
                  <a:fillRect l="-1356" t="-1727" r="-1356"/>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59894E3C-CCE6-F242-84E3-BCBDD257A1E1}" type="slidenum">
              <a:rPr lang="fr-FR" smtClean="0"/>
              <a:t>6</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fr-FR" dirty="0" smtClean="0"/>
              <a:t>Injection on buses</a:t>
            </a:r>
            <a:endParaRPr lang="fr-FR" dirty="0"/>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42" y="1731058"/>
            <a:ext cx="1686877" cy="1555967"/>
          </a:xfrm>
          <a:prstGeom prst="rect">
            <a:avLst/>
          </a:prstGeom>
        </p:spPr>
      </p:pic>
    </p:spTree>
    <p:extLst>
      <p:ext uri="{BB962C8B-B14F-4D97-AF65-F5344CB8AC3E}">
        <p14:creationId xmlns:p14="http://schemas.microsoft.com/office/powerpoint/2010/main" val="19310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a:xfrm>
                <a:off x="594612" y="1135953"/>
                <a:ext cx="8092188" cy="3912418"/>
              </a:xfrm>
            </p:spPr>
            <p:txBody>
              <a:bodyPr/>
              <a:lstStyle/>
              <a:p>
                <a:pPr lvl="1"/>
                <a:r>
                  <a:rPr lang="en-US" dirty="0" smtClean="0"/>
                  <a:t>Power flow balances are expressed as range constraints (including production unit bounds and loads levels):</a:t>
                </a:r>
                <a:endParaRPr lang="en-US"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𝑖</m:t>
                      </m:r>
                      <m:r>
                        <a:rPr lang="en-US" i="1" smtClean="0">
                          <a:latin typeface="Cambria Math" panose="02040503050406030204" pitchFamily="18" charset="0"/>
                        </a:rPr>
                        <m:t>∈</m:t>
                      </m:r>
                      <m:r>
                        <a:rPr lang="en-US" i="1" smtClean="0">
                          <a:latin typeface="Cambria Math" panose="02040503050406030204" pitchFamily="18" charset="0"/>
                        </a:rPr>
                        <m:t>𝒩</m:t>
                      </m:r>
                      <m:r>
                        <a:rPr lang="en-US" i="1" smtClean="0">
                          <a:latin typeface="Cambria Math" panose="02040503050406030204" pitchFamily="18" charset="0"/>
                        </a:rPr>
                        <m:t>:</m:t>
                      </m:r>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𝑆</m:t>
                          </m:r>
                        </m:e>
                        <m:sub>
                          <m:r>
                            <a:rPr lang="fr-FR" b="0" i="1" smtClean="0">
                              <a:latin typeface="Cambria Math" panose="02040503050406030204" pitchFamily="18" charset="0"/>
                            </a:rPr>
                            <m:t>𝑖</m:t>
                          </m:r>
                        </m:sub>
                        <m:sup>
                          <m:r>
                            <a:rPr lang="fr-FR" b="0" i="1" smtClean="0">
                              <a:latin typeface="Cambria Math" panose="02040503050406030204" pitchFamily="18" charset="0"/>
                            </a:rPr>
                            <m:t>−</m:t>
                          </m:r>
                        </m:sup>
                      </m:sSubSup>
                      <m:r>
                        <a:rPr lang="fr-FR" b="0" i="1" smtClean="0">
                          <a:latin typeface="Cambria Math" panose="02040503050406030204" pitchFamily="18" charset="0"/>
                        </a:rPr>
                        <m:t>≤</m:t>
                      </m:r>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rPr>
                            <m:t>∈</m:t>
                          </m:r>
                          <m:r>
                            <a:rPr lang="en-US" i="1">
                              <a:latin typeface="Cambria Math" panose="02040503050406030204" pitchFamily="18" charset="0"/>
                            </a:rPr>
                            <m:t>ℬ</m:t>
                          </m:r>
                        </m:sub>
                        <m:sup/>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𝑖𝑗</m:t>
                              </m:r>
                            </m:sub>
                          </m:sSub>
                        </m:e>
                      </m:nary>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ℬ</m:t>
                          </m:r>
                        </m:sub>
                        <m:sup/>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𝑗𝑖</m:t>
                              </m:r>
                            </m:sub>
                          </m:sSub>
                        </m:e>
                      </m:nary>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ℬ</m:t>
                          </m:r>
                        </m:sub>
                        <m:sup/>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𝑣</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𝑗</m:t>
                              </m:r>
                            </m:sub>
                            <m:sup>
                              <m:r>
                                <a:rPr lang="en-US" i="1">
                                  <a:latin typeface="Cambria Math" panose="02040503050406030204" pitchFamily="18" charset="0"/>
                                </a:rPr>
                                <m:t>𝐻</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𝑣</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𝑖</m:t>
                              </m:r>
                            </m:sub>
                            <m:sup>
                              <m:r>
                                <a:rPr lang="en-US" i="1">
                                  <a:latin typeface="Cambria Math" panose="02040503050406030204" pitchFamily="18" charset="0"/>
                                </a:rPr>
                                <m:t>𝐻</m:t>
                              </m:r>
                            </m:sup>
                          </m:sSubSup>
                        </m:e>
                      </m:nary>
                      <m:r>
                        <a:rPr lang="fr-FR" b="0" i="1" smtClean="0">
                          <a:latin typeface="Cambria Math" panose="02040503050406030204" pitchFamily="18" charset="0"/>
                        </a:rPr>
                        <m:t>≤</m:t>
                      </m:r>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𝑆</m:t>
                          </m:r>
                        </m:e>
                        <m:sub>
                          <m:r>
                            <a:rPr lang="fr-FR" b="0" i="1" smtClean="0">
                              <a:latin typeface="Cambria Math" panose="02040503050406030204" pitchFamily="18" charset="0"/>
                            </a:rPr>
                            <m:t>𝑖</m:t>
                          </m:r>
                        </m:sub>
                        <m:sup>
                          <m:r>
                            <a:rPr lang="fr-FR" b="0" i="1" smtClean="0">
                              <a:latin typeface="Cambria Math" panose="02040503050406030204" pitchFamily="18" charset="0"/>
                            </a:rPr>
                            <m:t>+</m:t>
                          </m:r>
                        </m:sup>
                      </m:sSubSup>
                    </m:oMath>
                  </m:oMathPara>
                </a14:m>
                <a:endParaRPr lang="en-US" b="0" dirty="0" smtClean="0"/>
              </a:p>
              <a:p>
                <a:pPr lvl="1"/>
                <a:r>
                  <a:rPr lang="en-US" b="0" dirty="0" smtClean="0"/>
                  <a:t>Bounds constraints on voltage magnitude:</a:t>
                </a:r>
                <a:endParaRPr lang="en-US" b="0" dirty="0" smtClean="0"/>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𝑖</m:t>
                              </m:r>
                            </m:sub>
                            <m:sup>
                              <m:r>
                                <a:rPr lang="en-US" b="0" i="1" smtClean="0">
                                  <a:latin typeface="Cambria Math" panose="02040503050406030204" pitchFamily="18" charset="0"/>
                                </a:rPr>
                                <m:t>𝑚𝑖𝑛</m:t>
                              </m:r>
                            </m:sup>
                          </m:sSubSup>
                        </m:e>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𝑖</m:t>
                          </m:r>
                        </m:sub>
                        <m:sup>
                          <m:r>
                            <a:rPr lang="en-US" b="0" i="1" smtClean="0">
                              <a:latin typeface="Cambria Math" panose="02040503050406030204" pitchFamily="18" charset="0"/>
                            </a:rPr>
                            <m:t>𝑚𝑎𝑥</m:t>
                          </m:r>
                        </m:sup>
                      </m:sSubSup>
                    </m:oMath>
                  </m:oMathPara>
                </a14:m>
                <a:endParaRPr lang="en-US" b="0" i="1" dirty="0" smtClean="0">
                  <a:latin typeface="Cambria Math" panose="02040503050406030204" pitchFamily="18" charset="0"/>
                </a:endParaRPr>
              </a:p>
              <a:p>
                <a:pPr lvl="1" algn="l"/>
                <a:r>
                  <a:rPr lang="en-US" dirty="0" smtClean="0"/>
                  <a:t>The criterion is usually to minimize to sum of all active production, when loads are fixed, this is equivalent to minimizing the active losses:</a:t>
                </a:r>
              </a:p>
              <a:p>
                <a:pPr lvl="1" algn="l"/>
                <a14:m>
                  <m:oMathPara xmlns:m="http://schemas.openxmlformats.org/officeDocument/2006/math">
                    <m:oMathParaPr>
                      <m:jc m:val="centerGroup"/>
                    </m:oMathParaPr>
                    <m:oMath xmlns:m="http://schemas.openxmlformats.org/officeDocument/2006/math">
                      <m:func>
                        <m:funcPr>
                          <m:ctrlPr>
                            <a:rPr lang="fr-FR" b="0" i="1" smtClean="0">
                              <a:latin typeface="Cambria Math" panose="02040503050406030204" pitchFamily="18" charset="0"/>
                            </a:rPr>
                          </m:ctrlPr>
                        </m:funcPr>
                        <m:fName>
                          <m:r>
                            <m:rPr>
                              <m:sty m:val="p"/>
                            </m:rPr>
                            <a:rPr lang="fr-FR" b="0" i="0" smtClean="0">
                              <a:latin typeface="Cambria Math" panose="02040503050406030204" pitchFamily="18" charset="0"/>
                            </a:rPr>
                            <m:t>min</m:t>
                          </m:r>
                        </m:fName>
                        <m:e>
                          <m:nary>
                            <m:naryPr>
                              <m:chr m:val="∑"/>
                              <m:supHide m:val="on"/>
                              <m:ctrlPr>
                                <a:rPr lang="fr-FR" b="0" i="1" smtClean="0">
                                  <a:latin typeface="Cambria Math" panose="02040503050406030204" pitchFamily="18" charset="0"/>
                                </a:rPr>
                              </m:ctrlPr>
                            </m:naryPr>
                            <m:sub>
                              <m:r>
                                <m:rPr>
                                  <m:brk m:alnAt="7"/>
                                </m:rPr>
                                <a:rPr lang="fr-FR" b="0" i="1" smtClean="0">
                                  <a:latin typeface="Cambria Math" panose="02040503050406030204" pitchFamily="18" charset="0"/>
                                </a:rPr>
                                <m:t>𝑖</m:t>
                              </m:r>
                              <m:r>
                                <a:rPr lang="fr-FR" b="0" i="1" smtClean="0">
                                  <a:latin typeface="Cambria Math" panose="02040503050406030204" pitchFamily="18" charset="0"/>
                                </a:rPr>
                                <m:t>∈</m:t>
                              </m:r>
                              <m:r>
                                <a:rPr lang="fr-FR" b="0" i="1" smtClean="0">
                                  <a:latin typeface="Cambria Math" panose="02040503050406030204" pitchFamily="18" charset="0"/>
                                </a:rPr>
                                <m:t>𝒩</m:t>
                              </m:r>
                            </m:sub>
                            <m:sup/>
                            <m:e>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𝑝</m:t>
                                  </m:r>
                                </m:e>
                                <m:sub>
                                  <m:r>
                                    <a:rPr lang="fr-FR" b="0" i="1" smtClean="0">
                                      <a:latin typeface="Cambria Math" panose="02040503050406030204" pitchFamily="18" charset="0"/>
                                    </a:rPr>
                                    <m:t>𝑖</m:t>
                                  </m:r>
                                </m:sub>
                                <m:sup>
                                  <m:r>
                                    <a:rPr lang="fr-FR" b="0" i="1" smtClean="0">
                                      <a:latin typeface="Cambria Math" panose="02040503050406030204" pitchFamily="18" charset="0"/>
                                    </a:rPr>
                                    <m:t>𝐺</m:t>
                                  </m:r>
                                </m:sup>
                              </m:sSubSup>
                            </m:e>
                          </m:nary>
                        </m:e>
                      </m:func>
                      <m:r>
                        <a:rPr lang="fr-FR" b="0" i="1" smtClean="0">
                          <a:latin typeface="Cambria Math" panose="02040503050406030204" pitchFamily="18" charset="0"/>
                        </a:rPr>
                        <m:t>=</m:t>
                      </m:r>
                      <m:func>
                        <m:funcPr>
                          <m:ctrlPr>
                            <a:rPr lang="fr-FR" b="0" i="1" smtClean="0">
                              <a:latin typeface="Cambria Math" panose="02040503050406030204" pitchFamily="18" charset="0"/>
                            </a:rPr>
                          </m:ctrlPr>
                        </m:funcPr>
                        <m:fName>
                          <m:r>
                            <m:rPr>
                              <m:sty m:val="p"/>
                            </m:rPr>
                            <a:rPr lang="fr-FR" b="0" i="0" smtClean="0">
                              <a:latin typeface="Cambria Math" panose="02040503050406030204" pitchFamily="18" charset="0"/>
                            </a:rPr>
                            <m:t>min</m:t>
                          </m:r>
                        </m:fName>
                        <m:e>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rPr>
                                <m:t>∈</m:t>
                              </m:r>
                              <m:r>
                                <a:rPr lang="en-US" i="1">
                                  <a:latin typeface="Cambria Math" panose="02040503050406030204" pitchFamily="18" charset="0"/>
                                </a:rPr>
                                <m:t>ℬ</m:t>
                              </m:r>
                            </m:sub>
                            <m:sup/>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𝑣</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𝑗</m:t>
                                  </m:r>
                                </m:sub>
                                <m:sup>
                                  <m:r>
                                    <a:rPr lang="en-US" i="1">
                                      <a:latin typeface="Cambria Math" panose="02040503050406030204" pitchFamily="18" charset="0"/>
                                    </a:rPr>
                                    <m:t>𝐻</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𝑣</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𝑖</m:t>
                                  </m:r>
                                </m:sub>
                                <m:sup>
                                  <m:r>
                                    <a:rPr lang="en-US" i="1">
                                      <a:latin typeface="Cambria Math" panose="02040503050406030204" pitchFamily="18" charset="0"/>
                                    </a:rPr>
                                    <m:t>𝐻</m:t>
                                  </m:r>
                                </m:sup>
                              </m:sSubSup>
                            </m:e>
                          </m:nary>
                        </m:e>
                      </m:func>
                    </m:oMath>
                  </m:oMathPara>
                </a14:m>
                <a:endParaRPr lang="en-US" dirty="0" smtClean="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xfrm>
                <a:off x="594612" y="1135953"/>
                <a:ext cx="8092188" cy="3912418"/>
              </a:xfrm>
              <a:blipFill rotWithShape="0">
                <a:blip r:embed="rId2"/>
                <a:stretch>
                  <a:fillRect l="-1809" t="-2025" r="-211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59894E3C-CCE6-F242-84E3-BCBDD257A1E1}" type="slidenum">
              <a:rPr lang="fr-FR" smtClean="0"/>
              <a:t>7</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en-US" dirty="0" smtClean="0"/>
              <a:t>The simplest OPF problem</a:t>
            </a:r>
            <a:endParaRPr lang="en-US" dirty="0"/>
          </a:p>
        </p:txBody>
      </p:sp>
    </p:spTree>
    <p:extLst>
      <p:ext uri="{BB962C8B-B14F-4D97-AF65-F5344CB8AC3E}">
        <p14:creationId xmlns:p14="http://schemas.microsoft.com/office/powerpoint/2010/main" val="33489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685800" y="2542516"/>
            <a:ext cx="7772400" cy="569387"/>
          </a:xfrm>
        </p:spPr>
        <p:txBody>
          <a:bodyPr/>
          <a:lstStyle/>
          <a:p>
            <a:r>
              <a:rPr lang="fr-FR" dirty="0" smtClean="0"/>
              <a:t>Global optimisation of the OPF</a:t>
            </a:r>
            <a:endParaRPr lang="fr-FR" dirty="0"/>
          </a:p>
        </p:txBody>
      </p:sp>
      <p:sp>
        <p:nvSpPr>
          <p:cNvPr id="6" name="Espace réservé du texte 5"/>
          <p:cNvSpPr>
            <a:spLocks noGrp="1"/>
          </p:cNvSpPr>
          <p:nvPr>
            <p:ph type="body" sz="quarter" idx="10"/>
          </p:nvPr>
        </p:nvSpPr>
        <p:spPr/>
        <p:txBody>
          <a:bodyPr/>
          <a:lstStyle/>
          <a:p>
            <a:endParaRPr lang="fr-FR"/>
          </a:p>
        </p:txBody>
      </p:sp>
      <p:sp>
        <p:nvSpPr>
          <p:cNvPr id="3" name="Espace réservé du numéro de diapositive 2"/>
          <p:cNvSpPr>
            <a:spLocks noGrp="1"/>
          </p:cNvSpPr>
          <p:nvPr>
            <p:ph type="sldNum" sz="quarter" idx="4294967295"/>
          </p:nvPr>
        </p:nvSpPr>
        <p:spPr>
          <a:xfrm>
            <a:off x="7010400" y="4800600"/>
            <a:ext cx="2133600" cy="150813"/>
          </a:xfrm>
        </p:spPr>
        <p:txBody>
          <a:bodyPr/>
          <a:lstStyle/>
          <a:p>
            <a:fld id="{59894E3C-CCE6-F242-84E3-BCBDD257A1E1}" type="slidenum">
              <a:rPr lang="fr-FR" smtClean="0"/>
              <a:t>8</a:t>
            </a:fld>
            <a:endParaRPr lang="fr-FR"/>
          </a:p>
        </p:txBody>
      </p:sp>
    </p:spTree>
    <p:extLst>
      <p:ext uri="{BB962C8B-B14F-4D97-AF65-F5344CB8AC3E}">
        <p14:creationId xmlns:p14="http://schemas.microsoft.com/office/powerpoint/2010/main" val="473562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a:xfrm>
                <a:off x="594612" y="998220"/>
                <a:ext cx="8092188" cy="3848682"/>
              </a:xfrm>
            </p:spPr>
            <p:txBody>
              <a:bodyPr/>
              <a:lstStyle/>
              <a:p>
                <a:pPr lvl="1" algn="l"/>
                <a:r>
                  <a:rPr lang="en-US" dirty="0" smtClean="0">
                    <a:latin typeface="Verdana" panose="020B0604030504040204" pitchFamily="34" charset="0"/>
                    <a:ea typeface="Verdana" panose="020B0604030504040204" pitchFamily="34" charset="0"/>
                    <a:cs typeface="Verdana" panose="020B0604030504040204" pitchFamily="34" charset="0"/>
                  </a:rPr>
                  <a:t>The OPF </a:t>
                </a:r>
                <a:r>
                  <a:rPr lang="en-US" dirty="0" smtClean="0">
                    <a:latin typeface="Verdana" panose="020B0604030504040204" pitchFamily="34" charset="0"/>
                    <a:ea typeface="Verdana" panose="020B0604030504040204" pitchFamily="34" charset="0"/>
                    <a:cs typeface="Verdana" panose="020B0604030504040204" pitchFamily="34" charset="0"/>
                  </a:rPr>
                  <a:t>problem </a:t>
                </a:r>
                <a:r>
                  <a:rPr lang="en-US" dirty="0" smtClean="0">
                    <a:latin typeface="Verdana" panose="020B0604030504040204" pitchFamily="34" charset="0"/>
                    <a:ea typeface="Verdana" panose="020B0604030504040204" pitchFamily="34" charset="0"/>
                    <a:cs typeface="Verdana" panose="020B0604030504040204" pitchFamily="34" charset="0"/>
                  </a:rPr>
                  <a:t>is a </a:t>
                </a:r>
                <a14:m>
                  <m:oMath xmlns:m="http://schemas.openxmlformats.org/officeDocument/2006/math">
                    <m:r>
                      <a:rPr lang="en-US" b="0" i="1" smtClean="0">
                        <a:latin typeface="Cambria Math" panose="02040503050406030204" pitchFamily="18" charset="0"/>
                        <a:ea typeface="Verdana" panose="020B0604030504040204" pitchFamily="34" charset="0"/>
                        <a:cs typeface="Verdana" panose="020B0604030504040204" pitchFamily="34" charset="0"/>
                      </a:rPr>
                      <m:t>𝑄𝐶𝑄𝑃</m:t>
                    </m:r>
                    <m:r>
                      <a:rPr lang="en-US" b="0" i="1" smtClean="0">
                        <a:latin typeface="Cambria Math" panose="02040503050406030204" pitchFamily="18" charset="0"/>
                        <a:ea typeface="Verdana" panose="020B0604030504040204" pitchFamily="34" charset="0"/>
                        <a:cs typeface="Verdana" panose="020B0604030504040204" pitchFamily="34" charset="0"/>
                      </a:rPr>
                      <m:t>−</m:t>
                    </m:r>
                    <m:r>
                      <a:rPr lang="en-US" b="0" i="1" smtClean="0">
                        <a:latin typeface="Cambria Math" panose="02040503050406030204" pitchFamily="18" charset="0"/>
                        <a:ea typeface="Verdana" panose="020B0604030504040204" pitchFamily="34" charset="0"/>
                        <a:cs typeface="Verdana" panose="020B0604030504040204" pitchFamily="34" charset="0"/>
                      </a:rPr>
                      <m:t>ℂ</m:t>
                    </m:r>
                  </m:oMath>
                </a14:m>
                <a:r>
                  <a:rPr lang="en-US" dirty="0" smtClean="0">
                    <a:latin typeface="Verdana" panose="020B0604030504040204" pitchFamily="34" charset="0"/>
                    <a:ea typeface="Verdana" panose="020B0604030504040204" pitchFamily="34" charset="0"/>
                    <a:cs typeface="Verdana" panose="020B0604030504040204" pitchFamily="34" charset="0"/>
                  </a:rPr>
                  <a:t>, which can be reformulated as a </a:t>
                </a:r>
                <a14:m>
                  <m:oMath xmlns:m="http://schemas.openxmlformats.org/officeDocument/2006/math">
                    <m:r>
                      <a:rPr lang="en-US" b="0" i="1" smtClean="0">
                        <a:latin typeface="Cambria Math" panose="02040503050406030204" pitchFamily="18" charset="0"/>
                        <a:ea typeface="Verdana" panose="020B0604030504040204" pitchFamily="34" charset="0"/>
                        <a:cs typeface="Verdana" panose="020B0604030504040204" pitchFamily="34" charset="0"/>
                      </a:rPr>
                      <m:t>𝑄𝐶𝑄𝑃</m:t>
                    </m:r>
                    <m:r>
                      <a:rPr lang="en-US" b="0" i="1" smtClean="0">
                        <a:latin typeface="Cambria Math" panose="02040503050406030204" pitchFamily="18" charset="0"/>
                        <a:ea typeface="Verdana" panose="020B0604030504040204" pitchFamily="34" charset="0"/>
                        <a:cs typeface="Verdana" panose="020B0604030504040204" pitchFamily="34" charset="0"/>
                      </a:rPr>
                      <m:t>−</m:t>
                    </m:r>
                    <m:r>
                      <a:rPr lang="en-US" b="0" i="1" smtClean="0">
                        <a:latin typeface="Cambria Math" panose="02040503050406030204" pitchFamily="18" charset="0"/>
                        <a:ea typeface="Verdana" panose="020B0604030504040204" pitchFamily="34" charset="0"/>
                        <a:cs typeface="Verdana" panose="020B0604030504040204" pitchFamily="34" charset="0"/>
                      </a:rPr>
                      <m:t>ℝ</m:t>
                    </m:r>
                  </m:oMath>
                </a14:m>
                <a:r>
                  <a:rPr lang="en-US" dirty="0" smtClean="0">
                    <a:latin typeface="Verdana" panose="020B0604030504040204" pitchFamily="34" charset="0"/>
                    <a:ea typeface="Verdana" panose="020B0604030504040204" pitchFamily="34" charset="0"/>
                    <a:cs typeface="Verdana" panose="020B0604030504040204" pitchFamily="34" charset="0"/>
                  </a:rPr>
                  <a:t> using a rectangular representation of complex variables</a:t>
                </a:r>
                <a:r>
                  <a:rPr lang="fr-FR" dirty="0" smtClean="0">
                    <a:latin typeface="Verdana" panose="020B0604030504040204" pitchFamily="34" charset="0"/>
                    <a:ea typeface="Verdana" panose="020B0604030504040204" pitchFamily="34" charset="0"/>
                    <a:cs typeface="Verdana" panose="020B0604030504040204" pitchFamily="34" charset="0"/>
                  </a:rPr>
                  <a:t>:</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lvl="1" algn="ct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fr-FR" i="1">
                                      <a:latin typeface="Cambria Math" panose="02040503050406030204" pitchFamily="18" charset="0"/>
                                    </a:rPr>
                                    <m:t>𝑚</m:t>
                                  </m:r>
                                  <m:r>
                                    <a:rPr lang="fr-FR" i="1">
                                      <a:latin typeface="Cambria Math" panose="02040503050406030204" pitchFamily="18" charset="0"/>
                                    </a:rPr>
                                    <m:t>𝑖𝑛</m:t>
                                  </m:r>
                                </m:e>
                                <m:e>
                                  <m:sSup>
                                    <m:sSupPr>
                                      <m:ctrlPr>
                                        <a:rPr lang="fr-FR" i="1">
                                          <a:latin typeface="Cambria Math" panose="02040503050406030204" pitchFamily="18" charset="0"/>
                                        </a:rPr>
                                      </m:ctrlPr>
                                    </m:sSupPr>
                                    <m:e>
                                      <m:r>
                                        <a:rPr lang="fr-FR" i="1">
                                          <a:latin typeface="Cambria Math" panose="02040503050406030204" pitchFamily="18" charset="0"/>
                                        </a:rPr>
                                        <m:t>𝑧</m:t>
                                      </m:r>
                                    </m:e>
                                    <m:sup>
                                      <m:r>
                                        <a:rPr lang="fr-FR" i="1">
                                          <a:latin typeface="Cambria Math" panose="02040503050406030204" pitchFamily="18" charset="0"/>
                                        </a:rPr>
                                        <m:t>𝐻</m:t>
                                      </m:r>
                                    </m:sup>
                                  </m:sSup>
                                  <m:sSub>
                                    <m:sSubPr>
                                      <m:ctrlPr>
                                        <a:rPr lang="fr-FR" i="1">
                                          <a:latin typeface="Cambria Math" panose="02040503050406030204" pitchFamily="18" charset="0"/>
                                        </a:rPr>
                                      </m:ctrlPr>
                                    </m:sSubPr>
                                    <m:e>
                                      <m:r>
                                        <a:rPr lang="fr-FR" i="1">
                                          <a:latin typeface="Cambria Math" panose="02040503050406030204" pitchFamily="18" charset="0"/>
                                        </a:rPr>
                                        <m:t>𝑀</m:t>
                                      </m:r>
                                    </m:e>
                                    <m:sub>
                                      <m:r>
                                        <a:rPr lang="fr-FR" i="1">
                                          <a:latin typeface="Cambria Math" panose="02040503050406030204" pitchFamily="18" charset="0"/>
                                        </a:rPr>
                                        <m:t>0</m:t>
                                      </m:r>
                                    </m:sub>
                                  </m:sSub>
                                  <m:r>
                                    <a:rPr lang="fr-FR" i="1">
                                      <a:latin typeface="Cambria Math" panose="02040503050406030204" pitchFamily="18" charset="0"/>
                                    </a:rPr>
                                    <m:t>𝑧</m:t>
                                  </m:r>
                                </m:e>
                              </m:mr>
                              <m:mr>
                                <m:e>
                                  <m:eqArr>
                                    <m:eqArrPr>
                                      <m:ctrlPr>
                                        <a:rPr lang="en-US" i="1">
                                          <a:latin typeface="Cambria Math" panose="02040503050406030204" pitchFamily="18" charset="0"/>
                                        </a:rPr>
                                      </m:ctrlPr>
                                    </m:eqArrPr>
                                    <m:e/>
                                    <m:e/>
                                  </m:eqArr>
                                </m:e>
                                <m:e>
                                  <m:eqArr>
                                    <m:eqArrPr>
                                      <m:ctrlPr>
                                        <a:rPr lang="en-US" i="1">
                                          <a:latin typeface="Cambria Math" panose="02040503050406030204" pitchFamily="18" charset="0"/>
                                        </a:rPr>
                                      </m:ctrlPr>
                                    </m:eqArrPr>
                                    <m:e>
                                      <m:sSup>
                                        <m:sSupPr>
                                          <m:ctrlPr>
                                            <a:rPr lang="fr-FR" i="1">
                                              <a:latin typeface="Cambria Math" panose="02040503050406030204" pitchFamily="18" charset="0"/>
                                            </a:rPr>
                                          </m:ctrlPr>
                                        </m:sSupPr>
                                        <m:e>
                                          <m:r>
                                            <a:rPr lang="fr-FR" i="1">
                                              <a:latin typeface="Cambria Math" panose="02040503050406030204" pitchFamily="18" charset="0"/>
                                            </a:rPr>
                                            <m:t>𝑧</m:t>
                                          </m:r>
                                        </m:e>
                                        <m:sup>
                                          <m:r>
                                            <a:rPr lang="fr-FR" i="1">
                                              <a:latin typeface="Cambria Math" panose="02040503050406030204" pitchFamily="18" charset="0"/>
                                            </a:rPr>
                                            <m:t>𝐻</m:t>
                                          </m:r>
                                        </m:sup>
                                      </m:sSup>
                                      <m:sSub>
                                        <m:sSubPr>
                                          <m:ctrlPr>
                                            <a:rPr lang="fr-FR" i="1">
                                              <a:latin typeface="Cambria Math" panose="02040503050406030204" pitchFamily="18" charset="0"/>
                                            </a:rPr>
                                          </m:ctrlPr>
                                        </m:sSubPr>
                                        <m:e>
                                          <m:r>
                                            <a:rPr lang="fr-FR" i="1">
                                              <a:latin typeface="Cambria Math" panose="02040503050406030204" pitchFamily="18" charset="0"/>
                                            </a:rPr>
                                            <m:t>𝑀</m:t>
                                          </m:r>
                                        </m:e>
                                        <m:sub>
                                          <m:r>
                                            <a:rPr lang="fr-FR" i="1">
                                              <a:latin typeface="Cambria Math" panose="02040503050406030204" pitchFamily="18" charset="0"/>
                                            </a:rPr>
                                            <m:t>𝑝</m:t>
                                          </m:r>
                                        </m:sub>
                                      </m:sSub>
                                      <m:r>
                                        <a:rPr lang="fr-FR" i="1">
                                          <a:latin typeface="Cambria Math" panose="02040503050406030204" pitchFamily="18" charset="0"/>
                                        </a:rPr>
                                        <m:t>𝑧</m:t>
                                      </m:r>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𝑝</m:t>
                                          </m:r>
                                        </m:sub>
                                      </m:sSub>
                                    </m:e>
                                    <m:e>
                                      <m:r>
                                        <a:rPr lang="fr-FR" i="1">
                                          <a:latin typeface="Cambria Math" panose="02040503050406030204" pitchFamily="18" charset="0"/>
                                        </a:rPr>
                                        <m:t>𝑧</m:t>
                                      </m:r>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ℂ</m:t>
                                          </m:r>
                                        </m:e>
                                        <m:sup>
                                          <m:r>
                                            <a:rPr lang="fr-FR" i="1">
                                              <a:latin typeface="Cambria Math" panose="02040503050406030204" pitchFamily="18" charset="0"/>
                                            </a:rPr>
                                            <m:t>𝑛</m:t>
                                          </m:r>
                                        </m:sup>
                                      </m:sSup>
                                    </m:e>
                                  </m:eqArr>
                                </m:e>
                              </m:mr>
                            </m:m>
                          </m:e>
                        </m:mr>
                      </m:m>
                      <m:r>
                        <a:rPr lang="fr-FR" b="0" i="0">
                          <a:latin typeface="Cambria Math" panose="02040503050406030204" pitchFamily="18" charset="0"/>
                        </a:rPr>
                        <m:t>   </m:t>
                      </m:r>
                      <m:m>
                        <m:mPr>
                          <m:mcs>
                            <m:mc>
                              <m:mcPr>
                                <m:count m:val="2"/>
                                <m:mcJc m:val="center"/>
                              </m:mcPr>
                            </m:mc>
                          </m:mcs>
                          <m:ctrlPr>
                            <a:rPr lang="en-US" i="1">
                              <a:latin typeface="Cambria Math" panose="02040503050406030204" pitchFamily="18" charset="0"/>
                              <a:ea typeface="Cambria Math" panose="02040503050406030204" pitchFamily="18" charset="0"/>
                            </a:rPr>
                          </m:ctrlPr>
                        </m:mPr>
                        <m:mr>
                          <m:e>
                            <m:r>
                              <a:rPr lang="en-US" i="1">
                                <a:latin typeface="Cambria Math" panose="02040503050406030204" pitchFamily="18" charset="0"/>
                                <a:ea typeface="Cambria Math" panose="02040503050406030204" pitchFamily="18" charset="0"/>
                              </a:rPr>
                              <m:t>⟺</m:t>
                            </m:r>
                          </m:e>
                          <m:e>
                            <m:m>
                              <m:mPr>
                                <m:mcs>
                                  <m:mc>
                                    <m:mcPr>
                                      <m:count m:val="2"/>
                                      <m:mcJc m:val="center"/>
                                    </m:mcPr>
                                  </m:mc>
                                </m:mcs>
                                <m:ctrlPr>
                                  <a:rPr lang="en-US" i="1">
                                    <a:latin typeface="Cambria Math" panose="02040503050406030204" pitchFamily="18" charset="0"/>
                                  </a:rPr>
                                </m:ctrlPr>
                              </m:mPr>
                              <m:mr>
                                <m:e>
                                  <m:r>
                                    <m:rPr>
                                      <m:brk m:alnAt="7"/>
                                    </m:rPr>
                                    <a:rPr lang="fr-FR" i="1">
                                      <a:latin typeface="Cambria Math" panose="02040503050406030204" pitchFamily="18" charset="0"/>
                                    </a:rPr>
                                    <m:t>𝑚</m:t>
                                  </m:r>
                                  <m:r>
                                    <a:rPr lang="fr-FR" i="1">
                                      <a:latin typeface="Cambria Math" panose="02040503050406030204" pitchFamily="18" charset="0"/>
                                    </a:rPr>
                                    <m:t>𝑖𝑛</m:t>
                                  </m:r>
                                </m:e>
                                <m:e>
                                  <m:sSup>
                                    <m:sSupPr>
                                      <m:ctrlPr>
                                        <a:rPr lang="fr-FR" i="1">
                                          <a:latin typeface="Cambria Math" panose="02040503050406030204" pitchFamily="18" charset="0"/>
                                        </a:rPr>
                                      </m:ctrlPr>
                                    </m:sSupPr>
                                    <m:e>
                                      <m:r>
                                        <a:rPr lang="fr-FR" i="1">
                                          <a:latin typeface="Cambria Math" panose="02040503050406030204" pitchFamily="18" charset="0"/>
                                        </a:rPr>
                                        <m:t>𝑥</m:t>
                                      </m:r>
                                    </m:e>
                                    <m:sup>
                                      <m:r>
                                        <a:rPr lang="fr-FR" i="1">
                                          <a:latin typeface="Cambria Math" panose="02040503050406030204" pitchFamily="18" charset="0"/>
                                        </a:rPr>
                                        <m:t>𝑇</m:t>
                                      </m:r>
                                    </m:sup>
                                  </m:sSup>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0</m:t>
                                      </m:r>
                                    </m:sub>
                                  </m:sSub>
                                  <m:r>
                                    <a:rPr lang="fr-FR" i="1">
                                      <a:latin typeface="Cambria Math" panose="02040503050406030204" pitchFamily="18" charset="0"/>
                                    </a:rPr>
                                    <m:t>𝑥</m:t>
                                  </m:r>
                                </m:e>
                              </m:mr>
                              <m:mr>
                                <m:e>
                                  <m:eqArr>
                                    <m:eqArrPr>
                                      <m:ctrlPr>
                                        <a:rPr lang="en-US" i="1">
                                          <a:latin typeface="Cambria Math" panose="02040503050406030204" pitchFamily="18" charset="0"/>
                                        </a:rPr>
                                      </m:ctrlPr>
                                    </m:eqArrPr>
                                    <m:e/>
                                    <m:e/>
                                  </m:eqArr>
                                </m:e>
                                <m:e>
                                  <m:eqArr>
                                    <m:eqArrPr>
                                      <m:ctrlPr>
                                        <a:rPr lang="en-US" i="1">
                                          <a:latin typeface="Cambria Math" panose="02040503050406030204" pitchFamily="18" charset="0"/>
                                        </a:rPr>
                                      </m:ctrlPr>
                                    </m:eqArrPr>
                                    <m:e>
                                      <m:sSup>
                                        <m:sSupPr>
                                          <m:ctrlPr>
                                            <a:rPr lang="fr-FR" i="1">
                                              <a:latin typeface="Cambria Math" panose="02040503050406030204" pitchFamily="18" charset="0"/>
                                            </a:rPr>
                                          </m:ctrlPr>
                                        </m:sSupPr>
                                        <m:e>
                                          <m:r>
                                            <a:rPr lang="fr-FR" i="1">
                                              <a:latin typeface="Cambria Math" panose="02040503050406030204" pitchFamily="18" charset="0"/>
                                            </a:rPr>
                                            <m:t>𝑥</m:t>
                                          </m:r>
                                        </m:e>
                                        <m:sup>
                                          <m:r>
                                            <a:rPr lang="fr-FR" i="1">
                                              <a:latin typeface="Cambria Math" panose="02040503050406030204" pitchFamily="18" charset="0"/>
                                            </a:rPr>
                                            <m:t>𝑇</m:t>
                                          </m:r>
                                        </m:sup>
                                      </m:sSup>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𝑝</m:t>
                                          </m:r>
                                        </m:sub>
                                      </m:sSub>
                                      <m:r>
                                        <a:rPr lang="fr-FR" i="1">
                                          <a:latin typeface="Cambria Math" panose="02040503050406030204" pitchFamily="18" charset="0"/>
                                        </a:rPr>
                                        <m:t>𝑥</m:t>
                                      </m:r>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𝑏</m:t>
                                          </m:r>
                                        </m:e>
                                        <m:sub>
                                          <m:r>
                                            <a:rPr lang="fr-FR" i="1">
                                              <a:latin typeface="Cambria Math" panose="02040503050406030204" pitchFamily="18" charset="0"/>
                                            </a:rPr>
                                            <m:t>𝑝</m:t>
                                          </m:r>
                                        </m:sub>
                                      </m:sSub>
                                    </m:e>
                                    <m:e>
                                      <m:r>
                                        <a:rPr lang="fr-FR" i="1">
                                          <a:latin typeface="Cambria Math" panose="02040503050406030204" pitchFamily="18" charset="0"/>
                                        </a:rPr>
                                        <m:t>𝑥</m:t>
                                      </m:r>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ℝ</m:t>
                                          </m:r>
                                        </m:e>
                                        <m:sup>
                                          <m:r>
                                            <a:rPr lang="fr-FR" i="1">
                                              <a:latin typeface="Cambria Math" panose="02040503050406030204" pitchFamily="18" charset="0"/>
                                            </a:rPr>
                                            <m:t>𝑛</m:t>
                                          </m:r>
                                        </m:sup>
                                      </m:sSup>
                                    </m:e>
                                  </m:eqArr>
                                </m:e>
                              </m:mr>
                            </m:m>
                          </m:e>
                        </m:mr>
                      </m:m>
                    </m:oMath>
                  </m:oMathPara>
                </a14:m>
                <a:endParaRPr lang="en-US" dirty="0" smtClean="0"/>
              </a:p>
              <a:p>
                <a:pPr lvl="1" algn="l"/>
                <a:r>
                  <a:rPr lang="en-US" dirty="0" smtClean="0"/>
                  <a:t>Using a polar representation, the OPF problem can be formulated as a non linear problem with trigonometric terms:</a:t>
                </a:r>
              </a:p>
              <a:p>
                <a:pPr lvl="1"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𝑣</m:t>
                          </m:r>
                        </m:e>
                        <m:sub>
                          <m:r>
                            <a:rPr lang="fr-FR" b="0" i="1" smtClean="0">
                              <a:latin typeface="Cambria Math" panose="02040503050406030204" pitchFamily="18" charset="0"/>
                            </a:rPr>
                            <m:t>𝑙</m:t>
                          </m:r>
                        </m:sub>
                      </m:sSub>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𝑣</m:t>
                          </m:r>
                        </m:e>
                        <m:sub>
                          <m:r>
                            <a:rPr lang="fr-FR" b="0" i="1" smtClean="0">
                              <a:latin typeface="Cambria Math" panose="02040503050406030204" pitchFamily="18" charset="0"/>
                            </a:rPr>
                            <m:t>𝑚</m:t>
                          </m:r>
                        </m:sub>
                        <m:sup>
                          <m:r>
                            <a:rPr lang="fr-FR" b="0" i="1" smtClean="0">
                              <a:latin typeface="Cambria Math" panose="02040503050406030204" pitchFamily="18" charset="0"/>
                            </a:rPr>
                            <m:t>𝐻</m:t>
                          </m:r>
                        </m:sup>
                      </m:sSubSup>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𝜌</m:t>
                          </m:r>
                        </m:e>
                        <m:sub>
                          <m:r>
                            <a:rPr lang="fr-FR" i="1">
                              <a:latin typeface="Cambria Math" panose="02040503050406030204" pitchFamily="18" charset="0"/>
                            </a:rPr>
                            <m:t>𝑙</m:t>
                          </m:r>
                        </m:sub>
                      </m:sSub>
                      <m:sSup>
                        <m:sSupPr>
                          <m:ctrlPr>
                            <a:rPr lang="fr-FR" i="1">
                              <a:latin typeface="Cambria Math" panose="02040503050406030204" pitchFamily="18" charset="0"/>
                            </a:rPr>
                          </m:ctrlPr>
                        </m:sSupPr>
                        <m:e>
                          <m:r>
                            <a:rPr lang="fr-FR" i="1">
                              <a:latin typeface="Cambria Math" panose="02040503050406030204" pitchFamily="18" charset="0"/>
                            </a:rPr>
                            <m:t>𝑒</m:t>
                          </m:r>
                        </m:e>
                        <m:sup>
                          <m:r>
                            <a:rPr lang="fr-FR" i="1">
                              <a:latin typeface="Cambria Math" panose="02040503050406030204" pitchFamily="18" charset="0"/>
                            </a:rPr>
                            <m:t>𝑗</m:t>
                          </m:r>
                          <m:sSub>
                            <m:sSubPr>
                              <m:ctrlPr>
                                <a:rPr lang="fr-FR" i="1">
                                  <a:latin typeface="Cambria Math" panose="02040503050406030204" pitchFamily="18" charset="0"/>
                                </a:rPr>
                              </m:ctrlPr>
                            </m:sSubPr>
                            <m:e>
                              <m:r>
                                <a:rPr lang="fr-FR" i="1">
                                  <a:latin typeface="Cambria Math" panose="02040503050406030204" pitchFamily="18" charset="0"/>
                                </a:rPr>
                                <m:t>𝜃</m:t>
                              </m:r>
                            </m:e>
                            <m:sub>
                              <m:r>
                                <a:rPr lang="fr-FR" i="1">
                                  <a:latin typeface="Cambria Math" panose="02040503050406030204" pitchFamily="18" charset="0"/>
                                </a:rPr>
                                <m:t>𝑙</m:t>
                              </m:r>
                            </m:sub>
                          </m:sSub>
                        </m:sup>
                      </m:sSup>
                      <m:sSub>
                        <m:sSubPr>
                          <m:ctrlPr>
                            <a:rPr lang="fr-FR" i="1">
                              <a:latin typeface="Cambria Math" panose="02040503050406030204" pitchFamily="18" charset="0"/>
                            </a:rPr>
                          </m:ctrlPr>
                        </m:sSubPr>
                        <m:e>
                          <m:r>
                            <a:rPr lang="fr-FR" i="1">
                              <a:latin typeface="Cambria Math" panose="02040503050406030204" pitchFamily="18" charset="0"/>
                            </a:rPr>
                            <m:t>𝜌</m:t>
                          </m:r>
                        </m:e>
                        <m:sub>
                          <m:r>
                            <a:rPr lang="fr-FR" b="0" i="1" smtClean="0">
                              <a:latin typeface="Cambria Math" panose="02040503050406030204" pitchFamily="18" charset="0"/>
                            </a:rPr>
                            <m:t>𝑚</m:t>
                          </m:r>
                        </m:sub>
                      </m:sSub>
                      <m:sSup>
                        <m:sSupPr>
                          <m:ctrlPr>
                            <a:rPr lang="fr-FR" i="1">
                              <a:latin typeface="Cambria Math" panose="02040503050406030204" pitchFamily="18" charset="0"/>
                            </a:rPr>
                          </m:ctrlPr>
                        </m:sSupPr>
                        <m:e>
                          <m:r>
                            <a:rPr lang="fr-FR" i="1">
                              <a:latin typeface="Cambria Math" panose="02040503050406030204" pitchFamily="18" charset="0"/>
                            </a:rPr>
                            <m:t>𝑒</m:t>
                          </m:r>
                        </m:e>
                        <m:sup>
                          <m:r>
                            <a:rPr lang="fr-FR" b="0" i="1" smtClean="0">
                              <a:latin typeface="Cambria Math" panose="02040503050406030204" pitchFamily="18" charset="0"/>
                            </a:rPr>
                            <m:t>−</m:t>
                          </m:r>
                          <m:r>
                            <a:rPr lang="fr-FR" i="1">
                              <a:latin typeface="Cambria Math" panose="02040503050406030204" pitchFamily="18" charset="0"/>
                            </a:rPr>
                            <m:t>𝑗</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𝜃</m:t>
                              </m:r>
                            </m:e>
                            <m:sub>
                              <m:r>
                                <a:rPr lang="fr-FR" b="0" i="1" smtClean="0">
                                  <a:latin typeface="Cambria Math" panose="02040503050406030204" pitchFamily="18" charset="0"/>
                                </a:rPr>
                                <m:t>𝑚</m:t>
                              </m:r>
                            </m:sub>
                          </m:sSub>
                        </m:sup>
                      </m:sSup>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𝜌</m:t>
                          </m:r>
                        </m:e>
                        <m:sub>
                          <m:r>
                            <a:rPr lang="fr-FR" b="0" i="1" smtClean="0">
                              <a:latin typeface="Cambria Math" panose="02040503050406030204" pitchFamily="18" charset="0"/>
                            </a:rPr>
                            <m:t>𝑙</m:t>
                          </m:r>
                        </m:sub>
                      </m:sSub>
                      <m:sSub>
                        <m:sSubPr>
                          <m:ctrlPr>
                            <a:rPr lang="fr-FR" b="0" i="1" smtClean="0">
                              <a:latin typeface="Cambria Math" panose="02040503050406030204" pitchFamily="18" charset="0"/>
                            </a:rPr>
                          </m:ctrlPr>
                        </m:sSubPr>
                        <m:e>
                          <m:r>
                            <a:rPr lang="fr-FR" b="0" i="1" smtClean="0">
                              <a:latin typeface="Cambria Math" panose="02040503050406030204" pitchFamily="18" charset="0"/>
                            </a:rPr>
                            <m:t>𝜌</m:t>
                          </m:r>
                        </m:e>
                        <m:sub>
                          <m:r>
                            <a:rPr lang="fr-FR" b="0" i="1" smtClean="0">
                              <a:latin typeface="Cambria Math" panose="02040503050406030204" pitchFamily="18" charset="0"/>
                            </a:rPr>
                            <m:t>𝑚</m:t>
                          </m:r>
                        </m:sub>
                      </m:sSub>
                      <m:sSup>
                        <m:sSupPr>
                          <m:ctrlPr>
                            <a:rPr lang="fr-FR" b="0" i="1" smtClean="0">
                              <a:latin typeface="Cambria Math" panose="02040503050406030204" pitchFamily="18" charset="0"/>
                            </a:rPr>
                          </m:ctrlPr>
                        </m:sSupPr>
                        <m:e>
                          <m:r>
                            <a:rPr lang="fr-FR" b="0" i="1" smtClean="0">
                              <a:latin typeface="Cambria Math" panose="02040503050406030204" pitchFamily="18" charset="0"/>
                            </a:rPr>
                            <m:t>𝑒</m:t>
                          </m:r>
                        </m:e>
                        <m:sup>
                          <m:r>
                            <a:rPr lang="fr-FR" b="0" i="1" smtClean="0">
                              <a:latin typeface="Cambria Math" panose="02040503050406030204" pitchFamily="18" charset="0"/>
                            </a:rPr>
                            <m:t>𝑗</m:t>
                          </m:r>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𝜃</m:t>
                              </m:r>
                            </m:e>
                            <m:sub>
                              <m:r>
                                <a:rPr lang="fr-FR" b="0" i="1" smtClean="0">
                                  <a:latin typeface="Cambria Math" panose="02040503050406030204" pitchFamily="18" charset="0"/>
                                </a:rPr>
                                <m:t>𝑙</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𝜃</m:t>
                              </m:r>
                            </m:e>
                            <m:sub>
                              <m:r>
                                <a:rPr lang="fr-FR" b="0" i="1" smtClean="0">
                                  <a:latin typeface="Cambria Math" panose="02040503050406030204" pitchFamily="18" charset="0"/>
                                </a:rPr>
                                <m:t>𝑚</m:t>
                              </m:r>
                            </m:sub>
                          </m:sSub>
                          <m:r>
                            <a:rPr lang="fr-FR" b="0" i="1" smtClean="0">
                              <a:latin typeface="Cambria Math" panose="02040503050406030204" pitchFamily="18" charset="0"/>
                            </a:rPr>
                            <m:t>)</m:t>
                          </m:r>
                        </m:sup>
                      </m:sSup>
                      <m:r>
                        <a:rPr lang="fr-FR" b="0" i="1" smtClean="0">
                          <a:latin typeface="Cambria Math" panose="02040503050406030204" pitchFamily="18" charset="0"/>
                        </a:rPr>
                        <m:t>=</m:t>
                      </m:r>
                      <m:m>
                        <m:mPr>
                          <m:mcs>
                            <m:mc>
                              <m:mcPr>
                                <m:count m:val="1"/>
                                <m:mcJc m:val="center"/>
                              </m:mcPr>
                            </m:mc>
                          </m:mcs>
                          <m:ctrlPr>
                            <a:rPr lang="fr-FR" b="0" i="1" smtClean="0">
                              <a:latin typeface="Cambria Math" panose="02040503050406030204" pitchFamily="18" charset="0"/>
                            </a:rPr>
                          </m:ctrlPr>
                        </m:mPr>
                        <m:mr>
                          <m:e>
                            <m:sSub>
                              <m:sSubPr>
                                <m:ctrlPr>
                                  <a:rPr lang="fr-FR" b="0" i="1" smtClean="0">
                                    <a:latin typeface="Cambria Math" panose="02040503050406030204" pitchFamily="18" charset="0"/>
                                  </a:rPr>
                                </m:ctrlPr>
                              </m:sSubPr>
                              <m:e>
                                <m:r>
                                  <a:rPr lang="fr-FR" b="0" i="1" smtClean="0">
                                    <a:latin typeface="Cambria Math" panose="02040503050406030204" pitchFamily="18" charset="0"/>
                                  </a:rPr>
                                  <m:t>𝜌</m:t>
                                </m:r>
                              </m:e>
                              <m:sub>
                                <m:r>
                                  <a:rPr lang="fr-FR" b="0" i="1" smtClean="0">
                                    <a:latin typeface="Cambria Math" panose="02040503050406030204" pitchFamily="18" charset="0"/>
                                  </a:rPr>
                                  <m:t>𝑙</m:t>
                                </m:r>
                              </m:sub>
                            </m:sSub>
                            <m:sSub>
                              <m:sSubPr>
                                <m:ctrlPr>
                                  <a:rPr lang="fr-FR" b="0" i="1" smtClean="0">
                                    <a:latin typeface="Cambria Math" panose="02040503050406030204" pitchFamily="18" charset="0"/>
                                  </a:rPr>
                                </m:ctrlPr>
                              </m:sSubPr>
                              <m:e>
                                <m:r>
                                  <a:rPr lang="fr-FR" b="0" i="1" smtClean="0">
                                    <a:latin typeface="Cambria Math" panose="02040503050406030204" pitchFamily="18" charset="0"/>
                                  </a:rPr>
                                  <m:t>𝜌</m:t>
                                </m:r>
                              </m:e>
                              <m:sub>
                                <m:r>
                                  <a:rPr lang="fr-FR" b="0" i="1" smtClean="0">
                                    <a:latin typeface="Cambria Math" panose="02040503050406030204" pitchFamily="18" charset="0"/>
                                  </a:rPr>
                                  <m:t>𝑚</m:t>
                                </m:r>
                              </m:sub>
                            </m:sSub>
                            <m:r>
                              <m:rPr>
                                <m:sty m:val="p"/>
                              </m:rPr>
                              <a:rPr lang="fr-FR" b="0" i="0" smtClean="0">
                                <a:latin typeface="Cambria Math" panose="02040503050406030204" pitchFamily="18" charset="0"/>
                              </a:rPr>
                              <m:t>cos</m:t>
                            </m:r>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𝜃</m:t>
                                </m:r>
                              </m:e>
                              <m:sub>
                                <m:r>
                                  <a:rPr lang="fr-FR" b="0" i="1" smtClean="0">
                                    <a:latin typeface="Cambria Math" panose="02040503050406030204" pitchFamily="18" charset="0"/>
                                  </a:rPr>
                                  <m:t>𝑙</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𝜃</m:t>
                                </m:r>
                              </m:e>
                              <m:sub>
                                <m:r>
                                  <a:rPr lang="fr-FR" b="0" i="1" smtClean="0">
                                    <a:latin typeface="Cambria Math" panose="02040503050406030204" pitchFamily="18" charset="0"/>
                                  </a:rPr>
                                  <m:t>𝑚</m:t>
                                </m:r>
                              </m:sub>
                            </m:sSub>
                            <m:r>
                              <a:rPr lang="fr-FR" b="0" i="1" smtClean="0">
                                <a:latin typeface="Cambria Math" panose="02040503050406030204" pitchFamily="18" charset="0"/>
                              </a:rPr>
                              <m:t>)</m:t>
                            </m:r>
                          </m:e>
                        </m:mr>
                        <m:mr>
                          <m:e>
                            <m:sSub>
                              <m:sSubPr>
                                <m:ctrlPr>
                                  <a:rPr lang="fr-FR" i="1">
                                    <a:latin typeface="Cambria Math" panose="02040503050406030204" pitchFamily="18" charset="0"/>
                                  </a:rPr>
                                </m:ctrlPr>
                              </m:sSubPr>
                              <m:e>
                                <m:r>
                                  <a:rPr lang="fr-FR" i="1">
                                    <a:latin typeface="Cambria Math" panose="02040503050406030204" pitchFamily="18" charset="0"/>
                                  </a:rPr>
                                  <m:t>𝜌</m:t>
                                </m:r>
                              </m:e>
                              <m:sub>
                                <m:r>
                                  <a:rPr lang="fr-FR" i="1">
                                    <a:latin typeface="Cambria Math" panose="02040503050406030204" pitchFamily="18" charset="0"/>
                                  </a:rPr>
                                  <m:t>𝑙</m:t>
                                </m:r>
                              </m:sub>
                            </m:sSub>
                            <m:sSub>
                              <m:sSubPr>
                                <m:ctrlPr>
                                  <a:rPr lang="fr-FR" i="1">
                                    <a:latin typeface="Cambria Math" panose="02040503050406030204" pitchFamily="18" charset="0"/>
                                  </a:rPr>
                                </m:ctrlPr>
                              </m:sSubPr>
                              <m:e>
                                <m:r>
                                  <a:rPr lang="fr-FR" i="1">
                                    <a:latin typeface="Cambria Math" panose="02040503050406030204" pitchFamily="18" charset="0"/>
                                  </a:rPr>
                                  <m:t>𝜌</m:t>
                                </m:r>
                              </m:e>
                              <m:sub>
                                <m:r>
                                  <a:rPr lang="fr-FR" i="1">
                                    <a:latin typeface="Cambria Math" panose="02040503050406030204" pitchFamily="18" charset="0"/>
                                  </a:rPr>
                                  <m:t>𝑚</m:t>
                                </m:r>
                              </m:sub>
                            </m:sSub>
                            <m:r>
                              <m:rPr>
                                <m:sty m:val="p"/>
                              </m:rPr>
                              <a:rPr lang="fr-FR" b="0" i="0" smtClean="0">
                                <a:latin typeface="Cambria Math" panose="02040503050406030204" pitchFamily="18" charset="0"/>
                              </a:rPr>
                              <m:t>sin</m:t>
                            </m:r>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𝜃</m:t>
                                </m:r>
                              </m:e>
                              <m:sub>
                                <m:r>
                                  <a:rPr lang="fr-FR" i="1">
                                    <a:latin typeface="Cambria Math" panose="02040503050406030204" pitchFamily="18" charset="0"/>
                                  </a:rPr>
                                  <m:t>𝑙</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𝜃</m:t>
                                </m:r>
                              </m:e>
                              <m:sub>
                                <m:r>
                                  <a:rPr lang="fr-FR" i="1">
                                    <a:latin typeface="Cambria Math" panose="02040503050406030204" pitchFamily="18" charset="0"/>
                                  </a:rPr>
                                  <m:t>𝑚</m:t>
                                </m:r>
                              </m:sub>
                            </m:sSub>
                            <m:r>
                              <a:rPr lang="fr-FR" i="1">
                                <a:latin typeface="Cambria Math" panose="02040503050406030204" pitchFamily="18" charset="0"/>
                              </a:rPr>
                              <m:t>)</m:t>
                            </m:r>
                          </m:e>
                        </m:mr>
                      </m:m>
                    </m:oMath>
                  </m:oMathPara>
                </a14:m>
                <a:endParaRPr lang="en-US" dirty="0" smtClean="0"/>
              </a:p>
              <a:p>
                <a:pPr lvl="1" algn="l"/>
                <a:r>
                  <a:rPr lang="en-US" dirty="0" smtClean="0"/>
                  <a:t>Both formulation leads to a non linear non convex optimization problem. Currently available solvers can only provide local optimal solutions on reasonable networks.</a:t>
                </a:r>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xfrm>
                <a:off x="594612" y="998220"/>
                <a:ext cx="8092188" cy="3848682"/>
              </a:xfrm>
              <a:blipFill rotWithShape="0">
                <a:blip r:embed="rId2"/>
                <a:stretch>
                  <a:fillRect l="-1809" t="-2060" b="-2694"/>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59894E3C-CCE6-F242-84E3-BCBDD257A1E1}" type="slidenum">
              <a:rPr lang="fr-FR" smtClean="0"/>
              <a:t>9</a:t>
            </a:fld>
            <a:endParaRPr lang="fr-FR"/>
          </a:p>
        </p:txBody>
      </p:sp>
      <p:sp>
        <p:nvSpPr>
          <p:cNvPr id="4" name="Espace réservé du texte 3"/>
          <p:cNvSpPr>
            <a:spLocks noGrp="1"/>
          </p:cNvSpPr>
          <p:nvPr>
            <p:ph type="body" sz="quarter" idx="13"/>
          </p:nvPr>
        </p:nvSpPr>
        <p:spPr>
          <a:xfrm>
            <a:off x="594612" y="363366"/>
            <a:ext cx="8092188" cy="400110"/>
          </a:xfrm>
        </p:spPr>
        <p:txBody>
          <a:bodyPr/>
          <a:lstStyle/>
          <a:p>
            <a:r>
              <a:rPr lang="fr-FR" dirty="0" smtClean="0"/>
              <a:t>General formulation</a:t>
            </a:r>
            <a:endParaRPr lang="fr-FR" dirty="0"/>
          </a:p>
        </p:txBody>
      </p:sp>
    </p:spTree>
    <p:extLst>
      <p:ext uri="{BB962C8B-B14F-4D97-AF65-F5344CB8AC3E}">
        <p14:creationId xmlns:p14="http://schemas.microsoft.com/office/powerpoint/2010/main" val="7674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par défaut">
  <a:themeElements>
    <a:clrScheme name="RTE 2016">
      <a:dk1>
        <a:sysClr val="windowText" lastClr="000000"/>
      </a:dk1>
      <a:lt1>
        <a:sysClr val="window" lastClr="FFFFFF"/>
      </a:lt1>
      <a:dk2>
        <a:srgbClr val="000000"/>
      </a:dk2>
      <a:lt2>
        <a:srgbClr val="FFFFFF"/>
      </a:lt2>
      <a:accent1>
        <a:srgbClr val="DC0059"/>
      </a:accent1>
      <a:accent2>
        <a:srgbClr val="EC775C"/>
      </a:accent2>
      <a:accent3>
        <a:srgbClr val="00518B"/>
      </a:accent3>
      <a:accent4>
        <a:srgbClr val="00A6D9"/>
      </a:accent4>
      <a:accent5>
        <a:srgbClr val="38B6BC"/>
      </a:accent5>
      <a:accent6>
        <a:srgbClr val="574C52"/>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Thème par défaut.thmx</Template>
  <TotalTime>9976</TotalTime>
  <Words>538</Words>
  <Application>Microsoft Office PowerPoint</Application>
  <PresentationFormat>Affichage à l'écran (16:9)</PresentationFormat>
  <Paragraphs>127</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Cambria Math</vt:lpstr>
      <vt:lpstr>Verdana</vt:lpstr>
      <vt:lpstr>Thème par défaut</vt:lpstr>
      <vt:lpstr>Global optimisation of the Optimal Power Flow  Manuel Ruiz – RTE – manuel.ruiz@rte-france.com</vt:lpstr>
      <vt:lpstr>Présentation PowerPoint</vt:lpstr>
      <vt:lpstr>Présentation PowerPoint</vt:lpstr>
      <vt:lpstr>Présentation PowerPoint</vt:lpstr>
      <vt:lpstr>Présentation PowerPoint</vt:lpstr>
      <vt:lpstr>Présentation PowerPoint</vt:lpstr>
      <vt:lpstr>Présentation PowerPoint</vt:lpstr>
      <vt:lpstr>Global optimisation of the OPF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 S</dc:creator>
  <cp:lastModifiedBy>Manuel RUIZ</cp:lastModifiedBy>
  <cp:revision>401</cp:revision>
  <cp:lastPrinted>2017-05-18T08:18:26Z</cp:lastPrinted>
  <dcterms:created xsi:type="dcterms:W3CDTF">2016-12-28T11:42:57Z</dcterms:created>
  <dcterms:modified xsi:type="dcterms:W3CDTF">2017-05-31T07:58:18Z</dcterms:modified>
</cp:coreProperties>
</file>