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4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05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fr-FR" sz="1100" dirty="0" err="1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Stylized</a:t>
            </a:r>
            <a:r>
              <a:rPr lang="fr-FR" sz="1100" dirty="0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 </a:t>
            </a:r>
            <a:r>
              <a:rPr lang="fr-FR" sz="1100" dirty="0" err="1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daily</a:t>
            </a:r>
            <a:r>
              <a:rPr lang="fr-FR" sz="1100" dirty="0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 </a:t>
            </a:r>
            <a:r>
              <a:rPr lang="fr-FR" sz="1100" dirty="0" err="1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consumption</a:t>
            </a:r>
            <a:r>
              <a:rPr lang="fr-FR" sz="1100" dirty="0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 and</a:t>
            </a:r>
            <a:r>
              <a:rPr lang="fr-FR" sz="1100" baseline="0" dirty="0">
                <a:solidFill>
                  <a:schemeClr val="accent2"/>
                </a:solidFill>
                <a:latin typeface="+mn-lt"/>
                <a:cs typeface="Miriam" panose="020B0502050101010101" pitchFamily="34" charset="-79"/>
              </a:rPr>
              <a:t> production</a:t>
            </a:r>
            <a:endParaRPr lang="fr-FR" sz="1100" dirty="0">
              <a:solidFill>
                <a:schemeClr val="accent2"/>
              </a:solidFill>
              <a:latin typeface="+mn-lt"/>
              <a:cs typeface="Miriam" panose="020B05020501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Feuil1!$F$1</c:f>
              <c:strCache>
                <c:ptCount val="1"/>
                <c:pt idx="0">
                  <c:v>Self-consumption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cat>
            <c:numRef>
              <c:f>Feuil1!$C$2:$C$145</c:f>
              <c:numCache>
                <c:formatCode>h:mm;@</c:formatCode>
                <c:ptCount val="144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  <c:pt idx="19">
                  <c:v>0.131944444444444</c:v>
                </c:pt>
                <c:pt idx="20">
                  <c:v>0.13888888888888901</c:v>
                </c:pt>
                <c:pt idx="21">
                  <c:v>0.14583333333333301</c:v>
                </c:pt>
                <c:pt idx="22">
                  <c:v>0.15277777777777801</c:v>
                </c:pt>
                <c:pt idx="23">
                  <c:v>0.15972222222222199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</c:v>
                </c:pt>
                <c:pt idx="28">
                  <c:v>0.194444444444444</c:v>
                </c:pt>
                <c:pt idx="29">
                  <c:v>0.20138888888888901</c:v>
                </c:pt>
                <c:pt idx="30">
                  <c:v>0.20833333333333301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0.26388888888888901</c:v>
                </c:pt>
                <c:pt idx="39">
                  <c:v>0.27083333333333298</c:v>
                </c:pt>
                <c:pt idx="40">
                  <c:v>0.27777777777777801</c:v>
                </c:pt>
                <c:pt idx="41">
                  <c:v>0.28472222222222199</c:v>
                </c:pt>
                <c:pt idx="42">
                  <c:v>0.29166666666666702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</c:v>
                </c:pt>
                <c:pt idx="46">
                  <c:v>0.31944444444444398</c:v>
                </c:pt>
                <c:pt idx="47">
                  <c:v>0.32638888888888901</c:v>
                </c:pt>
                <c:pt idx="48">
                  <c:v>0.33333333333333298</c:v>
                </c:pt>
                <c:pt idx="49">
                  <c:v>0.34027777777777801</c:v>
                </c:pt>
                <c:pt idx="50">
                  <c:v>0.34722222222222199</c:v>
                </c:pt>
                <c:pt idx="51">
                  <c:v>0.35416666666666702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</c:v>
                </c:pt>
                <c:pt idx="55">
                  <c:v>0.38194444444444398</c:v>
                </c:pt>
                <c:pt idx="56">
                  <c:v>0.38888888888888901</c:v>
                </c:pt>
                <c:pt idx="57">
                  <c:v>0.39583333333333298</c:v>
                </c:pt>
                <c:pt idx="58">
                  <c:v>0.40277777777777801</c:v>
                </c:pt>
                <c:pt idx="59">
                  <c:v>0.40972222222222199</c:v>
                </c:pt>
                <c:pt idx="60">
                  <c:v>0.41666666666666702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</c:v>
                </c:pt>
                <c:pt idx="64">
                  <c:v>0.44444444444444398</c:v>
                </c:pt>
                <c:pt idx="65">
                  <c:v>0.45138888888888901</c:v>
                </c:pt>
                <c:pt idx="66">
                  <c:v>0.45833333333333298</c:v>
                </c:pt>
                <c:pt idx="67">
                  <c:v>0.46527777777777801</c:v>
                </c:pt>
                <c:pt idx="68">
                  <c:v>0.47222222222222199</c:v>
                </c:pt>
                <c:pt idx="69">
                  <c:v>0.47916666666666702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0.50694444444444398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0.56944444444444398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0.61805555555555503</c:v>
                </c:pt>
                <c:pt idx="90">
                  <c:v>0.625</c:v>
                </c:pt>
                <c:pt idx="91">
                  <c:v>0.63194444444444398</c:v>
                </c:pt>
                <c:pt idx="92">
                  <c:v>0.63888888888888895</c:v>
                </c:pt>
                <c:pt idx="93">
                  <c:v>0.64583333333333304</c:v>
                </c:pt>
                <c:pt idx="94">
                  <c:v>0.65277777777777801</c:v>
                </c:pt>
                <c:pt idx="95">
                  <c:v>0.65972222222222199</c:v>
                </c:pt>
                <c:pt idx="96">
                  <c:v>0.66666666666666696</c:v>
                </c:pt>
                <c:pt idx="97">
                  <c:v>0.67361111111111105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0.69444444444444398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0.74305555555555503</c:v>
                </c:pt>
                <c:pt idx="108">
                  <c:v>0.75</c:v>
                </c:pt>
                <c:pt idx="109">
                  <c:v>0.75694444444444398</c:v>
                </c:pt>
                <c:pt idx="110">
                  <c:v>0.76388888888888895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0.81944444444444398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0.86805555555555503</c:v>
                </c:pt>
                <c:pt idx="126">
                  <c:v>0.875</c:v>
                </c:pt>
                <c:pt idx="127">
                  <c:v>0.88194444444444398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0.94444444444444398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0.98611111111111105</c:v>
                </c:pt>
                <c:pt idx="143">
                  <c:v>0.99305555555555503</c:v>
                </c:pt>
              </c:numCache>
            </c:numRef>
          </c:cat>
          <c:val>
            <c:numRef>
              <c:f>Feuil1!$F$2:$F$145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4</c:v>
                </c:pt>
                <c:pt idx="48">
                  <c:v>6</c:v>
                </c:pt>
                <c:pt idx="49">
                  <c:v>9</c:v>
                </c:pt>
                <c:pt idx="50">
                  <c:v>13</c:v>
                </c:pt>
                <c:pt idx="51">
                  <c:v>18</c:v>
                </c:pt>
                <c:pt idx="52">
                  <c:v>25</c:v>
                </c:pt>
                <c:pt idx="53">
                  <c:v>32</c:v>
                </c:pt>
                <c:pt idx="54">
                  <c:v>40</c:v>
                </c:pt>
                <c:pt idx="55">
                  <c:v>48</c:v>
                </c:pt>
                <c:pt idx="56">
                  <c:v>60</c:v>
                </c:pt>
                <c:pt idx="57">
                  <c:v>73</c:v>
                </c:pt>
                <c:pt idx="58">
                  <c:v>85</c:v>
                </c:pt>
                <c:pt idx="59">
                  <c:v>100</c:v>
                </c:pt>
                <c:pt idx="60">
                  <c:v>105</c:v>
                </c:pt>
                <c:pt idx="61">
                  <c:v>100</c:v>
                </c:pt>
                <c:pt idx="62">
                  <c:v>95</c:v>
                </c:pt>
                <c:pt idx="63">
                  <c:v>90</c:v>
                </c:pt>
                <c:pt idx="64">
                  <c:v>85</c:v>
                </c:pt>
                <c:pt idx="65">
                  <c:v>88</c:v>
                </c:pt>
                <c:pt idx="66">
                  <c:v>89</c:v>
                </c:pt>
                <c:pt idx="67">
                  <c:v>87</c:v>
                </c:pt>
                <c:pt idx="68">
                  <c:v>89</c:v>
                </c:pt>
                <c:pt idx="69">
                  <c:v>92</c:v>
                </c:pt>
                <c:pt idx="70">
                  <c:v>84</c:v>
                </c:pt>
                <c:pt idx="71">
                  <c:v>83</c:v>
                </c:pt>
                <c:pt idx="72">
                  <c:v>87</c:v>
                </c:pt>
                <c:pt idx="73">
                  <c:v>92</c:v>
                </c:pt>
                <c:pt idx="74">
                  <c:v>91</c:v>
                </c:pt>
                <c:pt idx="75">
                  <c:v>93</c:v>
                </c:pt>
                <c:pt idx="76">
                  <c:v>94</c:v>
                </c:pt>
                <c:pt idx="77">
                  <c:v>95</c:v>
                </c:pt>
                <c:pt idx="78">
                  <c:v>87</c:v>
                </c:pt>
                <c:pt idx="79">
                  <c:v>84</c:v>
                </c:pt>
                <c:pt idx="80">
                  <c:v>85</c:v>
                </c:pt>
                <c:pt idx="81">
                  <c:v>86</c:v>
                </c:pt>
                <c:pt idx="82">
                  <c:v>96</c:v>
                </c:pt>
                <c:pt idx="83">
                  <c:v>89</c:v>
                </c:pt>
                <c:pt idx="84">
                  <c:v>85</c:v>
                </c:pt>
                <c:pt idx="85">
                  <c:v>86</c:v>
                </c:pt>
                <c:pt idx="86">
                  <c:v>85</c:v>
                </c:pt>
                <c:pt idx="87">
                  <c:v>89</c:v>
                </c:pt>
                <c:pt idx="88">
                  <c:v>91</c:v>
                </c:pt>
                <c:pt idx="89">
                  <c:v>92</c:v>
                </c:pt>
                <c:pt idx="90">
                  <c:v>84</c:v>
                </c:pt>
                <c:pt idx="91">
                  <c:v>86</c:v>
                </c:pt>
                <c:pt idx="92">
                  <c:v>87</c:v>
                </c:pt>
                <c:pt idx="93">
                  <c:v>89</c:v>
                </c:pt>
                <c:pt idx="94">
                  <c:v>90</c:v>
                </c:pt>
                <c:pt idx="95">
                  <c:v>91</c:v>
                </c:pt>
                <c:pt idx="96">
                  <c:v>90</c:v>
                </c:pt>
                <c:pt idx="97">
                  <c:v>84</c:v>
                </c:pt>
                <c:pt idx="98">
                  <c:v>86</c:v>
                </c:pt>
                <c:pt idx="99">
                  <c:v>84</c:v>
                </c:pt>
                <c:pt idx="100">
                  <c:v>82</c:v>
                </c:pt>
                <c:pt idx="101">
                  <c:v>92</c:v>
                </c:pt>
                <c:pt idx="102">
                  <c:v>91</c:v>
                </c:pt>
                <c:pt idx="103">
                  <c:v>94</c:v>
                </c:pt>
                <c:pt idx="104">
                  <c:v>85</c:v>
                </c:pt>
                <c:pt idx="105">
                  <c:v>73</c:v>
                </c:pt>
                <c:pt idx="106">
                  <c:v>60</c:v>
                </c:pt>
                <c:pt idx="107">
                  <c:v>48</c:v>
                </c:pt>
                <c:pt idx="108">
                  <c:v>40</c:v>
                </c:pt>
                <c:pt idx="109">
                  <c:v>32</c:v>
                </c:pt>
                <c:pt idx="110">
                  <c:v>25</c:v>
                </c:pt>
                <c:pt idx="111">
                  <c:v>18</c:v>
                </c:pt>
                <c:pt idx="112">
                  <c:v>13</c:v>
                </c:pt>
                <c:pt idx="113">
                  <c:v>9</c:v>
                </c:pt>
                <c:pt idx="114">
                  <c:v>6</c:v>
                </c:pt>
                <c:pt idx="115">
                  <c:v>4</c:v>
                </c:pt>
                <c:pt idx="116">
                  <c:v>2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</c:numCache>
            </c:numRef>
          </c:val>
        </c:ser>
        <c:ser>
          <c:idx val="3"/>
          <c:order val="1"/>
          <c:tx>
            <c:strRef>
              <c:f>Feuil1!$G$1</c:f>
              <c:strCache>
                <c:ptCount val="1"/>
                <c:pt idx="0">
                  <c:v>Production Surplus</c:v>
                </c:pt>
              </c:strCache>
            </c:strRef>
          </c:tx>
          <c:spPr>
            <a:pattFill prst="ltUp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cat>
            <c:numRef>
              <c:f>Feuil1!$C$2:$C$145</c:f>
              <c:numCache>
                <c:formatCode>h:mm;@</c:formatCode>
                <c:ptCount val="144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  <c:pt idx="19">
                  <c:v>0.131944444444444</c:v>
                </c:pt>
                <c:pt idx="20">
                  <c:v>0.13888888888888901</c:v>
                </c:pt>
                <c:pt idx="21">
                  <c:v>0.14583333333333301</c:v>
                </c:pt>
                <c:pt idx="22">
                  <c:v>0.15277777777777801</c:v>
                </c:pt>
                <c:pt idx="23">
                  <c:v>0.15972222222222199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</c:v>
                </c:pt>
                <c:pt idx="28">
                  <c:v>0.194444444444444</c:v>
                </c:pt>
                <c:pt idx="29">
                  <c:v>0.20138888888888901</c:v>
                </c:pt>
                <c:pt idx="30">
                  <c:v>0.20833333333333301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0.26388888888888901</c:v>
                </c:pt>
                <c:pt idx="39">
                  <c:v>0.27083333333333298</c:v>
                </c:pt>
                <c:pt idx="40">
                  <c:v>0.27777777777777801</c:v>
                </c:pt>
                <c:pt idx="41">
                  <c:v>0.28472222222222199</c:v>
                </c:pt>
                <c:pt idx="42">
                  <c:v>0.29166666666666702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</c:v>
                </c:pt>
                <c:pt idx="46">
                  <c:v>0.31944444444444398</c:v>
                </c:pt>
                <c:pt idx="47">
                  <c:v>0.32638888888888901</c:v>
                </c:pt>
                <c:pt idx="48">
                  <c:v>0.33333333333333298</c:v>
                </c:pt>
                <c:pt idx="49">
                  <c:v>0.34027777777777801</c:v>
                </c:pt>
                <c:pt idx="50">
                  <c:v>0.34722222222222199</c:v>
                </c:pt>
                <c:pt idx="51">
                  <c:v>0.35416666666666702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</c:v>
                </c:pt>
                <c:pt idx="55">
                  <c:v>0.38194444444444398</c:v>
                </c:pt>
                <c:pt idx="56">
                  <c:v>0.38888888888888901</c:v>
                </c:pt>
                <c:pt idx="57">
                  <c:v>0.39583333333333298</c:v>
                </c:pt>
                <c:pt idx="58">
                  <c:v>0.40277777777777801</c:v>
                </c:pt>
                <c:pt idx="59">
                  <c:v>0.40972222222222199</c:v>
                </c:pt>
                <c:pt idx="60">
                  <c:v>0.41666666666666702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</c:v>
                </c:pt>
                <c:pt idx="64">
                  <c:v>0.44444444444444398</c:v>
                </c:pt>
                <c:pt idx="65">
                  <c:v>0.45138888888888901</c:v>
                </c:pt>
                <c:pt idx="66">
                  <c:v>0.45833333333333298</c:v>
                </c:pt>
                <c:pt idx="67">
                  <c:v>0.46527777777777801</c:v>
                </c:pt>
                <c:pt idx="68">
                  <c:v>0.47222222222222199</c:v>
                </c:pt>
                <c:pt idx="69">
                  <c:v>0.47916666666666702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0.50694444444444398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0.56944444444444398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0.61805555555555503</c:v>
                </c:pt>
                <c:pt idx="90">
                  <c:v>0.625</c:v>
                </c:pt>
                <c:pt idx="91">
                  <c:v>0.63194444444444398</c:v>
                </c:pt>
                <c:pt idx="92">
                  <c:v>0.63888888888888895</c:v>
                </c:pt>
                <c:pt idx="93">
                  <c:v>0.64583333333333304</c:v>
                </c:pt>
                <c:pt idx="94">
                  <c:v>0.65277777777777801</c:v>
                </c:pt>
                <c:pt idx="95">
                  <c:v>0.65972222222222199</c:v>
                </c:pt>
                <c:pt idx="96">
                  <c:v>0.66666666666666696</c:v>
                </c:pt>
                <c:pt idx="97">
                  <c:v>0.67361111111111105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0.69444444444444398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0.74305555555555503</c:v>
                </c:pt>
                <c:pt idx="108">
                  <c:v>0.75</c:v>
                </c:pt>
                <c:pt idx="109">
                  <c:v>0.75694444444444398</c:v>
                </c:pt>
                <c:pt idx="110">
                  <c:v>0.76388888888888895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0.81944444444444398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0.86805555555555503</c:v>
                </c:pt>
                <c:pt idx="126">
                  <c:v>0.875</c:v>
                </c:pt>
                <c:pt idx="127">
                  <c:v>0.88194444444444398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0.94444444444444398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0.98611111111111105</c:v>
                </c:pt>
                <c:pt idx="143">
                  <c:v>0.99305555555555503</c:v>
                </c:pt>
              </c:numCache>
            </c:numRef>
          </c:cat>
          <c:val>
            <c:numRef>
              <c:f>Feuil1!$G$2:$G$145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15</c:v>
                </c:pt>
                <c:pt idx="61">
                  <c:v>50</c:v>
                </c:pt>
                <c:pt idx="62">
                  <c:v>85</c:v>
                </c:pt>
                <c:pt idx="63">
                  <c:v>115</c:v>
                </c:pt>
                <c:pt idx="64">
                  <c:v>140</c:v>
                </c:pt>
                <c:pt idx="65">
                  <c:v>157</c:v>
                </c:pt>
                <c:pt idx="66">
                  <c:v>174</c:v>
                </c:pt>
                <c:pt idx="67">
                  <c:v>193</c:v>
                </c:pt>
                <c:pt idx="68">
                  <c:v>201</c:v>
                </c:pt>
                <c:pt idx="69">
                  <c:v>208</c:v>
                </c:pt>
                <c:pt idx="70">
                  <c:v>221</c:v>
                </c:pt>
                <c:pt idx="71">
                  <c:v>225</c:v>
                </c:pt>
                <c:pt idx="72">
                  <c:v>223</c:v>
                </c:pt>
                <c:pt idx="73">
                  <c:v>220</c:v>
                </c:pt>
                <c:pt idx="74">
                  <c:v>223</c:v>
                </c:pt>
                <c:pt idx="75">
                  <c:v>222</c:v>
                </c:pt>
                <c:pt idx="76">
                  <c:v>222</c:v>
                </c:pt>
                <c:pt idx="77">
                  <c:v>221</c:v>
                </c:pt>
                <c:pt idx="78">
                  <c:v>229</c:v>
                </c:pt>
                <c:pt idx="79">
                  <c:v>232</c:v>
                </c:pt>
                <c:pt idx="80">
                  <c:v>231</c:v>
                </c:pt>
                <c:pt idx="81">
                  <c:v>230</c:v>
                </c:pt>
                <c:pt idx="82">
                  <c:v>219</c:v>
                </c:pt>
                <c:pt idx="83">
                  <c:v>225</c:v>
                </c:pt>
                <c:pt idx="84">
                  <c:v>228</c:v>
                </c:pt>
                <c:pt idx="85">
                  <c:v>225</c:v>
                </c:pt>
                <c:pt idx="86">
                  <c:v>224</c:v>
                </c:pt>
                <c:pt idx="87">
                  <c:v>218</c:v>
                </c:pt>
                <c:pt idx="88">
                  <c:v>214</c:v>
                </c:pt>
                <c:pt idx="89">
                  <c:v>211</c:v>
                </c:pt>
                <c:pt idx="90">
                  <c:v>218</c:v>
                </c:pt>
                <c:pt idx="91">
                  <c:v>212</c:v>
                </c:pt>
                <c:pt idx="92">
                  <c:v>207</c:v>
                </c:pt>
                <c:pt idx="93">
                  <c:v>202</c:v>
                </c:pt>
                <c:pt idx="94">
                  <c:v>193</c:v>
                </c:pt>
                <c:pt idx="95">
                  <c:v>183</c:v>
                </c:pt>
                <c:pt idx="96">
                  <c:v>173</c:v>
                </c:pt>
                <c:pt idx="97">
                  <c:v>161</c:v>
                </c:pt>
                <c:pt idx="98">
                  <c:v>139</c:v>
                </c:pt>
                <c:pt idx="99">
                  <c:v>121</c:v>
                </c:pt>
                <c:pt idx="100">
                  <c:v>98</c:v>
                </c:pt>
                <c:pt idx="101">
                  <c:v>58</c:v>
                </c:pt>
                <c:pt idx="102">
                  <c:v>29</c:v>
                </c:pt>
                <c:pt idx="103">
                  <c:v>6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</c:numCache>
            </c:numRef>
          </c:val>
        </c:ser>
        <c:ser>
          <c:idx val="4"/>
          <c:order val="2"/>
          <c:tx>
            <c:strRef>
              <c:f>Feuil1!$H$1</c:f>
              <c:strCache>
                <c:ptCount val="1"/>
                <c:pt idx="0">
                  <c:v>Call on network</c:v>
                </c:pt>
              </c:strCache>
            </c:strRef>
          </c:tx>
          <c:spPr>
            <a:pattFill prst="ltUp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cat>
            <c:numRef>
              <c:f>Feuil1!$C$2:$C$145</c:f>
              <c:numCache>
                <c:formatCode>h:mm;@</c:formatCode>
                <c:ptCount val="144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  <c:pt idx="19">
                  <c:v>0.131944444444444</c:v>
                </c:pt>
                <c:pt idx="20">
                  <c:v>0.13888888888888901</c:v>
                </c:pt>
                <c:pt idx="21">
                  <c:v>0.14583333333333301</c:v>
                </c:pt>
                <c:pt idx="22">
                  <c:v>0.15277777777777801</c:v>
                </c:pt>
                <c:pt idx="23">
                  <c:v>0.15972222222222199</c:v>
                </c:pt>
                <c:pt idx="24">
                  <c:v>0.16666666666666699</c:v>
                </c:pt>
                <c:pt idx="25">
                  <c:v>0.17361111111111099</c:v>
                </c:pt>
                <c:pt idx="26">
                  <c:v>0.180555555555556</c:v>
                </c:pt>
                <c:pt idx="27">
                  <c:v>0.1875</c:v>
                </c:pt>
                <c:pt idx="28">
                  <c:v>0.194444444444444</c:v>
                </c:pt>
                <c:pt idx="29">
                  <c:v>0.20138888888888901</c:v>
                </c:pt>
                <c:pt idx="30">
                  <c:v>0.20833333333333301</c:v>
                </c:pt>
                <c:pt idx="31">
                  <c:v>0.21527777777777801</c:v>
                </c:pt>
                <c:pt idx="32">
                  <c:v>0.22222222222222199</c:v>
                </c:pt>
                <c:pt idx="33">
                  <c:v>0.22916666666666699</c:v>
                </c:pt>
                <c:pt idx="34">
                  <c:v>0.23611111111111099</c:v>
                </c:pt>
                <c:pt idx="35">
                  <c:v>0.243055555555556</c:v>
                </c:pt>
                <c:pt idx="36">
                  <c:v>0.25</c:v>
                </c:pt>
                <c:pt idx="37">
                  <c:v>0.25694444444444398</c:v>
                </c:pt>
                <c:pt idx="38">
                  <c:v>0.26388888888888901</c:v>
                </c:pt>
                <c:pt idx="39">
                  <c:v>0.27083333333333298</c:v>
                </c:pt>
                <c:pt idx="40">
                  <c:v>0.27777777777777801</c:v>
                </c:pt>
                <c:pt idx="41">
                  <c:v>0.28472222222222199</c:v>
                </c:pt>
                <c:pt idx="42">
                  <c:v>0.29166666666666702</c:v>
                </c:pt>
                <c:pt idx="43">
                  <c:v>0.29861111111111099</c:v>
                </c:pt>
                <c:pt idx="44">
                  <c:v>0.30555555555555602</c:v>
                </c:pt>
                <c:pt idx="45">
                  <c:v>0.3125</c:v>
                </c:pt>
                <c:pt idx="46">
                  <c:v>0.31944444444444398</c:v>
                </c:pt>
                <c:pt idx="47">
                  <c:v>0.32638888888888901</c:v>
                </c:pt>
                <c:pt idx="48">
                  <c:v>0.33333333333333298</c:v>
                </c:pt>
                <c:pt idx="49">
                  <c:v>0.34027777777777801</c:v>
                </c:pt>
                <c:pt idx="50">
                  <c:v>0.34722222222222199</c:v>
                </c:pt>
                <c:pt idx="51">
                  <c:v>0.35416666666666702</c:v>
                </c:pt>
                <c:pt idx="52">
                  <c:v>0.36111111111111099</c:v>
                </c:pt>
                <c:pt idx="53">
                  <c:v>0.36805555555555602</c:v>
                </c:pt>
                <c:pt idx="54">
                  <c:v>0.375</c:v>
                </c:pt>
                <c:pt idx="55">
                  <c:v>0.38194444444444398</c:v>
                </c:pt>
                <c:pt idx="56">
                  <c:v>0.38888888888888901</c:v>
                </c:pt>
                <c:pt idx="57">
                  <c:v>0.39583333333333298</c:v>
                </c:pt>
                <c:pt idx="58">
                  <c:v>0.40277777777777801</c:v>
                </c:pt>
                <c:pt idx="59">
                  <c:v>0.40972222222222199</c:v>
                </c:pt>
                <c:pt idx="60">
                  <c:v>0.41666666666666702</c:v>
                </c:pt>
                <c:pt idx="61">
                  <c:v>0.42361111111111099</c:v>
                </c:pt>
                <c:pt idx="62">
                  <c:v>0.43055555555555602</c:v>
                </c:pt>
                <c:pt idx="63">
                  <c:v>0.4375</c:v>
                </c:pt>
                <c:pt idx="64">
                  <c:v>0.44444444444444398</c:v>
                </c:pt>
                <c:pt idx="65">
                  <c:v>0.45138888888888901</c:v>
                </c:pt>
                <c:pt idx="66">
                  <c:v>0.45833333333333298</c:v>
                </c:pt>
                <c:pt idx="67">
                  <c:v>0.46527777777777801</c:v>
                </c:pt>
                <c:pt idx="68">
                  <c:v>0.47222222222222199</c:v>
                </c:pt>
                <c:pt idx="69">
                  <c:v>0.47916666666666702</c:v>
                </c:pt>
                <c:pt idx="70">
                  <c:v>0.48611111111111099</c:v>
                </c:pt>
                <c:pt idx="71">
                  <c:v>0.49305555555555602</c:v>
                </c:pt>
                <c:pt idx="72">
                  <c:v>0.5</c:v>
                </c:pt>
                <c:pt idx="73">
                  <c:v>0.50694444444444398</c:v>
                </c:pt>
                <c:pt idx="74">
                  <c:v>0.51388888888888895</c:v>
                </c:pt>
                <c:pt idx="75">
                  <c:v>0.52083333333333304</c:v>
                </c:pt>
                <c:pt idx="76">
                  <c:v>0.52777777777777801</c:v>
                </c:pt>
                <c:pt idx="77">
                  <c:v>0.53472222222222199</c:v>
                </c:pt>
                <c:pt idx="78">
                  <c:v>0.54166666666666696</c:v>
                </c:pt>
                <c:pt idx="79">
                  <c:v>0.54861111111111105</c:v>
                </c:pt>
                <c:pt idx="80">
                  <c:v>0.55555555555555602</c:v>
                </c:pt>
                <c:pt idx="81">
                  <c:v>0.5625</c:v>
                </c:pt>
                <c:pt idx="82">
                  <c:v>0.56944444444444398</c:v>
                </c:pt>
                <c:pt idx="83">
                  <c:v>0.57638888888888895</c:v>
                </c:pt>
                <c:pt idx="84">
                  <c:v>0.58333333333333304</c:v>
                </c:pt>
                <c:pt idx="85">
                  <c:v>0.59027777777777801</c:v>
                </c:pt>
                <c:pt idx="86">
                  <c:v>0.59722222222222199</c:v>
                </c:pt>
                <c:pt idx="87">
                  <c:v>0.60416666666666696</c:v>
                </c:pt>
                <c:pt idx="88">
                  <c:v>0.61111111111111105</c:v>
                </c:pt>
                <c:pt idx="89">
                  <c:v>0.61805555555555503</c:v>
                </c:pt>
                <c:pt idx="90">
                  <c:v>0.625</c:v>
                </c:pt>
                <c:pt idx="91">
                  <c:v>0.63194444444444398</c:v>
                </c:pt>
                <c:pt idx="92">
                  <c:v>0.63888888888888895</c:v>
                </c:pt>
                <c:pt idx="93">
                  <c:v>0.64583333333333304</c:v>
                </c:pt>
                <c:pt idx="94">
                  <c:v>0.65277777777777801</c:v>
                </c:pt>
                <c:pt idx="95">
                  <c:v>0.65972222222222199</c:v>
                </c:pt>
                <c:pt idx="96">
                  <c:v>0.66666666666666696</c:v>
                </c:pt>
                <c:pt idx="97">
                  <c:v>0.67361111111111105</c:v>
                </c:pt>
                <c:pt idx="98">
                  <c:v>0.68055555555555503</c:v>
                </c:pt>
                <c:pt idx="99">
                  <c:v>0.6875</c:v>
                </c:pt>
                <c:pt idx="100">
                  <c:v>0.69444444444444398</c:v>
                </c:pt>
                <c:pt idx="101">
                  <c:v>0.70138888888888895</c:v>
                </c:pt>
                <c:pt idx="102">
                  <c:v>0.70833333333333304</c:v>
                </c:pt>
                <c:pt idx="103">
                  <c:v>0.71527777777777801</c:v>
                </c:pt>
                <c:pt idx="104">
                  <c:v>0.72222222222222199</c:v>
                </c:pt>
                <c:pt idx="105">
                  <c:v>0.72916666666666696</c:v>
                </c:pt>
                <c:pt idx="106">
                  <c:v>0.73611111111111105</c:v>
                </c:pt>
                <c:pt idx="107">
                  <c:v>0.74305555555555503</c:v>
                </c:pt>
                <c:pt idx="108">
                  <c:v>0.75</c:v>
                </c:pt>
                <c:pt idx="109">
                  <c:v>0.75694444444444398</c:v>
                </c:pt>
                <c:pt idx="110">
                  <c:v>0.76388888888888895</c:v>
                </c:pt>
                <c:pt idx="111">
                  <c:v>0.77083333333333304</c:v>
                </c:pt>
                <c:pt idx="112">
                  <c:v>0.77777777777777801</c:v>
                </c:pt>
                <c:pt idx="113">
                  <c:v>0.78472222222222199</c:v>
                </c:pt>
                <c:pt idx="114">
                  <c:v>0.79166666666666696</c:v>
                </c:pt>
                <c:pt idx="115">
                  <c:v>0.79861111111111105</c:v>
                </c:pt>
                <c:pt idx="116">
                  <c:v>0.80555555555555503</c:v>
                </c:pt>
                <c:pt idx="117">
                  <c:v>0.8125</c:v>
                </c:pt>
                <c:pt idx="118">
                  <c:v>0.81944444444444398</c:v>
                </c:pt>
                <c:pt idx="119">
                  <c:v>0.82638888888888895</c:v>
                </c:pt>
                <c:pt idx="120">
                  <c:v>0.83333333333333304</c:v>
                </c:pt>
                <c:pt idx="121">
                  <c:v>0.84027777777777801</c:v>
                </c:pt>
                <c:pt idx="122">
                  <c:v>0.84722222222222199</c:v>
                </c:pt>
                <c:pt idx="123">
                  <c:v>0.85416666666666696</c:v>
                </c:pt>
                <c:pt idx="124">
                  <c:v>0.86111111111111105</c:v>
                </c:pt>
                <c:pt idx="125">
                  <c:v>0.86805555555555503</c:v>
                </c:pt>
                <c:pt idx="126">
                  <c:v>0.875</c:v>
                </c:pt>
                <c:pt idx="127">
                  <c:v>0.88194444444444398</c:v>
                </c:pt>
                <c:pt idx="128">
                  <c:v>0.88888888888888895</c:v>
                </c:pt>
                <c:pt idx="129">
                  <c:v>0.89583333333333304</c:v>
                </c:pt>
                <c:pt idx="130">
                  <c:v>0.90277777777777801</c:v>
                </c:pt>
                <c:pt idx="131">
                  <c:v>0.90972222222222199</c:v>
                </c:pt>
                <c:pt idx="132">
                  <c:v>0.91666666666666696</c:v>
                </c:pt>
                <c:pt idx="133">
                  <c:v>0.92361111111111105</c:v>
                </c:pt>
                <c:pt idx="134">
                  <c:v>0.93055555555555503</c:v>
                </c:pt>
                <c:pt idx="135">
                  <c:v>0.9375</c:v>
                </c:pt>
                <c:pt idx="136">
                  <c:v>0.94444444444444398</c:v>
                </c:pt>
                <c:pt idx="137">
                  <c:v>0.95138888888888895</c:v>
                </c:pt>
                <c:pt idx="138">
                  <c:v>0.95833333333333304</c:v>
                </c:pt>
                <c:pt idx="139">
                  <c:v>0.96527777777777801</c:v>
                </c:pt>
                <c:pt idx="140">
                  <c:v>0.97222222222222199</c:v>
                </c:pt>
                <c:pt idx="141">
                  <c:v>0.97916666666666696</c:v>
                </c:pt>
                <c:pt idx="142">
                  <c:v>0.98611111111111105</c:v>
                </c:pt>
                <c:pt idx="143">
                  <c:v>0.99305555555555503</c:v>
                </c:pt>
              </c:numCache>
            </c:numRef>
          </c:cat>
          <c:val>
            <c:numRef>
              <c:f>Feuil1!$H$2:$H$145</c:f>
              <c:numCache>
                <c:formatCode>General</c:formatCode>
                <c:ptCount val="144"/>
                <c:pt idx="0">
                  <c:v>114</c:v>
                </c:pt>
                <c:pt idx="1">
                  <c:v>115</c:v>
                </c:pt>
                <c:pt idx="2">
                  <c:v>110</c:v>
                </c:pt>
                <c:pt idx="3">
                  <c:v>120</c:v>
                </c:pt>
                <c:pt idx="4">
                  <c:v>115</c:v>
                </c:pt>
                <c:pt idx="5">
                  <c:v>118</c:v>
                </c:pt>
                <c:pt idx="6">
                  <c:v>120</c:v>
                </c:pt>
                <c:pt idx="7">
                  <c:v>121</c:v>
                </c:pt>
                <c:pt idx="8">
                  <c:v>115</c:v>
                </c:pt>
                <c:pt idx="9">
                  <c:v>100</c:v>
                </c:pt>
                <c:pt idx="10">
                  <c:v>95</c:v>
                </c:pt>
                <c:pt idx="11">
                  <c:v>90</c:v>
                </c:pt>
                <c:pt idx="12">
                  <c:v>84</c:v>
                </c:pt>
                <c:pt idx="13">
                  <c:v>86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83</c:v>
                </c:pt>
                <c:pt idx="18">
                  <c:v>85</c:v>
                </c:pt>
                <c:pt idx="19">
                  <c:v>75</c:v>
                </c:pt>
                <c:pt idx="20">
                  <c:v>70</c:v>
                </c:pt>
                <c:pt idx="21">
                  <c:v>60</c:v>
                </c:pt>
                <c:pt idx="22">
                  <c:v>64</c:v>
                </c:pt>
                <c:pt idx="23">
                  <c:v>56</c:v>
                </c:pt>
                <c:pt idx="24">
                  <c:v>60</c:v>
                </c:pt>
                <c:pt idx="25">
                  <c:v>64</c:v>
                </c:pt>
                <c:pt idx="26">
                  <c:v>56</c:v>
                </c:pt>
                <c:pt idx="27">
                  <c:v>60</c:v>
                </c:pt>
                <c:pt idx="28">
                  <c:v>64</c:v>
                </c:pt>
                <c:pt idx="29">
                  <c:v>72</c:v>
                </c:pt>
                <c:pt idx="30">
                  <c:v>80</c:v>
                </c:pt>
                <c:pt idx="31">
                  <c:v>84</c:v>
                </c:pt>
                <c:pt idx="32">
                  <c:v>80</c:v>
                </c:pt>
                <c:pt idx="33">
                  <c:v>71</c:v>
                </c:pt>
                <c:pt idx="34">
                  <c:v>92</c:v>
                </c:pt>
                <c:pt idx="35">
                  <c:v>100</c:v>
                </c:pt>
                <c:pt idx="36">
                  <c:v>120</c:v>
                </c:pt>
                <c:pt idx="37">
                  <c:v>144</c:v>
                </c:pt>
                <c:pt idx="38">
                  <c:v>124</c:v>
                </c:pt>
                <c:pt idx="39">
                  <c:v>120</c:v>
                </c:pt>
                <c:pt idx="40">
                  <c:v>200</c:v>
                </c:pt>
                <c:pt idx="41">
                  <c:v>180</c:v>
                </c:pt>
                <c:pt idx="42">
                  <c:v>205</c:v>
                </c:pt>
                <c:pt idx="43">
                  <c:v>200</c:v>
                </c:pt>
                <c:pt idx="44">
                  <c:v>195</c:v>
                </c:pt>
                <c:pt idx="45">
                  <c:v>199</c:v>
                </c:pt>
                <c:pt idx="46">
                  <c:v>198</c:v>
                </c:pt>
                <c:pt idx="47">
                  <c:v>191</c:v>
                </c:pt>
                <c:pt idx="48">
                  <c:v>179</c:v>
                </c:pt>
                <c:pt idx="49">
                  <c:v>181</c:v>
                </c:pt>
                <c:pt idx="50">
                  <c:v>182</c:v>
                </c:pt>
                <c:pt idx="51">
                  <c:v>167</c:v>
                </c:pt>
                <c:pt idx="52">
                  <c:v>165</c:v>
                </c:pt>
                <c:pt idx="53">
                  <c:v>143</c:v>
                </c:pt>
                <c:pt idx="54">
                  <c:v>130</c:v>
                </c:pt>
                <c:pt idx="55">
                  <c:v>112</c:v>
                </c:pt>
                <c:pt idx="56">
                  <c:v>95</c:v>
                </c:pt>
                <c:pt idx="57">
                  <c:v>67</c:v>
                </c:pt>
                <c:pt idx="58">
                  <c:v>48</c:v>
                </c:pt>
                <c:pt idx="59">
                  <c:v>20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9</c:v>
                </c:pt>
                <c:pt idx="105">
                  <c:v>20</c:v>
                </c:pt>
                <c:pt idx="106">
                  <c:v>27</c:v>
                </c:pt>
                <c:pt idx="107">
                  <c:v>38</c:v>
                </c:pt>
                <c:pt idx="108">
                  <c:v>42</c:v>
                </c:pt>
                <c:pt idx="109">
                  <c:v>48</c:v>
                </c:pt>
                <c:pt idx="110">
                  <c:v>65</c:v>
                </c:pt>
                <c:pt idx="111">
                  <c:v>82</c:v>
                </c:pt>
                <c:pt idx="112">
                  <c:v>157</c:v>
                </c:pt>
                <c:pt idx="113">
                  <c:v>231</c:v>
                </c:pt>
                <c:pt idx="114">
                  <c:v>239</c:v>
                </c:pt>
                <c:pt idx="115">
                  <c:v>246</c:v>
                </c:pt>
                <c:pt idx="116">
                  <c:v>253</c:v>
                </c:pt>
                <c:pt idx="117">
                  <c:v>257</c:v>
                </c:pt>
                <c:pt idx="118">
                  <c:v>260</c:v>
                </c:pt>
                <c:pt idx="119">
                  <c:v>262</c:v>
                </c:pt>
                <c:pt idx="120">
                  <c:v>261</c:v>
                </c:pt>
                <c:pt idx="121">
                  <c:v>260</c:v>
                </c:pt>
                <c:pt idx="122">
                  <c:v>258</c:v>
                </c:pt>
                <c:pt idx="123">
                  <c:v>256</c:v>
                </c:pt>
                <c:pt idx="124">
                  <c:v>257</c:v>
                </c:pt>
                <c:pt idx="125">
                  <c:v>259</c:v>
                </c:pt>
                <c:pt idx="126">
                  <c:v>247</c:v>
                </c:pt>
                <c:pt idx="127">
                  <c:v>200</c:v>
                </c:pt>
                <c:pt idx="128">
                  <c:v>170</c:v>
                </c:pt>
                <c:pt idx="129">
                  <c:v>140</c:v>
                </c:pt>
                <c:pt idx="130">
                  <c:v>145</c:v>
                </c:pt>
                <c:pt idx="131">
                  <c:v>135</c:v>
                </c:pt>
                <c:pt idx="132">
                  <c:v>140</c:v>
                </c:pt>
                <c:pt idx="133">
                  <c:v>150</c:v>
                </c:pt>
                <c:pt idx="134">
                  <c:v>145</c:v>
                </c:pt>
                <c:pt idx="135">
                  <c:v>140</c:v>
                </c:pt>
                <c:pt idx="136">
                  <c:v>135</c:v>
                </c:pt>
                <c:pt idx="137">
                  <c:v>125</c:v>
                </c:pt>
                <c:pt idx="138">
                  <c:v>120</c:v>
                </c:pt>
                <c:pt idx="139">
                  <c:v>125</c:v>
                </c:pt>
                <c:pt idx="140">
                  <c:v>115</c:v>
                </c:pt>
                <c:pt idx="141">
                  <c:v>105</c:v>
                </c:pt>
                <c:pt idx="142">
                  <c:v>110</c:v>
                </c:pt>
                <c:pt idx="143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355984"/>
        <c:axId val="263352456"/>
      </c:areaChart>
      <c:catAx>
        <c:axId val="263355984"/>
        <c:scaling>
          <c:orientation val="minMax"/>
        </c:scaling>
        <c:delete val="0"/>
        <c:axPos val="b"/>
        <c:numFmt formatCode="h:mm;@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3352456"/>
        <c:crosses val="autoZero"/>
        <c:auto val="1"/>
        <c:lblAlgn val="ctr"/>
        <c:lblOffset val="100"/>
        <c:noMultiLvlLbl val="0"/>
      </c:catAx>
      <c:valAx>
        <c:axId val="263352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3355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94D01-5E38-4428-8F5C-AA8F1BB8974D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CCB95-3E0B-448C-81C6-7ACA96CE2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52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CB95-3E0B-448C-81C6-7ACA96CE27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17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2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Optimization of a battery storage with stochastic consumption and </a:t>
            </a:r>
            <a:r>
              <a:rPr lang="en-US" sz="2400" i="1" dirty="0" smtClean="0"/>
              <a:t>production</a:t>
            </a:r>
          </a:p>
          <a:p>
            <a:pPr algn="ctr"/>
            <a:r>
              <a:rPr lang="en-US" sz="1600" i="1" dirty="0" smtClean="0"/>
              <a:t>SESO 2018 International Thematic Week</a:t>
            </a:r>
            <a:endParaRPr lang="fr-FR" sz="1600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0" y="6598024"/>
            <a:ext cx="12192000" cy="259976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 smtClean="0"/>
              <a:t>Erwan PIERRE EDF R&amp;D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80924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4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78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4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0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5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6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CB5D-62E5-4706-950C-3E95E8921D96}" type="datetimeFigureOut">
              <a:rPr lang="fr-FR" smtClean="0"/>
              <a:t>22/05/2018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B602-BCC3-4D50-AB3E-33C42F8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7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7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32165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bg1"/>
                </a:solidFill>
              </a:rPr>
              <a:t>Optimization</a:t>
            </a:r>
            <a:r>
              <a:rPr lang="fr-FR" sz="3200" dirty="0" smtClean="0">
                <a:solidFill>
                  <a:schemeClr val="bg1"/>
                </a:solidFill>
              </a:rPr>
              <a:t> of a </a:t>
            </a:r>
            <a:r>
              <a:rPr lang="fr-FR" sz="3200" dirty="0" err="1" smtClean="0">
                <a:solidFill>
                  <a:schemeClr val="bg1"/>
                </a:solidFill>
              </a:rPr>
              <a:t>battery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storage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with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stochastic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consumption</a:t>
            </a:r>
            <a:r>
              <a:rPr lang="fr-FR" sz="3200" dirty="0" smtClean="0">
                <a:solidFill>
                  <a:schemeClr val="bg1"/>
                </a:solidFill>
              </a:rPr>
              <a:t> and production</a:t>
            </a:r>
          </a:p>
          <a:p>
            <a:pPr algn="ctr"/>
            <a:endParaRPr lang="fr-FR" sz="3200" dirty="0" smtClean="0"/>
          </a:p>
          <a:p>
            <a:pPr algn="ctr"/>
            <a:r>
              <a:rPr lang="fr-FR" dirty="0" smtClean="0"/>
              <a:t>Erwan Pierre – EDF R&amp;D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0593" y="3915784"/>
            <a:ext cx="8530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SESO 2018 International Thematic </a:t>
            </a:r>
            <a:r>
              <a:rPr lang="en-US" sz="3200" b="1" dirty="0" smtClean="0"/>
              <a:t>Week</a:t>
            </a:r>
          </a:p>
          <a:p>
            <a:pPr algn="ctr"/>
            <a:r>
              <a:rPr lang="en-US" sz="3200" b="1" dirty="0"/>
              <a:t>- </a:t>
            </a:r>
            <a:br>
              <a:rPr lang="en-US" sz="3200" b="1" dirty="0"/>
            </a:br>
            <a:r>
              <a:rPr lang="en-US" sz="3200" b="1" dirty="0"/>
              <a:t>Smart Energy and Stochastic Optimization </a:t>
            </a:r>
            <a:br>
              <a:rPr lang="en-US" sz="3200" b="1" dirty="0"/>
            </a:b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60" y="3820422"/>
            <a:ext cx="1431125" cy="18488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898" y="3820421"/>
            <a:ext cx="1412342" cy="18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949" y="1303469"/>
            <a:ext cx="10316583" cy="10309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Numerical</a:t>
            </a:r>
            <a:r>
              <a:rPr lang="fr-FR" b="1" dirty="0" smtClean="0"/>
              <a:t> </a:t>
            </a:r>
            <a:r>
              <a:rPr lang="fr-FR" b="1" dirty="0" err="1"/>
              <a:t>r</a:t>
            </a:r>
            <a:r>
              <a:rPr lang="fr-FR" b="1" dirty="0" err="1" smtClean="0"/>
              <a:t>esolution</a:t>
            </a:r>
            <a:r>
              <a:rPr lang="fr-FR" dirty="0" smtClean="0"/>
              <a:t>: </a:t>
            </a:r>
            <a:r>
              <a:rPr lang="fr-FR" dirty="0" err="1" smtClean="0"/>
              <a:t>we</a:t>
            </a:r>
            <a:r>
              <a:rPr lang="fr-FR" dirty="0" smtClean="0"/>
              <a:t> use a </a:t>
            </a:r>
            <a:r>
              <a:rPr lang="fr-FR" dirty="0" err="1" smtClean="0"/>
              <a:t>classic</a:t>
            </a:r>
            <a:r>
              <a:rPr lang="fr-FR" dirty="0" smtClean="0"/>
              <a:t> </a:t>
            </a:r>
            <a:r>
              <a:rPr lang="fr-FR" dirty="0" err="1" smtClean="0"/>
              <a:t>Longstaff</a:t>
            </a:r>
            <a:r>
              <a:rPr lang="fr-FR" dirty="0" smtClean="0"/>
              <a:t>-Schwartz </a:t>
            </a:r>
            <a:r>
              <a:rPr lang="fr-FR" dirty="0" err="1" smtClean="0"/>
              <a:t>method</a:t>
            </a:r>
            <a:r>
              <a:rPr lang="fr-FR" dirty="0" smtClean="0"/>
              <a:t> to </a:t>
            </a:r>
            <a:r>
              <a:rPr lang="fr-FR" dirty="0" err="1" smtClean="0"/>
              <a:t>solve</a:t>
            </a:r>
            <a:r>
              <a:rPr lang="fr-FR" dirty="0" smtClean="0"/>
              <a:t> the </a:t>
            </a:r>
            <a:r>
              <a:rPr lang="fr-FR" dirty="0" err="1" smtClean="0"/>
              <a:t>problem</a:t>
            </a:r>
            <a:r>
              <a:rPr lang="fr-FR" dirty="0"/>
              <a:t>.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204857" y="3013588"/>
            <a:ext cx="9843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Number</a:t>
            </a:r>
            <a:r>
              <a:rPr lang="fr-FR" dirty="0" smtClean="0"/>
              <a:t> of simulations : 100 000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Grid</a:t>
            </a:r>
            <a:r>
              <a:rPr lang="fr-FR" dirty="0" smtClean="0"/>
              <a:t> : 1000 </a:t>
            </a:r>
            <a:r>
              <a:rPr lang="fr-FR" dirty="0" err="1" smtClean="0"/>
              <a:t>storage</a:t>
            </a:r>
            <a:r>
              <a:rPr lang="fr-FR" dirty="0" smtClean="0"/>
              <a:t> points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Size of the </a:t>
            </a:r>
            <a:r>
              <a:rPr lang="fr-FR" dirty="0" err="1" smtClean="0"/>
              <a:t>mesh</a:t>
            </a:r>
            <a:r>
              <a:rPr lang="fr-FR" dirty="0" smtClean="0"/>
              <a:t> for the </a:t>
            </a:r>
            <a:r>
              <a:rPr lang="fr-FR" dirty="0" err="1" smtClean="0"/>
              <a:t>regression</a:t>
            </a:r>
            <a:r>
              <a:rPr lang="fr-FR" dirty="0" smtClean="0"/>
              <a:t> : 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regression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2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391319" y="1409696"/>
            <a:ext cx="8400381" cy="5181604"/>
            <a:chOff x="1416719" y="1066796"/>
            <a:chExt cx="8400381" cy="518160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694" y="1066796"/>
              <a:ext cx="7772406" cy="518160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514600" y="1244600"/>
              <a:ext cx="495300" cy="4432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6210300" y="1422400"/>
              <a:ext cx="101600" cy="650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880097" y="361950"/>
              <a:ext cx="101600" cy="650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880097" y="-679449"/>
              <a:ext cx="101600" cy="650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48744" y="1193800"/>
              <a:ext cx="495300" cy="4432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163846" y="2937660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Spot </a:t>
              </a:r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price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16719" y="1908136"/>
              <a:ext cx="1561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Residual</a:t>
              </a:r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consumption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994056" y="3979059"/>
              <a:ext cx="9844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Storage </a:t>
              </a:r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level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59606" y="5011725"/>
              <a:ext cx="618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Charge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20" name="Connecteur droit 19"/>
          <p:cNvCxnSpPr/>
          <p:nvPr/>
        </p:nvCxnSpPr>
        <p:spPr>
          <a:xfrm>
            <a:off x="9270994" y="2607901"/>
            <a:ext cx="5207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9270994" y="3071452"/>
            <a:ext cx="52070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860807" y="246186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860807" y="293295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0%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7408" y="1164846"/>
            <a:ext cx="10316583" cy="4491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Optimal </a:t>
            </a:r>
            <a:r>
              <a:rPr lang="fr-FR" b="1" dirty="0" err="1" smtClean="0"/>
              <a:t>storage</a:t>
            </a:r>
            <a:r>
              <a:rPr lang="fr-FR" b="1" dirty="0" smtClean="0"/>
              <a:t> </a:t>
            </a:r>
            <a:r>
              <a:rPr lang="fr-FR" b="1" dirty="0" err="1" smtClean="0"/>
              <a:t>strategy</a:t>
            </a:r>
            <a:r>
              <a:rPr lang="fr-FR" b="1" dirty="0" smtClean="0"/>
              <a:t> for 2 </a:t>
            </a:r>
            <a:r>
              <a:rPr lang="fr-FR" b="1" dirty="0" err="1" smtClean="0"/>
              <a:t>characteristics</a:t>
            </a:r>
            <a:r>
              <a:rPr lang="fr-FR" b="1" dirty="0" smtClean="0"/>
              <a:t> of </a:t>
            </a:r>
            <a:r>
              <a:rPr lang="fr-FR" b="1" dirty="0" err="1" smtClean="0"/>
              <a:t>inverter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9156697" y="1978453"/>
            <a:ext cx="160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Inverter</a:t>
            </a:r>
            <a:r>
              <a:rPr lang="fr-FR" sz="1200" dirty="0" smtClean="0"/>
              <a:t> </a:t>
            </a:r>
            <a:r>
              <a:rPr lang="fr-FR" sz="1200" dirty="0" err="1" smtClean="0"/>
              <a:t>characteristics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808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825874" y="1459633"/>
            <a:ext cx="7033152" cy="4688768"/>
            <a:chOff x="2260974" y="1358033"/>
            <a:chExt cx="7033152" cy="468876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974" y="1358033"/>
              <a:ext cx="7033152" cy="4688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ZoneTexte 6"/>
            <p:cNvSpPr txBox="1"/>
            <p:nvPr/>
          </p:nvSpPr>
          <p:spPr>
            <a:xfrm>
              <a:off x="4887466" y="5769802"/>
              <a:ext cx="17801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Inverter</a:t>
              </a: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charge speed (%)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16200000">
              <a:off x="1856985" y="3563917"/>
              <a:ext cx="1084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Value </a:t>
              </a:r>
              <a:r>
                <a:rPr lang="fr-FR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function</a:t>
              </a: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1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6949" y="1303469"/>
            <a:ext cx="10316583" cy="5935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Conclusion</a:t>
            </a:r>
            <a:endParaRPr lang="fr-FR" b="1" dirty="0" smtClean="0"/>
          </a:p>
        </p:txBody>
      </p:sp>
      <p:sp>
        <p:nvSpPr>
          <p:cNvPr id="4" name="Hexagone 3"/>
          <p:cNvSpPr/>
          <p:nvPr/>
        </p:nvSpPr>
        <p:spPr>
          <a:xfrm>
            <a:off x="2552132" y="2402005"/>
            <a:ext cx="3753134" cy="16377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Estimate</a:t>
            </a:r>
            <a:r>
              <a:rPr lang="fr-FR" b="1" dirty="0" smtClean="0"/>
              <a:t> the </a:t>
            </a:r>
            <a:r>
              <a:rPr lang="fr-FR" b="1" dirty="0" err="1" smtClean="0"/>
              <a:t>potential</a:t>
            </a:r>
            <a:r>
              <a:rPr lang="fr-FR" b="1" dirty="0" smtClean="0"/>
              <a:t> profit </a:t>
            </a:r>
            <a:r>
              <a:rPr lang="fr-FR" b="1" dirty="0" err="1" smtClean="0"/>
              <a:t>from</a:t>
            </a:r>
            <a:r>
              <a:rPr lang="fr-FR" b="1" dirty="0" smtClean="0"/>
              <a:t> a </a:t>
            </a:r>
            <a:r>
              <a:rPr lang="fr-FR" b="1" dirty="0" err="1" smtClean="0"/>
              <a:t>storage</a:t>
            </a:r>
            <a:r>
              <a:rPr lang="fr-FR" b="1" dirty="0" smtClean="0"/>
              <a:t> installation.</a:t>
            </a:r>
            <a:endParaRPr lang="fr-FR" b="1" dirty="0"/>
          </a:p>
        </p:txBody>
      </p:sp>
      <p:sp>
        <p:nvSpPr>
          <p:cNvPr id="10" name="Hexagone 9"/>
          <p:cNvSpPr/>
          <p:nvPr/>
        </p:nvSpPr>
        <p:spPr>
          <a:xfrm>
            <a:off x="6198359" y="3414216"/>
            <a:ext cx="3753134" cy="16377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Choose</a:t>
            </a:r>
            <a:r>
              <a:rPr lang="fr-FR" b="1" dirty="0" smtClean="0"/>
              <a:t> the optimal </a:t>
            </a:r>
            <a:r>
              <a:rPr lang="fr-FR" b="1" dirty="0" err="1" smtClean="0"/>
              <a:t>characteristics</a:t>
            </a:r>
            <a:r>
              <a:rPr lang="fr-FR" b="1" dirty="0" smtClean="0"/>
              <a:t> of the </a:t>
            </a:r>
            <a:r>
              <a:rPr lang="fr-FR" b="1" dirty="0" err="1" smtClean="0"/>
              <a:t>battery</a:t>
            </a:r>
            <a:r>
              <a:rPr lang="fr-FR" b="1" dirty="0" smtClean="0"/>
              <a:t> and </a:t>
            </a:r>
            <a:r>
              <a:rPr lang="fr-FR" b="1" dirty="0" err="1" smtClean="0"/>
              <a:t>inverter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12" name="Hexagone 11"/>
          <p:cNvSpPr/>
          <p:nvPr/>
        </p:nvSpPr>
        <p:spPr>
          <a:xfrm>
            <a:off x="2552132" y="4426427"/>
            <a:ext cx="3753134" cy="16377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Give</a:t>
            </a:r>
            <a:r>
              <a:rPr lang="fr-FR" b="1" dirty="0" smtClean="0"/>
              <a:t> the optimal charge/</a:t>
            </a:r>
            <a:r>
              <a:rPr lang="fr-FR" b="1" dirty="0" err="1" smtClean="0"/>
              <a:t>discharge</a:t>
            </a:r>
            <a:r>
              <a:rPr lang="fr-FR" b="1" dirty="0" smtClean="0"/>
              <a:t> </a:t>
            </a:r>
            <a:r>
              <a:rPr lang="fr-FR" b="1" dirty="0" err="1" smtClean="0"/>
              <a:t>strategy</a:t>
            </a:r>
            <a:r>
              <a:rPr lang="fr-FR" b="1" dirty="0" smtClean="0"/>
              <a:t> in a </a:t>
            </a:r>
            <a:r>
              <a:rPr lang="fr-FR" b="1" dirty="0" err="1" smtClean="0"/>
              <a:t>stochastic</a:t>
            </a:r>
            <a:r>
              <a:rPr lang="fr-FR" b="1" dirty="0" smtClean="0"/>
              <a:t> </a:t>
            </a:r>
            <a:r>
              <a:rPr lang="fr-FR" b="1" dirty="0" err="1" smtClean="0"/>
              <a:t>environment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055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0460" y="1381436"/>
            <a:ext cx="4814010" cy="715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High </a:t>
            </a:r>
            <a:r>
              <a:rPr lang="fr-FR" sz="1400" dirty="0" err="1" smtClean="0"/>
              <a:t>penetration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renewable</a:t>
            </a:r>
            <a:r>
              <a:rPr lang="fr-FR" sz="1400" dirty="0" smtClean="0"/>
              <a:t> </a:t>
            </a:r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generation</a:t>
            </a:r>
            <a:r>
              <a:rPr lang="fr-FR" sz="1400" dirty="0" smtClean="0"/>
              <a:t> on the </a:t>
            </a:r>
            <a:r>
              <a:rPr lang="fr-FR" sz="1400" dirty="0" err="1" smtClean="0"/>
              <a:t>grid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</a:t>
            </a:r>
            <a:r>
              <a:rPr lang="fr-FR" sz="1400" dirty="0" smtClean="0"/>
              <a:t> new </a:t>
            </a:r>
            <a:r>
              <a:rPr lang="fr-FR" sz="1400" dirty="0" err="1" smtClean="0"/>
              <a:t>approaches</a:t>
            </a:r>
            <a:r>
              <a:rPr lang="fr-FR" sz="1400" dirty="0" smtClean="0"/>
              <a:t> to </a:t>
            </a:r>
            <a:r>
              <a:rPr lang="fr-FR" sz="1400" dirty="0" err="1" smtClean="0"/>
              <a:t>extending</a:t>
            </a:r>
            <a:r>
              <a:rPr lang="fr-FR" sz="1400" dirty="0" smtClean="0"/>
              <a:t> and operating the </a:t>
            </a:r>
            <a:r>
              <a:rPr lang="fr-FR" sz="1400" dirty="0" err="1" smtClean="0"/>
              <a:t>grid</a:t>
            </a:r>
            <a:r>
              <a:rPr lang="fr-FR" sz="1400" dirty="0" smtClean="0"/>
              <a:t>.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226372" y="2689376"/>
            <a:ext cx="4372612" cy="3406234"/>
            <a:chOff x="1000460" y="2355888"/>
            <a:chExt cx="5158291" cy="401827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48" y="2355888"/>
              <a:ext cx="5134003" cy="3745964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000460" y="6101852"/>
              <a:ext cx="3141231" cy="27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/>
                <a:t>Source : </a:t>
              </a:r>
              <a:r>
                <a:rPr lang="fr-FR" sz="900" i="1" dirty="0" err="1" smtClean="0"/>
                <a:t>CPower</a:t>
              </a:r>
              <a:r>
                <a:rPr lang="fr-FR" sz="900" i="1" dirty="0" smtClean="0"/>
                <a:t> </a:t>
              </a:r>
              <a:r>
                <a:rPr lang="fr-FR" sz="900" i="1" dirty="0" err="1" smtClean="0"/>
                <a:t>Energy</a:t>
              </a:r>
              <a:r>
                <a:rPr lang="fr-FR" sz="900" i="1" dirty="0" smtClean="0"/>
                <a:t> Management</a:t>
              </a:r>
              <a:endParaRPr lang="fr-FR" sz="900" i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02591" y="1381436"/>
            <a:ext cx="4814010" cy="715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Legislation</a:t>
            </a:r>
            <a:r>
              <a:rPr lang="fr-FR" sz="1400" dirty="0" smtClean="0"/>
              <a:t> tends to </a:t>
            </a:r>
            <a:r>
              <a:rPr lang="fr-FR" sz="1400" dirty="0" err="1" smtClean="0"/>
              <a:t>favour</a:t>
            </a:r>
            <a:r>
              <a:rPr lang="fr-FR" sz="1400" dirty="0" smtClean="0"/>
              <a:t> self-</a:t>
            </a:r>
            <a:r>
              <a:rPr lang="fr-FR" sz="1400" dirty="0" err="1" smtClean="0"/>
              <a:t>consumption</a:t>
            </a:r>
            <a:r>
              <a:rPr lang="fr-FR" sz="1400" dirty="0" smtClean="0"/>
              <a:t> for </a:t>
            </a:r>
            <a:br>
              <a:rPr lang="fr-FR" sz="1400" dirty="0" smtClean="0"/>
            </a:br>
            <a:r>
              <a:rPr lang="fr-FR" sz="1400" dirty="0" err="1" smtClean="0"/>
              <a:t>small</a:t>
            </a:r>
            <a:r>
              <a:rPr lang="fr-FR" sz="1400" dirty="0" smtClean="0"/>
              <a:t> local production.	</a:t>
            </a:r>
          </a:p>
        </p:txBody>
      </p:sp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91606"/>
              </p:ext>
            </p:extLst>
          </p:nvPr>
        </p:nvGraphicFramePr>
        <p:xfrm>
          <a:off x="6320211" y="2680376"/>
          <a:ext cx="4978770" cy="302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4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3" y="1409956"/>
            <a:ext cx="1367643" cy="19941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1" y="3035856"/>
            <a:ext cx="957685" cy="368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46" y="1932352"/>
            <a:ext cx="2774731" cy="1670388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7" idx="3"/>
          </p:cNvCxnSpPr>
          <p:nvPr/>
        </p:nvCxnSpPr>
        <p:spPr>
          <a:xfrm flipV="1">
            <a:off x="3558986" y="3219961"/>
            <a:ext cx="69028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040755" y="3219961"/>
            <a:ext cx="4422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539245" y="3219961"/>
            <a:ext cx="8015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1" y="2394129"/>
            <a:ext cx="1893176" cy="12086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37706" y="4238917"/>
            <a:ext cx="10316583" cy="1731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When</a:t>
            </a:r>
            <a:r>
              <a:rPr lang="fr-FR" b="1" dirty="0" smtClean="0"/>
              <a:t> </a:t>
            </a:r>
            <a:r>
              <a:rPr lang="fr-FR" b="1" dirty="0" err="1" smtClean="0"/>
              <a:t>it’s</a:t>
            </a:r>
            <a:r>
              <a:rPr lang="fr-FR" b="1" dirty="0" smtClean="0"/>
              <a:t> the best moment to charge and </a:t>
            </a:r>
            <a:r>
              <a:rPr lang="fr-FR" b="1" dirty="0" err="1" smtClean="0"/>
              <a:t>discharge</a:t>
            </a:r>
            <a:r>
              <a:rPr lang="fr-FR" b="1" dirty="0" smtClean="0"/>
              <a:t> the </a:t>
            </a:r>
            <a:r>
              <a:rPr lang="fr-FR" b="1" dirty="0" err="1" smtClean="0"/>
              <a:t>battery</a:t>
            </a:r>
            <a:r>
              <a:rPr lang="fr-FR" b="1" dirty="0" smtClean="0"/>
              <a:t> ?</a:t>
            </a:r>
          </a:p>
          <a:p>
            <a:pPr algn="ctr"/>
            <a:endParaRPr lang="fr-FR" b="1" dirty="0" smtClean="0"/>
          </a:p>
          <a:p>
            <a:pPr marL="2628900" lvl="5" indent="-342900">
              <a:buAutoNum type="arabicPeriod"/>
            </a:pPr>
            <a:r>
              <a:rPr lang="fr-FR" dirty="0" smtClean="0"/>
              <a:t>Spot </a:t>
            </a:r>
            <a:r>
              <a:rPr lang="fr-FR" dirty="0" err="1" smtClean="0"/>
              <a:t>prices</a:t>
            </a:r>
            <a:endParaRPr lang="fr-FR" dirty="0" smtClean="0"/>
          </a:p>
          <a:p>
            <a:pPr marL="2628900" lvl="5" indent="-342900">
              <a:buAutoNum type="arabicPeriod"/>
            </a:pPr>
            <a:r>
              <a:rPr lang="fr-FR" dirty="0" err="1" smtClean="0"/>
              <a:t>Stochastic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endParaRPr lang="fr-FR" dirty="0" smtClean="0"/>
          </a:p>
          <a:p>
            <a:pPr marL="2628900" lvl="5" indent="-342900">
              <a:buAutoNum type="arabicPeriod"/>
            </a:pPr>
            <a:r>
              <a:rPr lang="fr-FR" dirty="0" err="1" smtClean="0"/>
              <a:t>Stochastic</a:t>
            </a:r>
            <a:r>
              <a:rPr lang="fr-FR" dirty="0" smtClean="0"/>
              <a:t> Production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70830" y="3575549"/>
            <a:ext cx="161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ockwell Condensed" panose="02060603050405020104" pitchFamily="18" charset="0"/>
              </a:rPr>
              <a:t>Network</a:t>
            </a:r>
            <a:endParaRPr lang="fr-FR" sz="1400" dirty="0">
              <a:latin typeface="Rockwell Condensed" panose="020606030504050201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934657" y="3575550"/>
            <a:ext cx="98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Rockwell Condensed" panose="02060603050405020104" pitchFamily="18" charset="0"/>
              </a:rPr>
              <a:t>Consumption</a:t>
            </a:r>
            <a:endParaRPr lang="fr-FR" sz="1400" dirty="0">
              <a:latin typeface="Rockwell Condensed" panose="020606030504050201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64595" y="3581772"/>
            <a:ext cx="161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Rockwell Condensed" panose="02060603050405020104" pitchFamily="18" charset="0"/>
              </a:rPr>
              <a:t>Production</a:t>
            </a:r>
            <a:endParaRPr lang="fr-FR" sz="1400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949" y="1303469"/>
            <a:ext cx="10316583" cy="5468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The model </a:t>
            </a:r>
            <a:r>
              <a:rPr lang="fr-FR" dirty="0" smtClean="0"/>
              <a:t>: 3 state variables – 1 control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constraint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1" y="2869296"/>
            <a:ext cx="2981325" cy="12096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734677" y="2208842"/>
            <a:ext cx="288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Balance </a:t>
            </a:r>
            <a:r>
              <a:rPr lang="fr-FR" b="1" dirty="0" err="1" smtClean="0"/>
              <a:t>constraint</a:t>
            </a:r>
            <a:endParaRPr lang="fr-FR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0" y="3340710"/>
            <a:ext cx="2562225" cy="3048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34677" y="4338433"/>
            <a:ext cx="288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Inverter</a:t>
            </a:r>
            <a:r>
              <a:rPr lang="fr-FR" b="1" dirty="0" smtClean="0"/>
              <a:t> </a:t>
            </a:r>
            <a:r>
              <a:rPr lang="fr-FR" b="1" dirty="0" err="1" smtClean="0"/>
              <a:t>constraint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142104" y="2208842"/>
            <a:ext cx="288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State variables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142103" y="4338433"/>
            <a:ext cx="288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Control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01" y="4867090"/>
            <a:ext cx="2952750" cy="762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0" y="5057788"/>
            <a:ext cx="1876425" cy="3429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0" y="2765251"/>
            <a:ext cx="44100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949" y="1303469"/>
            <a:ext cx="10316583" cy="10309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The objective </a:t>
            </a:r>
            <a:r>
              <a:rPr lang="fr-FR" b="1" dirty="0" err="1" smtClean="0"/>
              <a:t>function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recall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objective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the best charge/</a:t>
            </a:r>
            <a:r>
              <a:rPr lang="fr-FR" dirty="0" err="1" smtClean="0"/>
              <a:t>discharge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minimize</a:t>
            </a:r>
            <a:r>
              <a:rPr lang="fr-FR" dirty="0" smtClean="0"/>
              <a:t> the </a:t>
            </a:r>
            <a:r>
              <a:rPr lang="fr-FR" dirty="0" err="1" smtClean="0"/>
              <a:t>cost</a:t>
            </a:r>
            <a:r>
              <a:rPr lang="fr-FR" dirty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calls on network.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4" y="3102403"/>
            <a:ext cx="4838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949" y="1303469"/>
            <a:ext cx="10316583" cy="10309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Stochastic</a:t>
            </a:r>
            <a:r>
              <a:rPr lang="fr-FR" b="1" dirty="0" smtClean="0"/>
              <a:t> </a:t>
            </a:r>
            <a:r>
              <a:rPr lang="fr-FR" b="1" dirty="0" err="1" smtClean="0"/>
              <a:t>Optimization</a:t>
            </a:r>
            <a:r>
              <a:rPr lang="fr-FR" b="1" dirty="0" smtClean="0"/>
              <a:t> vs </a:t>
            </a:r>
            <a:r>
              <a:rPr lang="fr-FR" b="1" dirty="0" err="1" smtClean="0"/>
              <a:t>Deterministic</a:t>
            </a:r>
            <a:r>
              <a:rPr lang="fr-FR" b="1" dirty="0" smtClean="0"/>
              <a:t> </a:t>
            </a:r>
            <a:r>
              <a:rPr lang="fr-FR" b="1" dirty="0" err="1" smtClean="0"/>
              <a:t>Optimization</a:t>
            </a:r>
            <a:r>
              <a:rPr lang="fr-FR" dirty="0" smtClean="0"/>
              <a:t>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926949" y="5267883"/>
            <a:ext cx="5169815" cy="1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111782" y="5282008"/>
            <a:ext cx="0" cy="10757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26949" y="5389584"/>
            <a:ext cx="48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16h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184482" y="5282008"/>
            <a:ext cx="0" cy="10757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999648" y="5389584"/>
            <a:ext cx="48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0h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257317" y="5282008"/>
            <a:ext cx="0" cy="10757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72485" y="5389584"/>
            <a:ext cx="48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24h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221704" y="4050252"/>
            <a:ext cx="3035613" cy="451821"/>
          </a:xfrm>
          <a:custGeom>
            <a:avLst/>
            <a:gdLst>
              <a:gd name="connsiteX0" fmla="*/ 0 w 4227755"/>
              <a:gd name="connsiteY0" fmla="*/ 1540654 h 1559452"/>
              <a:gd name="connsiteX1" fmla="*/ 1258645 w 4227755"/>
              <a:gd name="connsiteY1" fmla="*/ 1347016 h 1559452"/>
              <a:gd name="connsiteX2" fmla="*/ 1828800 w 4227755"/>
              <a:gd name="connsiteY2" fmla="*/ 174433 h 1559452"/>
              <a:gd name="connsiteX3" fmla="*/ 2398955 w 4227755"/>
              <a:gd name="connsiteY3" fmla="*/ 131402 h 1559452"/>
              <a:gd name="connsiteX4" fmla="*/ 2947595 w 4227755"/>
              <a:gd name="connsiteY4" fmla="*/ 1379289 h 1559452"/>
              <a:gd name="connsiteX5" fmla="*/ 4227755 w 4227755"/>
              <a:gd name="connsiteY5" fmla="*/ 1551412 h 1559452"/>
              <a:gd name="connsiteX6" fmla="*/ 4227755 w 4227755"/>
              <a:gd name="connsiteY6" fmla="*/ 1551412 h 155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755" h="1559452">
                <a:moveTo>
                  <a:pt x="0" y="1540654"/>
                </a:moveTo>
                <a:cubicBezTo>
                  <a:pt x="476922" y="1557686"/>
                  <a:pt x="953845" y="1574719"/>
                  <a:pt x="1258645" y="1347016"/>
                </a:cubicBezTo>
                <a:cubicBezTo>
                  <a:pt x="1563445" y="1119313"/>
                  <a:pt x="1638748" y="377035"/>
                  <a:pt x="1828800" y="174433"/>
                </a:cubicBezTo>
                <a:cubicBezTo>
                  <a:pt x="2018852" y="-28169"/>
                  <a:pt x="2212489" y="-69407"/>
                  <a:pt x="2398955" y="131402"/>
                </a:cubicBezTo>
                <a:cubicBezTo>
                  <a:pt x="2585421" y="332211"/>
                  <a:pt x="2642795" y="1142621"/>
                  <a:pt x="2947595" y="1379289"/>
                </a:cubicBezTo>
                <a:cubicBezTo>
                  <a:pt x="3252395" y="1615957"/>
                  <a:pt x="4227755" y="1551412"/>
                  <a:pt x="4227755" y="1551412"/>
                </a:cubicBezTo>
                <a:lnTo>
                  <a:pt x="4227755" y="1551412"/>
                </a:ln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184481" y="4593515"/>
            <a:ext cx="3072836" cy="473336"/>
          </a:xfrm>
          <a:custGeom>
            <a:avLst/>
            <a:gdLst>
              <a:gd name="connsiteX0" fmla="*/ 0 w 4216998"/>
              <a:gd name="connsiteY0" fmla="*/ 847396 h 854157"/>
              <a:gd name="connsiteX1" fmla="*/ 602428 w 4216998"/>
              <a:gd name="connsiteY1" fmla="*/ 836638 h 854157"/>
              <a:gd name="connsiteX2" fmla="*/ 1387737 w 4216998"/>
              <a:gd name="connsiteY2" fmla="*/ 696789 h 854157"/>
              <a:gd name="connsiteX3" fmla="*/ 1667435 w 4216998"/>
              <a:gd name="connsiteY3" fmla="*/ 298756 h 854157"/>
              <a:gd name="connsiteX4" fmla="*/ 2065468 w 4216998"/>
              <a:gd name="connsiteY4" fmla="*/ 664516 h 854157"/>
              <a:gd name="connsiteX5" fmla="*/ 2452744 w 4216998"/>
              <a:gd name="connsiteY5" fmla="*/ 761335 h 854157"/>
              <a:gd name="connsiteX6" fmla="*/ 2829261 w 4216998"/>
              <a:gd name="connsiteY6" fmla="*/ 632243 h 854157"/>
              <a:gd name="connsiteX7" fmla="*/ 3012141 w 4216998"/>
              <a:gd name="connsiteY7" fmla="*/ 29815 h 854157"/>
              <a:gd name="connsiteX8" fmla="*/ 3367144 w 4216998"/>
              <a:gd name="connsiteY8" fmla="*/ 158907 h 854157"/>
              <a:gd name="connsiteX9" fmla="*/ 3668358 w 4216998"/>
              <a:gd name="connsiteY9" fmla="*/ 739820 h 854157"/>
              <a:gd name="connsiteX10" fmla="*/ 4216998 w 4216998"/>
              <a:gd name="connsiteY10" fmla="*/ 815123 h 8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16998" h="854157">
                <a:moveTo>
                  <a:pt x="0" y="847396"/>
                </a:moveTo>
                <a:cubicBezTo>
                  <a:pt x="185569" y="854567"/>
                  <a:pt x="371139" y="861739"/>
                  <a:pt x="602428" y="836638"/>
                </a:cubicBezTo>
                <a:cubicBezTo>
                  <a:pt x="833718" y="811537"/>
                  <a:pt x="1210236" y="786436"/>
                  <a:pt x="1387737" y="696789"/>
                </a:cubicBezTo>
                <a:cubicBezTo>
                  <a:pt x="1565238" y="607142"/>
                  <a:pt x="1554480" y="304135"/>
                  <a:pt x="1667435" y="298756"/>
                </a:cubicBezTo>
                <a:cubicBezTo>
                  <a:pt x="1780390" y="293377"/>
                  <a:pt x="1934583" y="587419"/>
                  <a:pt x="2065468" y="664516"/>
                </a:cubicBezTo>
                <a:cubicBezTo>
                  <a:pt x="2196353" y="741612"/>
                  <a:pt x="2325445" y="766714"/>
                  <a:pt x="2452744" y="761335"/>
                </a:cubicBezTo>
                <a:cubicBezTo>
                  <a:pt x="2580043" y="755956"/>
                  <a:pt x="2736028" y="754163"/>
                  <a:pt x="2829261" y="632243"/>
                </a:cubicBezTo>
                <a:cubicBezTo>
                  <a:pt x="2922494" y="510323"/>
                  <a:pt x="2922494" y="108704"/>
                  <a:pt x="3012141" y="29815"/>
                </a:cubicBezTo>
                <a:cubicBezTo>
                  <a:pt x="3101788" y="-49074"/>
                  <a:pt x="3257775" y="40573"/>
                  <a:pt x="3367144" y="158907"/>
                </a:cubicBezTo>
                <a:cubicBezTo>
                  <a:pt x="3476514" y="277241"/>
                  <a:pt x="3526716" y="630451"/>
                  <a:pt x="3668358" y="739820"/>
                </a:cubicBezTo>
                <a:cubicBezTo>
                  <a:pt x="3810000" y="849189"/>
                  <a:pt x="4013499" y="832156"/>
                  <a:pt x="4216998" y="815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2221704" y="4550484"/>
            <a:ext cx="3035613" cy="1075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221703" y="3979663"/>
            <a:ext cx="3035613" cy="1075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2221703" y="3420926"/>
            <a:ext cx="3035613" cy="504948"/>
          </a:xfrm>
          <a:custGeom>
            <a:avLst/>
            <a:gdLst>
              <a:gd name="connsiteX0" fmla="*/ 0 w 4055633"/>
              <a:gd name="connsiteY0" fmla="*/ 774551 h 914400"/>
              <a:gd name="connsiteX1" fmla="*/ 32273 w 4055633"/>
              <a:gd name="connsiteY1" fmla="*/ 666975 h 914400"/>
              <a:gd name="connsiteX2" fmla="*/ 64546 w 4055633"/>
              <a:gd name="connsiteY2" fmla="*/ 677732 h 914400"/>
              <a:gd name="connsiteX3" fmla="*/ 107576 w 4055633"/>
              <a:gd name="connsiteY3" fmla="*/ 656217 h 914400"/>
              <a:gd name="connsiteX4" fmla="*/ 129092 w 4055633"/>
              <a:gd name="connsiteY4" fmla="*/ 623944 h 914400"/>
              <a:gd name="connsiteX5" fmla="*/ 139849 w 4055633"/>
              <a:gd name="connsiteY5" fmla="*/ 591671 h 914400"/>
              <a:gd name="connsiteX6" fmla="*/ 172122 w 4055633"/>
              <a:gd name="connsiteY6" fmla="*/ 613186 h 914400"/>
              <a:gd name="connsiteX7" fmla="*/ 204395 w 4055633"/>
              <a:gd name="connsiteY7" fmla="*/ 613186 h 914400"/>
              <a:gd name="connsiteX8" fmla="*/ 225911 w 4055633"/>
              <a:gd name="connsiteY8" fmla="*/ 634702 h 914400"/>
              <a:gd name="connsiteX9" fmla="*/ 279699 w 4055633"/>
              <a:gd name="connsiteY9" fmla="*/ 548640 h 914400"/>
              <a:gd name="connsiteX10" fmla="*/ 290456 w 4055633"/>
              <a:gd name="connsiteY10" fmla="*/ 516368 h 914400"/>
              <a:gd name="connsiteX11" fmla="*/ 322729 w 4055633"/>
              <a:gd name="connsiteY11" fmla="*/ 505610 h 914400"/>
              <a:gd name="connsiteX12" fmla="*/ 387275 w 4055633"/>
              <a:gd name="connsiteY12" fmla="*/ 548640 h 914400"/>
              <a:gd name="connsiteX13" fmla="*/ 441063 w 4055633"/>
              <a:gd name="connsiteY13" fmla="*/ 419549 h 914400"/>
              <a:gd name="connsiteX14" fmla="*/ 462579 w 4055633"/>
              <a:gd name="connsiteY14" fmla="*/ 398033 h 914400"/>
              <a:gd name="connsiteX15" fmla="*/ 494852 w 4055633"/>
              <a:gd name="connsiteY15" fmla="*/ 376518 h 914400"/>
              <a:gd name="connsiteX16" fmla="*/ 527125 w 4055633"/>
              <a:gd name="connsiteY16" fmla="*/ 398033 h 914400"/>
              <a:gd name="connsiteX17" fmla="*/ 559398 w 4055633"/>
              <a:gd name="connsiteY17" fmla="*/ 387276 h 914400"/>
              <a:gd name="connsiteX18" fmla="*/ 570155 w 4055633"/>
              <a:gd name="connsiteY18" fmla="*/ 419549 h 914400"/>
              <a:gd name="connsiteX19" fmla="*/ 591671 w 4055633"/>
              <a:gd name="connsiteY19" fmla="*/ 451822 h 914400"/>
              <a:gd name="connsiteX20" fmla="*/ 613186 w 4055633"/>
              <a:gd name="connsiteY20" fmla="*/ 408791 h 914400"/>
              <a:gd name="connsiteX21" fmla="*/ 645459 w 4055633"/>
              <a:gd name="connsiteY21" fmla="*/ 322730 h 914400"/>
              <a:gd name="connsiteX22" fmla="*/ 666974 w 4055633"/>
              <a:gd name="connsiteY22" fmla="*/ 290457 h 914400"/>
              <a:gd name="connsiteX23" fmla="*/ 699247 w 4055633"/>
              <a:gd name="connsiteY23" fmla="*/ 322730 h 914400"/>
              <a:gd name="connsiteX24" fmla="*/ 731520 w 4055633"/>
              <a:gd name="connsiteY24" fmla="*/ 376518 h 914400"/>
              <a:gd name="connsiteX25" fmla="*/ 763793 w 4055633"/>
              <a:gd name="connsiteY25" fmla="*/ 398033 h 914400"/>
              <a:gd name="connsiteX26" fmla="*/ 785308 w 4055633"/>
              <a:gd name="connsiteY26" fmla="*/ 451822 h 914400"/>
              <a:gd name="connsiteX27" fmla="*/ 796066 w 4055633"/>
              <a:gd name="connsiteY27" fmla="*/ 494852 h 914400"/>
              <a:gd name="connsiteX28" fmla="*/ 817581 w 4055633"/>
              <a:gd name="connsiteY28" fmla="*/ 527125 h 914400"/>
              <a:gd name="connsiteX29" fmla="*/ 839096 w 4055633"/>
              <a:gd name="connsiteY29" fmla="*/ 623944 h 914400"/>
              <a:gd name="connsiteX30" fmla="*/ 849854 w 4055633"/>
              <a:gd name="connsiteY30" fmla="*/ 656217 h 914400"/>
              <a:gd name="connsiteX31" fmla="*/ 882127 w 4055633"/>
              <a:gd name="connsiteY31" fmla="*/ 806824 h 914400"/>
              <a:gd name="connsiteX32" fmla="*/ 903642 w 4055633"/>
              <a:gd name="connsiteY32" fmla="*/ 914400 h 914400"/>
              <a:gd name="connsiteX33" fmla="*/ 925158 w 4055633"/>
              <a:gd name="connsiteY33" fmla="*/ 882128 h 914400"/>
              <a:gd name="connsiteX34" fmla="*/ 935915 w 4055633"/>
              <a:gd name="connsiteY34" fmla="*/ 817582 h 914400"/>
              <a:gd name="connsiteX35" fmla="*/ 957431 w 4055633"/>
              <a:gd name="connsiteY35" fmla="*/ 710005 h 914400"/>
              <a:gd name="connsiteX36" fmla="*/ 978946 w 4055633"/>
              <a:gd name="connsiteY36" fmla="*/ 645459 h 914400"/>
              <a:gd name="connsiteX37" fmla="*/ 1000461 w 4055633"/>
              <a:gd name="connsiteY37" fmla="*/ 677732 h 914400"/>
              <a:gd name="connsiteX38" fmla="*/ 1021976 w 4055633"/>
              <a:gd name="connsiteY38" fmla="*/ 731520 h 914400"/>
              <a:gd name="connsiteX39" fmla="*/ 1043492 w 4055633"/>
              <a:gd name="connsiteY39" fmla="*/ 753036 h 914400"/>
              <a:gd name="connsiteX40" fmla="*/ 1065007 w 4055633"/>
              <a:gd name="connsiteY40" fmla="*/ 796066 h 914400"/>
              <a:gd name="connsiteX41" fmla="*/ 1086522 w 4055633"/>
              <a:gd name="connsiteY41" fmla="*/ 710005 h 914400"/>
              <a:gd name="connsiteX42" fmla="*/ 1097280 w 4055633"/>
              <a:gd name="connsiteY42" fmla="*/ 645459 h 914400"/>
              <a:gd name="connsiteX43" fmla="*/ 1129553 w 4055633"/>
              <a:gd name="connsiteY43" fmla="*/ 613186 h 914400"/>
              <a:gd name="connsiteX44" fmla="*/ 1161826 w 4055633"/>
              <a:gd name="connsiteY44" fmla="*/ 548640 h 914400"/>
              <a:gd name="connsiteX45" fmla="*/ 1204856 w 4055633"/>
              <a:gd name="connsiteY45" fmla="*/ 473337 h 914400"/>
              <a:gd name="connsiteX46" fmla="*/ 1258645 w 4055633"/>
              <a:gd name="connsiteY46" fmla="*/ 570156 h 914400"/>
              <a:gd name="connsiteX47" fmla="*/ 1290918 w 4055633"/>
              <a:gd name="connsiteY47" fmla="*/ 656217 h 914400"/>
              <a:gd name="connsiteX48" fmla="*/ 1312433 w 4055633"/>
              <a:gd name="connsiteY48" fmla="*/ 548640 h 914400"/>
              <a:gd name="connsiteX49" fmla="*/ 1323191 w 4055633"/>
              <a:gd name="connsiteY49" fmla="*/ 505610 h 914400"/>
              <a:gd name="connsiteX50" fmla="*/ 1344706 w 4055633"/>
              <a:gd name="connsiteY50" fmla="*/ 537883 h 914400"/>
              <a:gd name="connsiteX51" fmla="*/ 1376979 w 4055633"/>
              <a:gd name="connsiteY51" fmla="*/ 441064 h 914400"/>
              <a:gd name="connsiteX52" fmla="*/ 1409252 w 4055633"/>
              <a:gd name="connsiteY52" fmla="*/ 462579 h 914400"/>
              <a:gd name="connsiteX53" fmla="*/ 1463040 w 4055633"/>
              <a:gd name="connsiteY53" fmla="*/ 451822 h 914400"/>
              <a:gd name="connsiteX54" fmla="*/ 1495313 w 4055633"/>
              <a:gd name="connsiteY54" fmla="*/ 441064 h 914400"/>
              <a:gd name="connsiteX55" fmla="*/ 1549101 w 4055633"/>
              <a:gd name="connsiteY55" fmla="*/ 505610 h 914400"/>
              <a:gd name="connsiteX56" fmla="*/ 1581374 w 4055633"/>
              <a:gd name="connsiteY56" fmla="*/ 484095 h 914400"/>
              <a:gd name="connsiteX57" fmla="*/ 1602889 w 4055633"/>
              <a:gd name="connsiteY57" fmla="*/ 516368 h 914400"/>
              <a:gd name="connsiteX58" fmla="*/ 1656678 w 4055633"/>
              <a:gd name="connsiteY58" fmla="*/ 548640 h 914400"/>
              <a:gd name="connsiteX59" fmla="*/ 1688951 w 4055633"/>
              <a:gd name="connsiteY59" fmla="*/ 527125 h 914400"/>
              <a:gd name="connsiteX60" fmla="*/ 1710466 w 4055633"/>
              <a:gd name="connsiteY60" fmla="*/ 494852 h 914400"/>
              <a:gd name="connsiteX61" fmla="*/ 1742739 w 4055633"/>
              <a:gd name="connsiteY61" fmla="*/ 559398 h 914400"/>
              <a:gd name="connsiteX62" fmla="*/ 1775012 w 4055633"/>
              <a:gd name="connsiteY62" fmla="*/ 591671 h 914400"/>
              <a:gd name="connsiteX63" fmla="*/ 1785769 w 4055633"/>
              <a:gd name="connsiteY63" fmla="*/ 623944 h 914400"/>
              <a:gd name="connsiteX64" fmla="*/ 1839558 w 4055633"/>
              <a:gd name="connsiteY64" fmla="*/ 742278 h 914400"/>
              <a:gd name="connsiteX65" fmla="*/ 1850315 w 4055633"/>
              <a:gd name="connsiteY65" fmla="*/ 699248 h 914400"/>
              <a:gd name="connsiteX66" fmla="*/ 1893346 w 4055633"/>
              <a:gd name="connsiteY66" fmla="*/ 731520 h 914400"/>
              <a:gd name="connsiteX67" fmla="*/ 1957892 w 4055633"/>
              <a:gd name="connsiteY67" fmla="*/ 785309 h 914400"/>
              <a:gd name="connsiteX68" fmla="*/ 1990165 w 4055633"/>
              <a:gd name="connsiteY68" fmla="*/ 710005 h 914400"/>
              <a:gd name="connsiteX69" fmla="*/ 2011680 w 4055633"/>
              <a:gd name="connsiteY69" fmla="*/ 656217 h 914400"/>
              <a:gd name="connsiteX70" fmla="*/ 2022438 w 4055633"/>
              <a:gd name="connsiteY70" fmla="*/ 602429 h 914400"/>
              <a:gd name="connsiteX71" fmla="*/ 2065468 w 4055633"/>
              <a:gd name="connsiteY71" fmla="*/ 634702 h 914400"/>
              <a:gd name="connsiteX72" fmla="*/ 2086983 w 4055633"/>
              <a:gd name="connsiteY72" fmla="*/ 666975 h 914400"/>
              <a:gd name="connsiteX73" fmla="*/ 2119256 w 4055633"/>
              <a:gd name="connsiteY73" fmla="*/ 591671 h 914400"/>
              <a:gd name="connsiteX74" fmla="*/ 2162287 w 4055633"/>
              <a:gd name="connsiteY74" fmla="*/ 505610 h 914400"/>
              <a:gd name="connsiteX75" fmla="*/ 2183802 w 4055633"/>
              <a:gd name="connsiteY75" fmla="*/ 451822 h 914400"/>
              <a:gd name="connsiteX76" fmla="*/ 2216075 w 4055633"/>
              <a:gd name="connsiteY76" fmla="*/ 408791 h 914400"/>
              <a:gd name="connsiteX77" fmla="*/ 2248348 w 4055633"/>
              <a:gd name="connsiteY77" fmla="*/ 419549 h 914400"/>
              <a:gd name="connsiteX78" fmla="*/ 2259106 w 4055633"/>
              <a:gd name="connsiteY78" fmla="*/ 451822 h 914400"/>
              <a:gd name="connsiteX79" fmla="*/ 2291379 w 4055633"/>
              <a:gd name="connsiteY79" fmla="*/ 494852 h 914400"/>
              <a:gd name="connsiteX80" fmla="*/ 2334409 w 4055633"/>
              <a:gd name="connsiteY80" fmla="*/ 559398 h 914400"/>
              <a:gd name="connsiteX81" fmla="*/ 2366682 w 4055633"/>
              <a:gd name="connsiteY81" fmla="*/ 527125 h 914400"/>
              <a:gd name="connsiteX82" fmla="*/ 2398955 w 4055633"/>
              <a:gd name="connsiteY82" fmla="*/ 430306 h 914400"/>
              <a:gd name="connsiteX83" fmla="*/ 2452743 w 4055633"/>
              <a:gd name="connsiteY83" fmla="*/ 516368 h 914400"/>
              <a:gd name="connsiteX84" fmla="*/ 2485016 w 4055633"/>
              <a:gd name="connsiteY84" fmla="*/ 505610 h 914400"/>
              <a:gd name="connsiteX85" fmla="*/ 2495774 w 4055633"/>
              <a:gd name="connsiteY85" fmla="*/ 462579 h 914400"/>
              <a:gd name="connsiteX86" fmla="*/ 2528047 w 4055633"/>
              <a:gd name="connsiteY86" fmla="*/ 484095 h 914400"/>
              <a:gd name="connsiteX87" fmla="*/ 2603351 w 4055633"/>
              <a:gd name="connsiteY87" fmla="*/ 559398 h 914400"/>
              <a:gd name="connsiteX88" fmla="*/ 2678654 w 4055633"/>
              <a:gd name="connsiteY88" fmla="*/ 430306 h 914400"/>
              <a:gd name="connsiteX89" fmla="*/ 2700169 w 4055633"/>
              <a:gd name="connsiteY89" fmla="*/ 387276 h 914400"/>
              <a:gd name="connsiteX90" fmla="*/ 2721685 w 4055633"/>
              <a:gd name="connsiteY90" fmla="*/ 322730 h 914400"/>
              <a:gd name="connsiteX91" fmla="*/ 2818503 w 4055633"/>
              <a:gd name="connsiteY91" fmla="*/ 301215 h 914400"/>
              <a:gd name="connsiteX92" fmla="*/ 2840019 w 4055633"/>
              <a:gd name="connsiteY92" fmla="*/ 268942 h 914400"/>
              <a:gd name="connsiteX93" fmla="*/ 2872292 w 4055633"/>
              <a:gd name="connsiteY93" fmla="*/ 193638 h 914400"/>
              <a:gd name="connsiteX94" fmla="*/ 2926080 w 4055633"/>
              <a:gd name="connsiteY94" fmla="*/ 107577 h 914400"/>
              <a:gd name="connsiteX95" fmla="*/ 2936838 w 4055633"/>
              <a:gd name="connsiteY95" fmla="*/ 75304 h 914400"/>
              <a:gd name="connsiteX96" fmla="*/ 2979868 w 4055633"/>
              <a:gd name="connsiteY96" fmla="*/ 53789 h 914400"/>
              <a:gd name="connsiteX97" fmla="*/ 3012141 w 4055633"/>
              <a:gd name="connsiteY97" fmla="*/ 0 h 914400"/>
              <a:gd name="connsiteX98" fmla="*/ 3055172 w 4055633"/>
              <a:gd name="connsiteY98" fmla="*/ 53789 h 914400"/>
              <a:gd name="connsiteX99" fmla="*/ 3076687 w 4055633"/>
              <a:gd name="connsiteY99" fmla="*/ 10758 h 914400"/>
              <a:gd name="connsiteX100" fmla="*/ 3119718 w 4055633"/>
              <a:gd name="connsiteY100" fmla="*/ 75304 h 914400"/>
              <a:gd name="connsiteX101" fmla="*/ 3130475 w 4055633"/>
              <a:gd name="connsiteY101" fmla="*/ 118335 h 914400"/>
              <a:gd name="connsiteX102" fmla="*/ 3151991 w 4055633"/>
              <a:gd name="connsiteY102" fmla="*/ 150608 h 914400"/>
              <a:gd name="connsiteX103" fmla="*/ 3173506 w 4055633"/>
              <a:gd name="connsiteY103" fmla="*/ 193638 h 914400"/>
              <a:gd name="connsiteX104" fmla="*/ 3205779 w 4055633"/>
              <a:gd name="connsiteY104" fmla="*/ 139850 h 914400"/>
              <a:gd name="connsiteX105" fmla="*/ 3248809 w 4055633"/>
              <a:gd name="connsiteY105" fmla="*/ 161365 h 914400"/>
              <a:gd name="connsiteX106" fmla="*/ 3259567 w 4055633"/>
              <a:gd name="connsiteY106" fmla="*/ 193638 h 914400"/>
              <a:gd name="connsiteX107" fmla="*/ 3281082 w 4055633"/>
              <a:gd name="connsiteY107" fmla="*/ 225911 h 914400"/>
              <a:gd name="connsiteX108" fmla="*/ 3334871 w 4055633"/>
              <a:gd name="connsiteY108" fmla="*/ 301215 h 914400"/>
              <a:gd name="connsiteX109" fmla="*/ 3377901 w 4055633"/>
              <a:gd name="connsiteY109" fmla="*/ 365760 h 914400"/>
              <a:gd name="connsiteX110" fmla="*/ 3410174 w 4055633"/>
              <a:gd name="connsiteY110" fmla="*/ 430306 h 914400"/>
              <a:gd name="connsiteX111" fmla="*/ 3442447 w 4055633"/>
              <a:gd name="connsiteY111" fmla="*/ 451822 h 914400"/>
              <a:gd name="connsiteX112" fmla="*/ 3463962 w 4055633"/>
              <a:gd name="connsiteY112" fmla="*/ 484095 h 914400"/>
              <a:gd name="connsiteX113" fmla="*/ 3474720 w 4055633"/>
              <a:gd name="connsiteY113" fmla="*/ 516368 h 914400"/>
              <a:gd name="connsiteX114" fmla="*/ 3560781 w 4055633"/>
              <a:gd name="connsiteY114" fmla="*/ 591671 h 914400"/>
              <a:gd name="connsiteX115" fmla="*/ 3582296 w 4055633"/>
              <a:gd name="connsiteY115" fmla="*/ 623944 h 914400"/>
              <a:gd name="connsiteX116" fmla="*/ 3625327 w 4055633"/>
              <a:gd name="connsiteY116" fmla="*/ 613186 h 914400"/>
              <a:gd name="connsiteX117" fmla="*/ 3657600 w 4055633"/>
              <a:gd name="connsiteY117" fmla="*/ 623944 h 914400"/>
              <a:gd name="connsiteX118" fmla="*/ 3765176 w 4055633"/>
              <a:gd name="connsiteY118" fmla="*/ 688490 h 914400"/>
              <a:gd name="connsiteX119" fmla="*/ 3797449 w 4055633"/>
              <a:gd name="connsiteY119" fmla="*/ 699248 h 914400"/>
              <a:gd name="connsiteX120" fmla="*/ 3851238 w 4055633"/>
              <a:gd name="connsiteY120" fmla="*/ 742278 h 914400"/>
              <a:gd name="connsiteX121" fmla="*/ 3883511 w 4055633"/>
              <a:gd name="connsiteY121" fmla="*/ 763793 h 914400"/>
              <a:gd name="connsiteX122" fmla="*/ 3926541 w 4055633"/>
              <a:gd name="connsiteY122" fmla="*/ 785309 h 914400"/>
              <a:gd name="connsiteX123" fmla="*/ 4023360 w 4055633"/>
              <a:gd name="connsiteY123" fmla="*/ 828339 h 914400"/>
              <a:gd name="connsiteX124" fmla="*/ 4055633 w 4055633"/>
              <a:gd name="connsiteY124" fmla="*/ 828339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055633" h="914400">
                <a:moveTo>
                  <a:pt x="0" y="774551"/>
                </a:moveTo>
                <a:cubicBezTo>
                  <a:pt x="10758" y="738692"/>
                  <a:pt x="11506" y="698125"/>
                  <a:pt x="32273" y="666975"/>
                </a:cubicBezTo>
                <a:cubicBezTo>
                  <a:pt x="38563" y="657540"/>
                  <a:pt x="53320" y="679336"/>
                  <a:pt x="64546" y="677732"/>
                </a:cubicBezTo>
                <a:cubicBezTo>
                  <a:pt x="80421" y="675464"/>
                  <a:pt x="93233" y="663389"/>
                  <a:pt x="107576" y="656217"/>
                </a:cubicBezTo>
                <a:cubicBezTo>
                  <a:pt x="114748" y="645459"/>
                  <a:pt x="123310" y="635508"/>
                  <a:pt x="129092" y="623944"/>
                </a:cubicBezTo>
                <a:cubicBezTo>
                  <a:pt x="134163" y="613802"/>
                  <a:pt x="128848" y="594421"/>
                  <a:pt x="139849" y="591671"/>
                </a:cubicBezTo>
                <a:cubicBezTo>
                  <a:pt x="152392" y="588535"/>
                  <a:pt x="161364" y="606014"/>
                  <a:pt x="172122" y="613186"/>
                </a:cubicBezTo>
                <a:cubicBezTo>
                  <a:pt x="196349" y="685864"/>
                  <a:pt x="165895" y="622810"/>
                  <a:pt x="204395" y="613186"/>
                </a:cubicBezTo>
                <a:cubicBezTo>
                  <a:pt x="214235" y="610726"/>
                  <a:pt x="218739" y="627530"/>
                  <a:pt x="225911" y="634702"/>
                </a:cubicBezTo>
                <a:cubicBezTo>
                  <a:pt x="242978" y="609101"/>
                  <a:pt x="266724" y="574590"/>
                  <a:pt x="279699" y="548640"/>
                </a:cubicBezTo>
                <a:cubicBezTo>
                  <a:pt x="284770" y="538498"/>
                  <a:pt x="282438" y="524386"/>
                  <a:pt x="290456" y="516368"/>
                </a:cubicBezTo>
                <a:cubicBezTo>
                  <a:pt x="298474" y="508350"/>
                  <a:pt x="311971" y="509196"/>
                  <a:pt x="322729" y="505610"/>
                </a:cubicBezTo>
                <a:cubicBezTo>
                  <a:pt x="371386" y="578595"/>
                  <a:pt x="347476" y="588441"/>
                  <a:pt x="387275" y="548640"/>
                </a:cubicBezTo>
                <a:cubicBezTo>
                  <a:pt x="408455" y="485100"/>
                  <a:pt x="406448" y="462818"/>
                  <a:pt x="441063" y="419549"/>
                </a:cubicBezTo>
                <a:cubicBezTo>
                  <a:pt x="447399" y="411629"/>
                  <a:pt x="454659" y="404369"/>
                  <a:pt x="462579" y="398033"/>
                </a:cubicBezTo>
                <a:cubicBezTo>
                  <a:pt x="472675" y="389956"/>
                  <a:pt x="484094" y="383690"/>
                  <a:pt x="494852" y="376518"/>
                </a:cubicBezTo>
                <a:cubicBezTo>
                  <a:pt x="505610" y="383690"/>
                  <a:pt x="514372" y="395907"/>
                  <a:pt x="527125" y="398033"/>
                </a:cubicBezTo>
                <a:cubicBezTo>
                  <a:pt x="538310" y="399897"/>
                  <a:pt x="549256" y="382205"/>
                  <a:pt x="559398" y="387276"/>
                </a:cubicBezTo>
                <a:cubicBezTo>
                  <a:pt x="569540" y="392347"/>
                  <a:pt x="565084" y="409407"/>
                  <a:pt x="570155" y="419549"/>
                </a:cubicBezTo>
                <a:cubicBezTo>
                  <a:pt x="575937" y="431113"/>
                  <a:pt x="584499" y="441064"/>
                  <a:pt x="591671" y="451822"/>
                </a:cubicBezTo>
                <a:cubicBezTo>
                  <a:pt x="598843" y="437478"/>
                  <a:pt x="607018" y="423594"/>
                  <a:pt x="613186" y="408791"/>
                </a:cubicBezTo>
                <a:cubicBezTo>
                  <a:pt x="624970" y="380510"/>
                  <a:pt x="632781" y="350622"/>
                  <a:pt x="645459" y="322730"/>
                </a:cubicBezTo>
                <a:cubicBezTo>
                  <a:pt x="650809" y="310960"/>
                  <a:pt x="659802" y="301215"/>
                  <a:pt x="666974" y="290457"/>
                </a:cubicBezTo>
                <a:cubicBezTo>
                  <a:pt x="677732" y="301215"/>
                  <a:pt x="690119" y="310559"/>
                  <a:pt x="699247" y="322730"/>
                </a:cubicBezTo>
                <a:cubicBezTo>
                  <a:pt x="711792" y="339457"/>
                  <a:pt x="717913" y="360643"/>
                  <a:pt x="731520" y="376518"/>
                </a:cubicBezTo>
                <a:cubicBezTo>
                  <a:pt x="739934" y="386334"/>
                  <a:pt x="753035" y="390861"/>
                  <a:pt x="763793" y="398033"/>
                </a:cubicBezTo>
                <a:cubicBezTo>
                  <a:pt x="770965" y="415963"/>
                  <a:pt x="779201" y="433502"/>
                  <a:pt x="785308" y="451822"/>
                </a:cubicBezTo>
                <a:cubicBezTo>
                  <a:pt x="789983" y="465848"/>
                  <a:pt x="790242" y="481263"/>
                  <a:pt x="796066" y="494852"/>
                </a:cubicBezTo>
                <a:cubicBezTo>
                  <a:pt x="801159" y="506736"/>
                  <a:pt x="810409" y="516367"/>
                  <a:pt x="817581" y="527125"/>
                </a:cubicBezTo>
                <a:cubicBezTo>
                  <a:pt x="824973" y="564082"/>
                  <a:pt x="828971" y="588507"/>
                  <a:pt x="839096" y="623944"/>
                </a:cubicBezTo>
                <a:cubicBezTo>
                  <a:pt x="842211" y="634847"/>
                  <a:pt x="847257" y="645179"/>
                  <a:pt x="849854" y="656217"/>
                </a:cubicBezTo>
                <a:cubicBezTo>
                  <a:pt x="861613" y="706194"/>
                  <a:pt x="872058" y="756479"/>
                  <a:pt x="882127" y="806824"/>
                </a:cubicBezTo>
                <a:lnTo>
                  <a:pt x="903642" y="914400"/>
                </a:lnTo>
                <a:cubicBezTo>
                  <a:pt x="910814" y="903643"/>
                  <a:pt x="921069" y="894393"/>
                  <a:pt x="925158" y="882128"/>
                </a:cubicBezTo>
                <a:cubicBezTo>
                  <a:pt x="932056" y="861435"/>
                  <a:pt x="931895" y="839020"/>
                  <a:pt x="935915" y="817582"/>
                </a:cubicBezTo>
                <a:cubicBezTo>
                  <a:pt x="942654" y="781639"/>
                  <a:pt x="945867" y="744698"/>
                  <a:pt x="957431" y="710005"/>
                </a:cubicBezTo>
                <a:lnTo>
                  <a:pt x="978946" y="645459"/>
                </a:lnTo>
                <a:cubicBezTo>
                  <a:pt x="986118" y="656217"/>
                  <a:pt x="994679" y="666168"/>
                  <a:pt x="1000461" y="677732"/>
                </a:cubicBezTo>
                <a:cubicBezTo>
                  <a:pt x="1009097" y="695004"/>
                  <a:pt x="1012395" y="714754"/>
                  <a:pt x="1021976" y="731520"/>
                </a:cubicBezTo>
                <a:cubicBezTo>
                  <a:pt x="1027008" y="740326"/>
                  <a:pt x="1037866" y="744597"/>
                  <a:pt x="1043492" y="753036"/>
                </a:cubicBezTo>
                <a:cubicBezTo>
                  <a:pt x="1052387" y="766379"/>
                  <a:pt x="1057835" y="781723"/>
                  <a:pt x="1065007" y="796066"/>
                </a:cubicBezTo>
                <a:cubicBezTo>
                  <a:pt x="1079938" y="751275"/>
                  <a:pt x="1076136" y="767128"/>
                  <a:pt x="1086522" y="710005"/>
                </a:cubicBezTo>
                <a:cubicBezTo>
                  <a:pt x="1090424" y="688545"/>
                  <a:pt x="1088421" y="665391"/>
                  <a:pt x="1097280" y="645459"/>
                </a:cubicBezTo>
                <a:cubicBezTo>
                  <a:pt x="1103459" y="631557"/>
                  <a:pt x="1118795" y="623944"/>
                  <a:pt x="1129553" y="613186"/>
                </a:cubicBezTo>
                <a:cubicBezTo>
                  <a:pt x="1149277" y="554015"/>
                  <a:pt x="1128460" y="607031"/>
                  <a:pt x="1161826" y="548640"/>
                </a:cubicBezTo>
                <a:cubicBezTo>
                  <a:pt x="1216420" y="453100"/>
                  <a:pt x="1152438" y="551965"/>
                  <a:pt x="1204856" y="473337"/>
                </a:cubicBezTo>
                <a:cubicBezTo>
                  <a:pt x="1264528" y="622510"/>
                  <a:pt x="1185542" y="438569"/>
                  <a:pt x="1258645" y="570156"/>
                </a:cubicBezTo>
                <a:cubicBezTo>
                  <a:pt x="1269363" y="589448"/>
                  <a:pt x="1282867" y="632064"/>
                  <a:pt x="1290918" y="656217"/>
                </a:cubicBezTo>
                <a:cubicBezTo>
                  <a:pt x="1313010" y="589936"/>
                  <a:pt x="1292653" y="657425"/>
                  <a:pt x="1312433" y="548640"/>
                </a:cubicBezTo>
                <a:cubicBezTo>
                  <a:pt x="1315078" y="534094"/>
                  <a:pt x="1319605" y="519953"/>
                  <a:pt x="1323191" y="505610"/>
                </a:cubicBezTo>
                <a:cubicBezTo>
                  <a:pt x="1330363" y="516368"/>
                  <a:pt x="1332163" y="541019"/>
                  <a:pt x="1344706" y="537883"/>
                </a:cubicBezTo>
                <a:cubicBezTo>
                  <a:pt x="1363458" y="533195"/>
                  <a:pt x="1375549" y="448214"/>
                  <a:pt x="1376979" y="441064"/>
                </a:cubicBezTo>
                <a:cubicBezTo>
                  <a:pt x="1387737" y="448236"/>
                  <a:pt x="1396574" y="465115"/>
                  <a:pt x="1409252" y="462579"/>
                </a:cubicBezTo>
                <a:cubicBezTo>
                  <a:pt x="1480968" y="448235"/>
                  <a:pt x="1376980" y="394447"/>
                  <a:pt x="1463040" y="451822"/>
                </a:cubicBezTo>
                <a:cubicBezTo>
                  <a:pt x="1489444" y="531033"/>
                  <a:pt x="1453771" y="449373"/>
                  <a:pt x="1495313" y="441064"/>
                </a:cubicBezTo>
                <a:cubicBezTo>
                  <a:pt x="1507494" y="438628"/>
                  <a:pt x="1543991" y="497945"/>
                  <a:pt x="1549101" y="505610"/>
                </a:cubicBezTo>
                <a:cubicBezTo>
                  <a:pt x="1559859" y="498438"/>
                  <a:pt x="1568696" y="481559"/>
                  <a:pt x="1581374" y="484095"/>
                </a:cubicBezTo>
                <a:cubicBezTo>
                  <a:pt x="1594052" y="486631"/>
                  <a:pt x="1594812" y="506272"/>
                  <a:pt x="1602889" y="516368"/>
                </a:cubicBezTo>
                <a:cubicBezTo>
                  <a:pt x="1624368" y="543216"/>
                  <a:pt x="1623789" y="537678"/>
                  <a:pt x="1656678" y="548640"/>
                </a:cubicBezTo>
                <a:cubicBezTo>
                  <a:pt x="1693181" y="585144"/>
                  <a:pt x="1669125" y="573387"/>
                  <a:pt x="1688951" y="527125"/>
                </a:cubicBezTo>
                <a:cubicBezTo>
                  <a:pt x="1694044" y="515241"/>
                  <a:pt x="1703294" y="505610"/>
                  <a:pt x="1710466" y="494852"/>
                </a:cubicBezTo>
                <a:cubicBezTo>
                  <a:pt x="1769639" y="554028"/>
                  <a:pt x="1689866" y="466871"/>
                  <a:pt x="1742739" y="559398"/>
                </a:cubicBezTo>
                <a:cubicBezTo>
                  <a:pt x="1750287" y="572607"/>
                  <a:pt x="1764254" y="580913"/>
                  <a:pt x="1775012" y="591671"/>
                </a:cubicBezTo>
                <a:cubicBezTo>
                  <a:pt x="1778598" y="602429"/>
                  <a:pt x="1781077" y="613621"/>
                  <a:pt x="1785769" y="623944"/>
                </a:cubicBezTo>
                <a:cubicBezTo>
                  <a:pt x="1845900" y="756233"/>
                  <a:pt x="1814404" y="666820"/>
                  <a:pt x="1839558" y="742278"/>
                </a:cubicBezTo>
                <a:cubicBezTo>
                  <a:pt x="1843144" y="727935"/>
                  <a:pt x="1835817" y="702148"/>
                  <a:pt x="1850315" y="699248"/>
                </a:cubicBezTo>
                <a:cubicBezTo>
                  <a:pt x="1867896" y="695732"/>
                  <a:pt x="1879733" y="719852"/>
                  <a:pt x="1893346" y="731520"/>
                </a:cubicBezTo>
                <a:cubicBezTo>
                  <a:pt x="1965833" y="793650"/>
                  <a:pt x="1886555" y="737749"/>
                  <a:pt x="1957892" y="785309"/>
                </a:cubicBezTo>
                <a:cubicBezTo>
                  <a:pt x="1995669" y="709753"/>
                  <a:pt x="1966422" y="773319"/>
                  <a:pt x="1990165" y="710005"/>
                </a:cubicBezTo>
                <a:cubicBezTo>
                  <a:pt x="1996945" y="691924"/>
                  <a:pt x="2006131" y="674713"/>
                  <a:pt x="2011680" y="656217"/>
                </a:cubicBezTo>
                <a:cubicBezTo>
                  <a:pt x="2016934" y="638704"/>
                  <a:pt x="2018852" y="620358"/>
                  <a:pt x="2022438" y="602429"/>
                </a:cubicBezTo>
                <a:cubicBezTo>
                  <a:pt x="2036781" y="613187"/>
                  <a:pt x="2052790" y="622024"/>
                  <a:pt x="2065468" y="634702"/>
                </a:cubicBezTo>
                <a:cubicBezTo>
                  <a:pt x="2074610" y="643844"/>
                  <a:pt x="2074440" y="670111"/>
                  <a:pt x="2086983" y="666975"/>
                </a:cubicBezTo>
                <a:cubicBezTo>
                  <a:pt x="2098896" y="663997"/>
                  <a:pt x="2113804" y="603665"/>
                  <a:pt x="2119256" y="591671"/>
                </a:cubicBezTo>
                <a:cubicBezTo>
                  <a:pt x="2132528" y="562473"/>
                  <a:pt x="2150375" y="535389"/>
                  <a:pt x="2162287" y="505610"/>
                </a:cubicBezTo>
                <a:cubicBezTo>
                  <a:pt x="2169459" y="487681"/>
                  <a:pt x="2174424" y="468702"/>
                  <a:pt x="2183802" y="451822"/>
                </a:cubicBezTo>
                <a:cubicBezTo>
                  <a:pt x="2192509" y="436149"/>
                  <a:pt x="2205317" y="423135"/>
                  <a:pt x="2216075" y="408791"/>
                </a:cubicBezTo>
                <a:cubicBezTo>
                  <a:pt x="2226833" y="412377"/>
                  <a:pt x="2240330" y="411531"/>
                  <a:pt x="2248348" y="419549"/>
                </a:cubicBezTo>
                <a:cubicBezTo>
                  <a:pt x="2256366" y="427567"/>
                  <a:pt x="2253480" y="441977"/>
                  <a:pt x="2259106" y="451822"/>
                </a:cubicBezTo>
                <a:cubicBezTo>
                  <a:pt x="2268002" y="467389"/>
                  <a:pt x="2281097" y="480164"/>
                  <a:pt x="2291379" y="494852"/>
                </a:cubicBezTo>
                <a:cubicBezTo>
                  <a:pt x="2306208" y="516036"/>
                  <a:pt x="2334409" y="559398"/>
                  <a:pt x="2334409" y="559398"/>
                </a:cubicBezTo>
                <a:cubicBezTo>
                  <a:pt x="2345167" y="548640"/>
                  <a:pt x="2359878" y="540732"/>
                  <a:pt x="2366682" y="527125"/>
                </a:cubicBezTo>
                <a:cubicBezTo>
                  <a:pt x="2381896" y="496698"/>
                  <a:pt x="2398955" y="430306"/>
                  <a:pt x="2398955" y="430306"/>
                </a:cubicBezTo>
                <a:cubicBezTo>
                  <a:pt x="2407670" y="447735"/>
                  <a:pt x="2434126" y="507059"/>
                  <a:pt x="2452743" y="516368"/>
                </a:cubicBezTo>
                <a:cubicBezTo>
                  <a:pt x="2462885" y="521439"/>
                  <a:pt x="2474258" y="509196"/>
                  <a:pt x="2485016" y="505610"/>
                </a:cubicBezTo>
                <a:cubicBezTo>
                  <a:pt x="2488602" y="491266"/>
                  <a:pt x="2482550" y="469191"/>
                  <a:pt x="2495774" y="462579"/>
                </a:cubicBezTo>
                <a:cubicBezTo>
                  <a:pt x="2507338" y="456797"/>
                  <a:pt x="2518437" y="475446"/>
                  <a:pt x="2528047" y="484095"/>
                </a:cubicBezTo>
                <a:cubicBezTo>
                  <a:pt x="2554433" y="507842"/>
                  <a:pt x="2603351" y="559398"/>
                  <a:pt x="2603351" y="559398"/>
                </a:cubicBezTo>
                <a:cubicBezTo>
                  <a:pt x="2737185" y="358644"/>
                  <a:pt x="2637212" y="527003"/>
                  <a:pt x="2678654" y="430306"/>
                </a:cubicBezTo>
                <a:cubicBezTo>
                  <a:pt x="2684971" y="415566"/>
                  <a:pt x="2694213" y="402165"/>
                  <a:pt x="2700169" y="387276"/>
                </a:cubicBezTo>
                <a:cubicBezTo>
                  <a:pt x="2708592" y="366219"/>
                  <a:pt x="2721685" y="322730"/>
                  <a:pt x="2721685" y="322730"/>
                </a:cubicBezTo>
                <a:cubicBezTo>
                  <a:pt x="2845226" y="353615"/>
                  <a:pt x="2789006" y="370040"/>
                  <a:pt x="2818503" y="301215"/>
                </a:cubicBezTo>
                <a:cubicBezTo>
                  <a:pt x="2823596" y="289331"/>
                  <a:pt x="2832847" y="279700"/>
                  <a:pt x="2840019" y="268942"/>
                </a:cubicBezTo>
                <a:cubicBezTo>
                  <a:pt x="2852088" y="232732"/>
                  <a:pt x="2851020" y="230863"/>
                  <a:pt x="2872292" y="193638"/>
                </a:cubicBezTo>
                <a:cubicBezTo>
                  <a:pt x="2906424" y="133908"/>
                  <a:pt x="2885508" y="188720"/>
                  <a:pt x="2926080" y="107577"/>
                </a:cubicBezTo>
                <a:cubicBezTo>
                  <a:pt x="2931151" y="97435"/>
                  <a:pt x="2928820" y="83322"/>
                  <a:pt x="2936838" y="75304"/>
                </a:cubicBezTo>
                <a:cubicBezTo>
                  <a:pt x="2948177" y="63965"/>
                  <a:pt x="2965525" y="60961"/>
                  <a:pt x="2979868" y="53789"/>
                </a:cubicBezTo>
                <a:cubicBezTo>
                  <a:pt x="2982826" y="44914"/>
                  <a:pt x="2992453" y="0"/>
                  <a:pt x="3012141" y="0"/>
                </a:cubicBezTo>
                <a:cubicBezTo>
                  <a:pt x="3022358" y="0"/>
                  <a:pt x="3054085" y="52159"/>
                  <a:pt x="3055172" y="53789"/>
                </a:cubicBezTo>
                <a:cubicBezTo>
                  <a:pt x="3062344" y="39445"/>
                  <a:pt x="3061473" y="5687"/>
                  <a:pt x="3076687" y="10758"/>
                </a:cubicBezTo>
                <a:cubicBezTo>
                  <a:pt x="3101218" y="18935"/>
                  <a:pt x="3108154" y="52176"/>
                  <a:pt x="3119718" y="75304"/>
                </a:cubicBezTo>
                <a:cubicBezTo>
                  <a:pt x="3126330" y="88528"/>
                  <a:pt x="3124651" y="104745"/>
                  <a:pt x="3130475" y="118335"/>
                </a:cubicBezTo>
                <a:cubicBezTo>
                  <a:pt x="3135568" y="130219"/>
                  <a:pt x="3145576" y="139382"/>
                  <a:pt x="3151991" y="150608"/>
                </a:cubicBezTo>
                <a:cubicBezTo>
                  <a:pt x="3159947" y="164531"/>
                  <a:pt x="3166334" y="179295"/>
                  <a:pt x="3173506" y="193638"/>
                </a:cubicBezTo>
                <a:cubicBezTo>
                  <a:pt x="3184264" y="175709"/>
                  <a:pt x="3186561" y="148087"/>
                  <a:pt x="3205779" y="139850"/>
                </a:cubicBezTo>
                <a:cubicBezTo>
                  <a:pt x="3220519" y="133533"/>
                  <a:pt x="3237470" y="150026"/>
                  <a:pt x="3248809" y="161365"/>
                </a:cubicBezTo>
                <a:cubicBezTo>
                  <a:pt x="3256827" y="169383"/>
                  <a:pt x="3254496" y="183496"/>
                  <a:pt x="3259567" y="193638"/>
                </a:cubicBezTo>
                <a:cubicBezTo>
                  <a:pt x="3265349" y="205202"/>
                  <a:pt x="3273567" y="215390"/>
                  <a:pt x="3281082" y="225911"/>
                </a:cubicBezTo>
                <a:cubicBezTo>
                  <a:pt x="3347818" y="319342"/>
                  <a:pt x="3284152" y="225139"/>
                  <a:pt x="3334871" y="301215"/>
                </a:cubicBezTo>
                <a:cubicBezTo>
                  <a:pt x="3354427" y="379443"/>
                  <a:pt x="3328374" y="316233"/>
                  <a:pt x="3377901" y="365760"/>
                </a:cubicBezTo>
                <a:cubicBezTo>
                  <a:pt x="3468579" y="456438"/>
                  <a:pt x="3340184" y="342818"/>
                  <a:pt x="3410174" y="430306"/>
                </a:cubicBezTo>
                <a:cubicBezTo>
                  <a:pt x="3418251" y="440402"/>
                  <a:pt x="3431689" y="444650"/>
                  <a:pt x="3442447" y="451822"/>
                </a:cubicBezTo>
                <a:cubicBezTo>
                  <a:pt x="3449619" y="462580"/>
                  <a:pt x="3458180" y="472531"/>
                  <a:pt x="3463962" y="484095"/>
                </a:cubicBezTo>
                <a:cubicBezTo>
                  <a:pt x="3469033" y="494237"/>
                  <a:pt x="3467916" y="507296"/>
                  <a:pt x="3474720" y="516368"/>
                </a:cubicBezTo>
                <a:cubicBezTo>
                  <a:pt x="3506186" y="558322"/>
                  <a:pt x="3523454" y="566787"/>
                  <a:pt x="3560781" y="591671"/>
                </a:cubicBezTo>
                <a:cubicBezTo>
                  <a:pt x="3567953" y="602429"/>
                  <a:pt x="3570030" y="619856"/>
                  <a:pt x="3582296" y="623944"/>
                </a:cubicBezTo>
                <a:cubicBezTo>
                  <a:pt x="3596322" y="628619"/>
                  <a:pt x="3610542" y="613186"/>
                  <a:pt x="3625327" y="613186"/>
                </a:cubicBezTo>
                <a:cubicBezTo>
                  <a:pt x="3636667" y="613186"/>
                  <a:pt x="3646842" y="620358"/>
                  <a:pt x="3657600" y="623944"/>
                </a:cubicBezTo>
                <a:cubicBezTo>
                  <a:pt x="3716668" y="683012"/>
                  <a:pt x="3681387" y="660560"/>
                  <a:pt x="3765176" y="688490"/>
                </a:cubicBezTo>
                <a:lnTo>
                  <a:pt x="3797449" y="699248"/>
                </a:lnTo>
                <a:cubicBezTo>
                  <a:pt x="3833719" y="753650"/>
                  <a:pt x="3799276" y="716297"/>
                  <a:pt x="3851238" y="742278"/>
                </a:cubicBezTo>
                <a:cubicBezTo>
                  <a:pt x="3862802" y="748060"/>
                  <a:pt x="3872285" y="757378"/>
                  <a:pt x="3883511" y="763793"/>
                </a:cubicBezTo>
                <a:cubicBezTo>
                  <a:pt x="3897435" y="771749"/>
                  <a:pt x="3912617" y="777353"/>
                  <a:pt x="3926541" y="785309"/>
                </a:cubicBezTo>
                <a:cubicBezTo>
                  <a:pt x="3960663" y="804808"/>
                  <a:pt x="3976405" y="828339"/>
                  <a:pt x="4023360" y="828339"/>
                </a:cubicBezTo>
                <a:lnTo>
                  <a:pt x="4055633" y="828339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072485" y="3572565"/>
            <a:ext cx="102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Price data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072485" y="4145741"/>
            <a:ext cx="102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Conso data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72485" y="4668151"/>
            <a:ext cx="1024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2">
                    <a:lumMod val="75000"/>
                  </a:schemeClr>
                </a:solidFill>
              </a:rPr>
              <a:t>Prod</a:t>
            </a: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 data</a:t>
            </a:r>
            <a:endParaRPr lang="fr-FR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1111782" y="3420926"/>
            <a:ext cx="0" cy="184695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oupe 47"/>
          <p:cNvGrpSpPr/>
          <p:nvPr/>
        </p:nvGrpSpPr>
        <p:grpSpPr>
          <a:xfrm>
            <a:off x="6684278" y="2607690"/>
            <a:ext cx="4682051" cy="3630099"/>
            <a:chOff x="6684278" y="2607690"/>
            <a:chExt cx="4682051" cy="3630099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278" y="2607690"/>
              <a:ext cx="4682051" cy="3630099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7143077" y="6006957"/>
              <a:ext cx="266277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 smtClean="0"/>
                <a:t>Source : RTE</a:t>
              </a:r>
              <a:endParaRPr lang="fr-FR" sz="900" i="1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926948" y="3626789"/>
            <a:ext cx="10316583" cy="1055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 a more local </a:t>
            </a:r>
            <a:r>
              <a:rPr lang="fr-FR" dirty="0" err="1" smtClean="0"/>
              <a:t>level</a:t>
            </a:r>
            <a:r>
              <a:rPr lang="fr-FR" dirty="0" smtClean="0"/>
              <a:t>, the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harder to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the 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solve</a:t>
            </a:r>
            <a:r>
              <a:rPr lang="fr-FR" dirty="0" smtClean="0"/>
              <a:t> a </a:t>
            </a:r>
            <a:r>
              <a:rPr lang="fr-FR" dirty="0" err="1" smtClean="0"/>
              <a:t>stochastic</a:t>
            </a:r>
            <a:r>
              <a:rPr lang="fr-FR" dirty="0" smtClean="0"/>
              <a:t> control </a:t>
            </a:r>
            <a:r>
              <a:rPr lang="fr-FR" dirty="0" err="1" smtClean="0"/>
              <a:t>problem</a:t>
            </a:r>
            <a:r>
              <a:rPr lang="fr-FR" dirty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674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04857" y="1635162"/>
            <a:ext cx="98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model the </a:t>
            </a:r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demand</a:t>
            </a:r>
            <a:r>
              <a:rPr lang="fr-FR" dirty="0" smtClean="0"/>
              <a:t> by an </a:t>
            </a:r>
            <a:r>
              <a:rPr lang="fr-FR" dirty="0" err="1" smtClean="0"/>
              <a:t>Ornstein</a:t>
            </a:r>
            <a:r>
              <a:rPr lang="fr-FR" dirty="0" smtClean="0"/>
              <a:t> Uhlenbeck model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1" y="2398002"/>
            <a:ext cx="3048000" cy="2762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04857" y="3143039"/>
            <a:ext cx="98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And the spot </a:t>
            </a:r>
            <a:r>
              <a:rPr lang="fr-FR" dirty="0" err="1" smtClean="0"/>
              <a:t>price</a:t>
            </a:r>
            <a:r>
              <a:rPr lang="fr-FR" dirty="0" smtClean="0"/>
              <a:t> as a </a:t>
            </a:r>
            <a:r>
              <a:rPr lang="fr-FR" dirty="0" err="1" smtClean="0"/>
              <a:t>two</a:t>
            </a:r>
            <a:r>
              <a:rPr lang="fr-FR" dirty="0" smtClean="0"/>
              <a:t> factor model (</a:t>
            </a:r>
            <a:r>
              <a:rPr lang="fr-FR" dirty="0" err="1" smtClean="0"/>
              <a:t>deformation</a:t>
            </a:r>
            <a:r>
              <a:rPr lang="fr-FR" dirty="0" smtClean="0"/>
              <a:t> of the initial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) 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1" y="3737468"/>
            <a:ext cx="68199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7430" y="1380577"/>
            <a:ext cx="98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value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minimization</a:t>
            </a:r>
            <a:r>
              <a:rPr lang="fr-FR" dirty="0" smtClean="0"/>
              <a:t> of the </a:t>
            </a:r>
            <a:r>
              <a:rPr lang="fr-FR" dirty="0" err="1" smtClean="0"/>
              <a:t>cost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5" y="2055031"/>
            <a:ext cx="4210050" cy="561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5" y="2922128"/>
            <a:ext cx="3057525" cy="295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7430" y="3845352"/>
            <a:ext cx="984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Under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know </a:t>
            </a:r>
            <a:r>
              <a:rPr lang="fr-FR" dirty="0" err="1" smtClean="0"/>
              <a:t>that</a:t>
            </a:r>
            <a:r>
              <a:rPr lang="fr-FR" dirty="0" smtClean="0"/>
              <a:t> the value </a:t>
            </a:r>
            <a:r>
              <a:rPr lang="fr-FR" dirty="0" err="1" smtClean="0"/>
              <a:t>function</a:t>
            </a:r>
            <a:r>
              <a:rPr lang="fr-FR" dirty="0" smtClean="0"/>
              <a:t> V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viscosity</a:t>
            </a:r>
            <a:r>
              <a:rPr lang="fr-FR" dirty="0" smtClean="0"/>
              <a:t> solution of the </a:t>
            </a:r>
            <a:r>
              <a:rPr lang="fr-FR" dirty="0" err="1" smtClean="0"/>
              <a:t>following</a:t>
            </a:r>
            <a:r>
              <a:rPr lang="fr-FR" dirty="0" smtClean="0"/>
              <a:t> Hamilton-Jacobi-Bellman (HJB) </a:t>
            </a:r>
            <a:r>
              <a:rPr lang="fr-FR" dirty="0" err="1" smtClean="0"/>
              <a:t>equation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5" y="4712449"/>
            <a:ext cx="69151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7430" y="1380577"/>
            <a:ext cx="98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have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expression for the optimal control </a:t>
            </a:r>
            <a:r>
              <a:rPr lang="fr-FR" dirty="0" err="1" smtClean="0"/>
              <a:t>policy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58" y="2487031"/>
            <a:ext cx="8826790" cy="28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e en pages de plans conceptue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323</Words>
  <Application>Microsoft Office PowerPoint</Application>
  <PresentationFormat>Grand écran</PresentationFormat>
  <Paragraphs>57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Miriam</vt:lpstr>
      <vt:lpstr>Rockwell Condensed</vt:lpstr>
      <vt:lpstr>Wingdings</vt:lpstr>
      <vt:lpstr>Thème Office</vt:lpstr>
      <vt:lpstr>Mise en pages de plans conceptuels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Erwan</dc:creator>
  <cp:lastModifiedBy>PIERRE Erwan</cp:lastModifiedBy>
  <cp:revision>63</cp:revision>
  <dcterms:created xsi:type="dcterms:W3CDTF">2017-11-23T13:26:38Z</dcterms:created>
  <dcterms:modified xsi:type="dcterms:W3CDTF">2018-05-22T08:46:04Z</dcterms:modified>
</cp:coreProperties>
</file>