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1056" r:id="rId3"/>
  </p:sldIdLst>
  <p:sldSz cx="9144000" cy="6858000" type="screen4x3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7CAA822-DC5C-4B9F-AAC5-0ECD6FEC8727}">
          <p14:sldIdLst>
            <p14:sldId id="10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1" initials="U" lastIdx="1" clrIdx="0">
    <p:extLst>
      <p:ext uri="{19B8F6BF-5375-455C-9EA6-DF929625EA0E}">
        <p15:presenceInfo xmlns:p15="http://schemas.microsoft.com/office/powerpoint/2012/main" userId="Utilisateu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D"/>
    <a:srgbClr val="FFFFFF"/>
    <a:srgbClr val="0091D0"/>
    <a:srgbClr val="92C01A"/>
    <a:srgbClr val="BDD248"/>
    <a:srgbClr val="3BAA32"/>
    <a:srgbClr val="6FB423"/>
    <a:srgbClr val="E7E6E6"/>
    <a:srgbClr val="3C75A2"/>
    <a:srgbClr val="69B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9" autoAdjust="0"/>
    <p:restoredTop sz="90864" autoAdjust="0"/>
  </p:normalViewPr>
  <p:slideViewPr>
    <p:cSldViewPr snapToGrid="0">
      <p:cViewPr varScale="1">
        <p:scale>
          <a:sx n="58" d="100"/>
          <a:sy n="58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495" y="1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2E846F7C-8B49-46F2-85CC-B912F459B1DC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8919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495" y="6458919"/>
            <a:ext cx="4304001" cy="3403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20D18FF2-BE6B-46BB-99EB-9941409C5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2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B9A565C9-7FC4-4C16-ACD5-664D6D92C4FF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559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983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812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8" y="645812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9F6FE196-A699-4BC8-95ED-4498957FA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1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PMGrecrute" TargetMode="External"/><Relationship Id="rId3" Type="http://schemas.openxmlformats.org/officeDocument/2006/relationships/image" Target="../media/image7.emf"/><Relationship Id="rId7" Type="http://schemas.openxmlformats.org/officeDocument/2006/relationships/hyperlink" Target="https://www.linkedin.com/company/kpmg-france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kpmg_france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www.youtube.com/user/KPMGFrance" TargetMode="External"/><Relationship Id="rId4" Type="http://schemas.openxmlformats.org/officeDocument/2006/relationships/hyperlink" Target="http://www.kpmg.fr/" TargetMode="External"/><Relationship Id="rId9" Type="http://schemas.openxmlformats.org/officeDocument/2006/relationships/hyperlink" Target="https://plus.google.com/+KpmgFr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978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91D0"/>
                </a:solidFill>
                <a:latin typeface="Avenir Black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1856"/>
            <a:ext cx="7772400" cy="75167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venir Black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2F5-6A9E-4169-830C-F7F4F9B9E415}" type="datetimeFigureOut">
              <a:rPr lang="fr-FR" smtClean="0"/>
              <a:t>12/05/2017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DAC1-D7A1-497E-AC76-084B7C389BC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2" descr="PROJETpourPPT3-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8" t="58400" r="5900" b="26901"/>
          <a:stretch/>
        </p:blipFill>
        <p:spPr>
          <a:xfrm>
            <a:off x="512709" y="3584359"/>
            <a:ext cx="8118582" cy="10936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43" y="6834"/>
            <a:ext cx="2182557" cy="10546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3" y="4792245"/>
            <a:ext cx="8130558" cy="14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0800" y="1340781"/>
            <a:ext cx="7642401" cy="8770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750800" y="2439541"/>
            <a:ext cx="7642401" cy="8770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50800" y="3538301"/>
            <a:ext cx="7642401" cy="8770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50800" y="4637060"/>
            <a:ext cx="7642401" cy="8770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948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77282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0277" y="1341438"/>
            <a:ext cx="3728722" cy="4597400"/>
          </a:xfrm>
        </p:spPr>
        <p:txBody>
          <a:bodyPr/>
          <a:lstStyle>
            <a:lvl1pPr>
              <a:defRPr sz="941"/>
            </a:lvl1pPr>
            <a:lvl2pPr>
              <a:defRPr sz="941"/>
            </a:lvl2pPr>
            <a:lvl3pPr>
              <a:defRPr sz="941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671646" y="1341438"/>
            <a:ext cx="3714751" cy="4597400"/>
          </a:xfrm>
        </p:spPr>
        <p:txBody>
          <a:bodyPr/>
          <a:lstStyle>
            <a:lvl1pPr>
              <a:defRPr sz="941"/>
            </a:lvl1pPr>
            <a:lvl2pPr>
              <a:defRPr sz="941"/>
            </a:lvl2pPr>
            <a:lvl3pPr>
              <a:defRPr sz="941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9755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36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0277" y="1341438"/>
            <a:ext cx="3722077" cy="4606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671646" y="1341438"/>
            <a:ext cx="3714751" cy="46085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3151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41">
          <p15:clr>
            <a:srgbClr val="FBAE40"/>
          </p15:clr>
        </p15:guide>
        <p15:guide id="2" pos="32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62001" y="1344707"/>
            <a:ext cx="7635875" cy="2199683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defRPr lang="en-US" sz="1385" b="1" i="0" smtClean="0">
                <a:solidFill>
                  <a:srgbClr val="00338D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1pPr>
          </a:lstStyle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50278" y="3752850"/>
            <a:ext cx="7636119" cy="2197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910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50278" y="3752850"/>
            <a:ext cx="7636119" cy="2197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750800" y="1340782"/>
            <a:ext cx="7642401" cy="2335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970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750800" y="1340781"/>
            <a:ext cx="3933209" cy="46084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4876800" y="1340781"/>
            <a:ext cx="3516401" cy="46084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39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61367" y="1353506"/>
            <a:ext cx="2355273" cy="218217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85">
                <a:solidFill>
                  <a:srgbClr val="00338D"/>
                </a:solidFill>
                <a:latin typeface="Univers for KPMG Light"/>
                <a:cs typeface="Univers for KPMG Light"/>
              </a:defRPr>
            </a:lvl1pPr>
          </a:lstStyle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403054" y="1353506"/>
            <a:ext cx="2352502" cy="218217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85">
                <a:solidFill>
                  <a:srgbClr val="00338D"/>
                </a:solidFill>
                <a:latin typeface="Univers for KPMG Light"/>
                <a:cs typeface="Univers for KPMG Light"/>
              </a:defRPr>
            </a:lvl1pPr>
          </a:lstStyle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041970" y="1353506"/>
            <a:ext cx="2355273" cy="218217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85">
                <a:solidFill>
                  <a:srgbClr val="00338D"/>
                </a:solidFill>
                <a:latin typeface="Univers for KPMG Light"/>
                <a:cs typeface="Univers for KPMG Light"/>
              </a:defRPr>
            </a:lvl1pPr>
          </a:lstStyle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750277" y="3752850"/>
            <a:ext cx="2366597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3402624" y="3752850"/>
            <a:ext cx="2353408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6041781" y="3752850"/>
            <a:ext cx="2354873" cy="2197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3366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1" y="1344707"/>
            <a:ext cx="7635875" cy="459454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385">
                <a:solidFill>
                  <a:srgbClr val="00338D"/>
                </a:solidFill>
                <a:latin typeface="Univers for KPMG Light"/>
                <a:cs typeface="Univers for KPMG Light"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5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294271" y="1347106"/>
            <a:ext cx="1413707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8460" rIns="48460" bIns="48460" rtlCol="0" anchor="ctr" anchorCtr="0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35240" y="1347106"/>
            <a:ext cx="1415970" cy="589520"/>
          </a:xfrm>
          <a:prstGeom prst="homePlate">
            <a:avLst>
              <a:gd name="adj" fmla="val 34577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0" bIns="41029" rtlCol="0" anchor="ctr" anchorCtr="0">
            <a:noAutofit/>
          </a:bodyPr>
          <a:lstStyle>
            <a:lvl1pPr marL="0" indent="0" algn="l" defTabSz="820505" rtl="0" eaLnBrk="1" latinLnBrk="0" hangingPunct="1">
              <a:spcBef>
                <a:spcPts val="0"/>
              </a:spcBef>
              <a:spcAft>
                <a:spcPts val="0"/>
              </a:spcAft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853302" y="1347106"/>
            <a:ext cx="1413709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8460" rIns="48460" bIns="48460" rtlCol="0" anchor="ctr" anchorCtr="0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412332" y="1347106"/>
            <a:ext cx="1408803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460" tIns="48460" rIns="48460" bIns="48460" rtlCol="0" anchor="ctr" anchorCtr="0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6971364" y="1347106"/>
            <a:ext cx="1414321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460" tIns="48460" rIns="48460" bIns="48460" rtlCol="0" anchor="ctr" anchorCtr="0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735623" y="2168524"/>
            <a:ext cx="1415470" cy="37703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294271" y="2168524"/>
            <a:ext cx="1415470" cy="3770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3852918" y="2168524"/>
            <a:ext cx="1415470" cy="3770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5411566" y="2168524"/>
            <a:ext cx="1415470" cy="3770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6970214" y="2168524"/>
            <a:ext cx="1415470" cy="37703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9320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725302" y="1359903"/>
            <a:ext cx="1737360" cy="605118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460" tIns="48460" rIns="48460" bIns="48460" rtlCol="0" anchor="ctr" anchorCtr="1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Univers for KPMG" panose="02070309020205020404" pitchFamily="49" charset="-78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47567" y="1359903"/>
            <a:ext cx="1737360" cy="605118"/>
          </a:xfrm>
          <a:prstGeom prst="homePlate">
            <a:avLst>
              <a:gd name="adj" fmla="val 34577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117" tIns="48460" rIns="48460" bIns="48460" rtlCol="0" anchor="ctr" anchorCtr="0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Univers for KPMG" panose="02070309020205020404" pitchFamily="49" charset="-78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33"/>
          </p:nvPr>
        </p:nvSpPr>
        <p:spPr bwMode="gray">
          <a:xfrm>
            <a:off x="4703036" y="1359903"/>
            <a:ext cx="1737360" cy="605118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460" tIns="48460" rIns="48460" bIns="48460" rtlCol="0" anchor="ctr" anchorCtr="1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Univers for KPMG" panose="02070309020205020404" pitchFamily="49" charset="-78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34"/>
          </p:nvPr>
        </p:nvSpPr>
        <p:spPr bwMode="gray">
          <a:xfrm>
            <a:off x="6680769" y="1359903"/>
            <a:ext cx="1737360" cy="605118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460" tIns="48460" rIns="48460" bIns="48460" rtlCol="0" anchor="ctr" anchorCtr="1">
            <a:noAutofit/>
          </a:bodyPr>
          <a:lstStyle>
            <a:lvl1pPr marL="0" algn="ctr" defTabSz="820505" rtl="0" eaLnBrk="1" latinLnBrk="0" hangingPunct="1">
              <a:defRPr lang="en-US" sz="1026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Univers for KPMG" panose="02070309020205020404" pitchFamily="49" charset="-78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5"/>
          </p:nvPr>
        </p:nvSpPr>
        <p:spPr>
          <a:xfrm>
            <a:off x="747347" y="2103438"/>
            <a:ext cx="1737946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36"/>
          </p:nvPr>
        </p:nvSpPr>
        <p:spPr>
          <a:xfrm>
            <a:off x="2724717" y="2103437"/>
            <a:ext cx="1737946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37"/>
          </p:nvPr>
        </p:nvSpPr>
        <p:spPr>
          <a:xfrm>
            <a:off x="4702087" y="2091912"/>
            <a:ext cx="1737946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38"/>
          </p:nvPr>
        </p:nvSpPr>
        <p:spPr>
          <a:xfrm>
            <a:off x="6655778" y="2103436"/>
            <a:ext cx="1737946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763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725"/>
            <a:ext cx="7886700" cy="487979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91D0"/>
                </a:solidFill>
                <a:latin typeface="Avenir Black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17754"/>
            <a:ext cx="7886700" cy="457954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91D0"/>
                </a:solidFill>
                <a:latin typeface="Avenir Black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latin typeface="Avenir Black"/>
              </a:defRPr>
            </a:lvl2pPr>
            <a:lvl3pPr>
              <a:defRPr sz="1500">
                <a:latin typeface="Avenir Black"/>
              </a:defRPr>
            </a:lvl3pPr>
            <a:lvl4pPr>
              <a:defRPr sz="1500">
                <a:latin typeface="Avenir Black"/>
              </a:defRPr>
            </a:lvl4pPr>
            <a:lvl5pPr>
              <a:defRPr sz="1500">
                <a:latin typeface="Avenir Black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2F5-6A9E-4169-830C-F7F4F9B9E415}" type="datetimeFigureOut">
              <a:rPr lang="fr-FR" smtClean="0"/>
              <a:t>12/05/2017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1" descr="PROJETpourPPT2-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764704"/>
            <a:ext cx="8136904" cy="216024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252410" y="6356350"/>
            <a:ext cx="274320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Page &lt;N°&gt;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628650" y="959594"/>
            <a:ext cx="7886700" cy="37034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7161198" y="6442533"/>
            <a:ext cx="1354152" cy="27894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F7DC5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t>Page </a:t>
            </a:r>
            <a:fld id="{CA335FAB-3474-DE4C-B6BB-1930CBE0AAC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F7DC5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F7DC5"/>
              </a:solidFill>
              <a:effectLst/>
              <a:uLnTx/>
              <a:uFillTx/>
              <a:latin typeface="Avenir Black"/>
              <a:ea typeface="+mn-ea"/>
              <a:cs typeface="Avenir Black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6" y="6107715"/>
            <a:ext cx="1385724" cy="6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11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1" y="1346413"/>
            <a:ext cx="2885771" cy="22365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07" b="1" kern="1200" noProof="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762001" y="4110890"/>
            <a:ext cx="2885771" cy="223331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07" b="1" kern="1200" noProof="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5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5515384" y="1346413"/>
            <a:ext cx="2885771" cy="208709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07" b="1" kern="1200" noProof="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7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5515384" y="4119597"/>
            <a:ext cx="2885771" cy="208390"/>
          </a:xfrm>
          <a:prstGeom prst="rect">
            <a:avLst/>
          </a:prstGeom>
          <a:solidFill>
            <a:srgbClr val="00338D"/>
          </a:solidFill>
          <a:ln w="12700">
            <a:solidFill>
              <a:srgbClr val="002997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07" b="1" kern="1200" noProof="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53"/>
          </p:nvPr>
        </p:nvSpPr>
        <p:spPr>
          <a:xfrm>
            <a:off x="762000" y="1571625"/>
            <a:ext cx="2879480" cy="160496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54"/>
          </p:nvPr>
        </p:nvSpPr>
        <p:spPr>
          <a:xfrm>
            <a:off x="5509198" y="1555122"/>
            <a:ext cx="2879480" cy="1604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55"/>
          </p:nvPr>
        </p:nvSpPr>
        <p:spPr>
          <a:xfrm>
            <a:off x="5515059" y="4335012"/>
            <a:ext cx="2879480" cy="1604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56"/>
          </p:nvPr>
        </p:nvSpPr>
        <p:spPr>
          <a:xfrm>
            <a:off x="749810" y="4344987"/>
            <a:ext cx="2879480" cy="1604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961357" y="2921777"/>
            <a:ext cx="1231537" cy="1306342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lIns="48460" tIns="48460" rIns="48460" bIns="48460" anchor="ctr" anchorCtr="1"/>
          <a:lstStyle>
            <a:lvl1pPr algn="ctr">
              <a:defRPr sz="1107">
                <a:solidFill>
                  <a:schemeClr val="bg1"/>
                </a:solidFill>
                <a:latin typeface="Univers for KPMG" panose="020B0603020202020204" pitchFamily="34" charset="0"/>
                <a:cs typeface="Univers for KPMG Ligh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3745306" y="2477911"/>
            <a:ext cx="1663641" cy="2194075"/>
            <a:chOff x="4379277" y="2731438"/>
            <a:chExt cx="1945247" cy="2418561"/>
          </a:xfrm>
        </p:grpSpPr>
        <p:grpSp>
          <p:nvGrpSpPr>
            <p:cNvPr id="3" name="Groupe 2"/>
            <p:cNvGrpSpPr/>
            <p:nvPr userDrawn="1"/>
          </p:nvGrpSpPr>
          <p:grpSpPr>
            <a:xfrm>
              <a:off x="4379277" y="4672872"/>
              <a:ext cx="1899183" cy="477127"/>
              <a:chOff x="4379277" y="4672872"/>
              <a:chExt cx="1899183" cy="477127"/>
            </a:xfrm>
          </p:grpSpPr>
          <p:sp>
            <p:nvSpPr>
              <p:cNvPr id="17" name="AutoShape 20"/>
              <p:cNvSpPr>
                <a:spLocks noChangeArrowheads="1"/>
              </p:cNvSpPr>
              <p:nvPr userDrawn="1"/>
            </p:nvSpPr>
            <p:spPr bwMode="gray">
              <a:xfrm rot="18900000" flipV="1">
                <a:off x="4379277" y="4718936"/>
                <a:ext cx="477127" cy="384999"/>
              </a:xfrm>
              <a:prstGeom prst="rightArrow">
                <a:avLst>
                  <a:gd name="adj1" fmla="val 63333"/>
                  <a:gd name="adj2" fmla="val 49582"/>
                </a:avLst>
              </a:prstGeom>
              <a:solidFill>
                <a:srgbClr val="00338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lIns="95948" tIns="47974" rIns="95948" bIns="47974" anchor="ctr"/>
              <a:lstStyle/>
              <a:p>
                <a:endParaRPr lang="en-CA" sz="1599" dirty="0">
                  <a:solidFill>
                    <a:srgbClr val="483698"/>
                  </a:solidFill>
                  <a:latin typeface="Univers for KPMG" panose="020B0603020202020204" pitchFamily="34" charset="0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 userDrawn="1"/>
            </p:nvSpPr>
            <p:spPr bwMode="gray">
              <a:xfrm rot="2700000" flipH="1" flipV="1">
                <a:off x="5847397" y="4718936"/>
                <a:ext cx="477127" cy="384999"/>
              </a:xfrm>
              <a:prstGeom prst="rightArrow">
                <a:avLst>
                  <a:gd name="adj1" fmla="val 63333"/>
                  <a:gd name="adj2" fmla="val 49582"/>
                </a:avLst>
              </a:prstGeom>
              <a:solidFill>
                <a:srgbClr val="00338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lIns="95948" tIns="47974" rIns="95948" bIns="47974" anchor="ctr"/>
              <a:lstStyle/>
              <a:p>
                <a:endParaRPr lang="en-CA" sz="1599" dirty="0">
                  <a:solidFill>
                    <a:srgbClr val="483698"/>
                  </a:solidFill>
                  <a:latin typeface="Univers for KPMG" panose="020B0603020202020204" pitchFamily="34" charset="0"/>
                </a:endParaRPr>
              </a:p>
            </p:txBody>
          </p:sp>
        </p:grpSp>
        <p:grpSp>
          <p:nvGrpSpPr>
            <p:cNvPr id="6" name="Groupe 5"/>
            <p:cNvGrpSpPr/>
            <p:nvPr userDrawn="1"/>
          </p:nvGrpSpPr>
          <p:grpSpPr>
            <a:xfrm>
              <a:off x="4425341" y="2731438"/>
              <a:ext cx="1899183" cy="477127"/>
              <a:chOff x="4425341" y="2731438"/>
              <a:chExt cx="1899183" cy="477127"/>
            </a:xfrm>
          </p:grpSpPr>
          <p:sp>
            <p:nvSpPr>
              <p:cNvPr id="22" name="AutoShape 20"/>
              <p:cNvSpPr>
                <a:spLocks noChangeArrowheads="1"/>
              </p:cNvSpPr>
              <p:nvPr userDrawn="1"/>
            </p:nvSpPr>
            <p:spPr bwMode="gray">
              <a:xfrm rot="2700000">
                <a:off x="4379277" y="2777502"/>
                <a:ext cx="477127" cy="384999"/>
              </a:xfrm>
              <a:prstGeom prst="rightArrow">
                <a:avLst>
                  <a:gd name="adj1" fmla="val 63333"/>
                  <a:gd name="adj2" fmla="val 49582"/>
                </a:avLst>
              </a:prstGeom>
              <a:solidFill>
                <a:srgbClr val="00338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lIns="95948" tIns="47974" rIns="95948" bIns="47974" anchor="ctr"/>
              <a:lstStyle/>
              <a:p>
                <a:endParaRPr lang="en-CA" sz="1599" dirty="0">
                  <a:solidFill>
                    <a:srgbClr val="483698"/>
                  </a:solidFill>
                  <a:latin typeface="Univers for KPMG" panose="020B0603020202020204" pitchFamily="34" charset="0"/>
                </a:endParaRP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 userDrawn="1"/>
            </p:nvSpPr>
            <p:spPr bwMode="gray">
              <a:xfrm rot="18900000" flipH="1">
                <a:off x="5847397" y="2777502"/>
                <a:ext cx="477127" cy="384999"/>
              </a:xfrm>
              <a:prstGeom prst="rightArrow">
                <a:avLst>
                  <a:gd name="adj1" fmla="val 63333"/>
                  <a:gd name="adj2" fmla="val 49582"/>
                </a:avLst>
              </a:prstGeom>
              <a:solidFill>
                <a:srgbClr val="00338D"/>
              </a:solidFill>
              <a:ln w="6350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lIns="95948" tIns="47974" rIns="95948" bIns="47974" anchor="ctr"/>
              <a:lstStyle/>
              <a:p>
                <a:endParaRPr lang="en-CA" sz="1599" dirty="0">
                  <a:solidFill>
                    <a:srgbClr val="483698"/>
                  </a:solidFill>
                  <a:latin typeface="Univers for KPMG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331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06">
          <p15:clr>
            <a:srgbClr val="FBAE40"/>
          </p15:clr>
        </p15:guide>
        <p15:guide id="2" pos="2682">
          <p15:clr>
            <a:srgbClr val="FBAE40"/>
          </p15:clr>
        </p15:guide>
        <p15:guide id="3" orient="horz" pos="10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53962" y="1349655"/>
            <a:ext cx="3715547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85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91999" y="1343304"/>
            <a:ext cx="3713282" cy="446952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385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9"/>
          </p:nvPr>
        </p:nvSpPr>
        <p:spPr>
          <a:xfrm>
            <a:off x="755671" y="1749426"/>
            <a:ext cx="3719615" cy="42021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30"/>
          </p:nvPr>
        </p:nvSpPr>
        <p:spPr>
          <a:xfrm>
            <a:off x="4691999" y="1796607"/>
            <a:ext cx="3719615" cy="42021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3787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4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NE">
    <p:bg>
      <p:bgPr>
        <a:solidFill>
          <a:srgbClr val="009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8841" y="1335026"/>
            <a:ext cx="6185971" cy="369794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407">
                <a:solidFill>
                  <a:schemeClr val="bg1"/>
                </a:solidFill>
                <a:latin typeface="KPMG Extralight"/>
                <a:cs typeface="KPMG Extraligh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object 4"/>
          <p:cNvSpPr/>
          <p:nvPr userDrawn="1"/>
        </p:nvSpPr>
        <p:spPr>
          <a:xfrm>
            <a:off x="0" y="0"/>
            <a:ext cx="157276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WO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0" y="0"/>
            <a:ext cx="157276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48841" y="1335026"/>
            <a:ext cx="6185971" cy="369794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407">
                <a:solidFill>
                  <a:schemeClr val="bg1"/>
                </a:solidFill>
                <a:latin typeface="KPMG Extralight"/>
                <a:cs typeface="KPMG Extraligh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72768" y="0"/>
            <a:ext cx="7571232" cy="685800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dirty="0">
              <a:latin typeface="Univers for KPMG Light" panose="020B0403020202020204" pitchFamily="34" charset="0"/>
            </a:endParaRPr>
          </a:p>
        </p:txBody>
      </p:sp>
      <p:sp>
        <p:nvSpPr>
          <p:cNvPr id="4" name="object 4"/>
          <p:cNvSpPr/>
          <p:nvPr userDrawn="1"/>
        </p:nvSpPr>
        <p:spPr>
          <a:xfrm>
            <a:off x="0" y="0"/>
            <a:ext cx="157276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48841" y="1335026"/>
            <a:ext cx="6185971" cy="369794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407">
                <a:solidFill>
                  <a:schemeClr val="bg1"/>
                </a:solidFill>
                <a:latin typeface="KPMG Extralight"/>
                <a:cs typeface="KPMG Extraligh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OUR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 userDrawn="1"/>
        </p:nvSpPr>
        <p:spPr>
          <a:xfrm>
            <a:off x="0" y="0"/>
            <a:ext cx="157276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48841" y="1335026"/>
            <a:ext cx="6185971" cy="369794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9407">
                <a:solidFill>
                  <a:schemeClr val="bg1"/>
                </a:solidFill>
                <a:latin typeface="KPMG Extralight"/>
                <a:cs typeface="KPMG Extraligh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466570"/>
            <a:ext cx="3649808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97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762000" y="3767045"/>
            <a:ext cx="3649808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97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4732195" y="1466570"/>
            <a:ext cx="3665683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97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34"/>
          </p:nvPr>
        </p:nvSpPr>
        <p:spPr bwMode="gray">
          <a:xfrm>
            <a:off x="4732195" y="3767045"/>
            <a:ext cx="3665683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197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820505" rtl="0" eaLnBrk="1" latinLnBrk="0" hangingPunct="1">
              <a:lnSpc>
                <a:spcPct val="100000"/>
              </a:lnSpc>
              <a:spcBef>
                <a:spcPts val="538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pic>
        <p:nvPicPr>
          <p:cNvPr id="30" name="Picture 29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37"/>
          </p:nvPr>
        </p:nvSpPr>
        <p:spPr>
          <a:xfrm>
            <a:off x="762001" y="1862139"/>
            <a:ext cx="3644412" cy="160337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8"/>
          </p:nvPr>
        </p:nvSpPr>
        <p:spPr>
          <a:xfrm>
            <a:off x="4737589" y="1862139"/>
            <a:ext cx="3660531" cy="1603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9"/>
          </p:nvPr>
        </p:nvSpPr>
        <p:spPr>
          <a:xfrm>
            <a:off x="762001" y="4162425"/>
            <a:ext cx="3644412" cy="16240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0"/>
          </p:nvPr>
        </p:nvSpPr>
        <p:spPr>
          <a:xfrm>
            <a:off x="4737590" y="4162425"/>
            <a:ext cx="3648808" cy="16240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385059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46">
          <p15:clr>
            <a:srgbClr val="FBAE40"/>
          </p15:clr>
        </p15:guide>
        <p15:guide id="2" orient="horz" pos="1006">
          <p15:clr>
            <a:srgbClr val="FBAE40"/>
          </p15:clr>
        </p15:guide>
        <p15:guide id="3" orient="horz" pos="2406">
          <p15:clr>
            <a:srgbClr val="FBAE40"/>
          </p15:clr>
        </p15:guide>
        <p15:guide id="4" orient="horz" pos="2606">
          <p15:clr>
            <a:srgbClr val="FBAE40"/>
          </p15:clr>
        </p15:guide>
        <p15:guide id="5" orient="horz" pos="4027">
          <p15:clr>
            <a:srgbClr val="FBAE40"/>
          </p15:clr>
        </p15:guide>
        <p15:guide id="6" pos="348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tter 8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22388"/>
            <a:ext cx="3657600" cy="454740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855" b="1" i="0">
                <a:solidFill>
                  <a:srgbClr val="00338D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2pPr>
            <a:lvl3pPr marL="283437" indent="-261642">
              <a:buFont typeface="Wingdings" panose="05000000000000000000" pitchFamily="2" charset="2"/>
              <a:buChar char="§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4pPr>
            <a:lvl5pPr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5pPr>
            <a:lvl6pPr>
              <a:defRPr sz="855">
                <a:solidFill>
                  <a:schemeClr val="tx1"/>
                </a:solidFill>
              </a:defRPr>
            </a:lvl6pPr>
            <a:lvl7pPr marL="1494596" indent="-261642">
              <a:buClr>
                <a:srgbClr val="00338D"/>
              </a:buClr>
              <a:buFont typeface="Arial" panose="020B0604020202020204" pitchFamily="34" charset="0"/>
              <a:buChar char="•"/>
              <a:defRPr sz="855" baseline="0">
                <a:solidFill>
                  <a:schemeClr val="tx1"/>
                </a:solidFill>
              </a:defRPr>
            </a:lvl7pPr>
            <a:lvl8pPr marL="1512179" indent="0">
              <a:buNone/>
              <a:defRPr sz="830"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Private and confidential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19165" y="1312864"/>
            <a:ext cx="3671887" cy="4556713"/>
          </a:xfrm>
          <a:prstGeom prst="rect">
            <a:avLst/>
          </a:prstGeom>
          <a:ln w="6350">
            <a:solidFill>
              <a:srgbClr val="00338D"/>
            </a:solidFill>
          </a:ln>
        </p:spPr>
        <p:txBody>
          <a:bodyPr vert="horz" lIns="91440" tIns="45720" rIns="91440" bIns="45720">
            <a:noAutofit/>
          </a:bodyPr>
          <a:lstStyle>
            <a:lvl1pPr>
              <a:defRPr sz="855" b="1" i="0" baseline="0">
                <a:solidFill>
                  <a:srgbClr val="00338D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2pPr>
            <a:lvl3pPr marL="283437" indent="-261642">
              <a:buFont typeface="Wingdings" panose="05000000000000000000" pitchFamily="2" charset="2"/>
              <a:buChar char="§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4pPr>
            <a:lvl5pPr>
              <a:defRPr lang="en-US" sz="855" b="0" i="0" dirty="0" smtClean="0">
                <a:solidFill>
                  <a:schemeClr val="tx1"/>
                </a:solidFill>
                <a:latin typeface="Univers for KPMG Light"/>
                <a:cs typeface="Univers for KPMG Light"/>
              </a:defRPr>
            </a:lvl5pPr>
            <a:lvl6pPr>
              <a:defRPr sz="855">
                <a:solidFill>
                  <a:schemeClr val="tx1"/>
                </a:solidFill>
              </a:defRPr>
            </a:lvl6pPr>
            <a:lvl7pPr marL="1494596" indent="-261642">
              <a:buClr>
                <a:srgbClr val="00338D"/>
              </a:buClr>
              <a:buFont typeface="Arial" panose="020B0604020202020204" pitchFamily="34" charset="0"/>
              <a:buChar char="•"/>
              <a:defRPr sz="855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Important Notice</a:t>
            </a:r>
            <a:br>
              <a:rPr lang="en-US" dirty="0"/>
            </a:br>
            <a:r>
              <a:rPr lang="en-US" dirty="0"/>
              <a:t>Details and content must be edited to reflect nature of engagement and local office/country information.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381000"/>
            <a:ext cx="3825875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  <a:lvl2pPr>
              <a:defRPr sz="855" baseline="0">
                <a:solidFill>
                  <a:srgbClr val="00338D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1"/>
            <a:r>
              <a:rPr lang="en-US" dirty="0"/>
              <a:t>Tel + XX (X) XX XXX XXXX</a:t>
            </a:r>
          </a:p>
          <a:p>
            <a:pPr lvl="1"/>
            <a:r>
              <a:rPr lang="en-US" dirty="0"/>
              <a:t>Fax+ XX (X) XX XXX 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4" y="381000"/>
            <a:ext cx="3676651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  <a:lvl2pPr>
              <a:defRPr sz="855" baseline="0">
                <a:solidFill>
                  <a:srgbClr val="00338D"/>
                </a:solidFill>
              </a:defRPr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1"/>
            <a:r>
              <a:rPr lang="en-US" dirty="0" err="1"/>
              <a:t>LoB</a:t>
            </a:r>
            <a:r>
              <a:rPr lang="en-US" dirty="0"/>
              <a:t>/Function</a:t>
            </a:r>
          </a:p>
          <a:p>
            <a:pPr lvl="1"/>
            <a:r>
              <a:rPr lang="en-US" dirty="0"/>
              <a:t>Address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48199" y="1312864"/>
            <a:ext cx="0" cy="4556714"/>
          </a:xfrm>
          <a:prstGeom prst="line">
            <a:avLst/>
          </a:prstGeom>
          <a:ln w="152400" cmpd="sng">
            <a:solidFill>
              <a:srgbClr val="0033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12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241962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etter 8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22389"/>
            <a:ext cx="3657600" cy="45387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855" b="0" i="0" baseline="0">
                <a:solidFill>
                  <a:schemeClr val="tx1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1pPr>
            <a:lvl2pPr marL="0" indent="0">
              <a:buFontTx/>
              <a:buNone/>
              <a:defRPr sz="830" b="0">
                <a:solidFill>
                  <a:schemeClr val="tx1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3437" indent="-261642">
              <a:buFont typeface="Univers for KPMG Light" panose="020B0403020202020204" pitchFamily="34" charset="0"/>
              <a:buChar char="—"/>
              <a:defRPr sz="830" b="0">
                <a:solidFill>
                  <a:schemeClr val="tx1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30" b="0">
                <a:solidFill>
                  <a:schemeClr val="tx1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sz="830" b="0">
                <a:solidFill>
                  <a:schemeClr val="tx1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dirty="0"/>
              <a:t>Private and confidential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Directors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the attention of [Name]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Dear Sirs,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[Subject]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la-Latn" dirty="0"/>
              <a:t>Lorem ipsum dolor sit amet, consectetuer adipiscing elit. Ut dictum. </a:t>
            </a:r>
            <a:br>
              <a:rPr lang="la-Latn" dirty="0"/>
            </a:br>
            <a:r>
              <a:rPr lang="la-Latn" dirty="0"/>
              <a:t>Duis massa justo, rhoncus at, placerat quis, pellentesque eu, augue. Ut sed mi nec orci suscipit porttitor:</a:t>
            </a:r>
            <a:br>
              <a:rPr lang="fr-FR" dirty="0"/>
            </a:br>
            <a:r>
              <a:rPr lang="la-Latn" dirty="0"/>
              <a:t>Auctor nec, magna</a:t>
            </a:r>
            <a:br>
              <a:rPr lang="fr-FR" dirty="0"/>
            </a:br>
            <a:r>
              <a:rPr lang="la-Latn" dirty="0"/>
              <a:t>Mauris in tellus eget lorem </a:t>
            </a:r>
            <a:br>
              <a:rPr lang="la-Latn" dirty="0"/>
            </a:br>
            <a:r>
              <a:rPr lang="en-US" dirty="0"/>
              <a:t>Yours faithfully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i="1" dirty="0"/>
              <a:t>Signature inserted in final report only</a:t>
            </a:r>
          </a:p>
          <a:p>
            <a:pPr lvl="1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12341" y="1312865"/>
            <a:ext cx="3671887" cy="4548005"/>
          </a:xfrm>
          <a:prstGeom prst="rect">
            <a:avLst/>
          </a:prstGeom>
          <a:ln w="6350">
            <a:solidFill>
              <a:srgbClr val="00338D"/>
            </a:solidFill>
          </a:ln>
        </p:spPr>
        <p:txBody>
          <a:bodyPr vert="horz" lIns="91440" tIns="45720" rIns="91440" bIns="45720">
            <a:normAutofit/>
          </a:bodyPr>
          <a:lstStyle>
            <a:lvl1pPr>
              <a:defRPr sz="855" b="1" i="0" baseline="0">
                <a:solidFill>
                  <a:schemeClr val="tx1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2pPr>
            <a:lvl3pPr marL="283437" indent="-261642">
              <a:buFont typeface="Wingdings" panose="05000000000000000000" pitchFamily="2" charset="2"/>
              <a:buChar char="§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4pPr>
            <a:lvl5pPr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5pPr>
            <a:lvl6pPr>
              <a:defRPr sz="855">
                <a:solidFill>
                  <a:schemeClr val="tx1"/>
                </a:solidFill>
              </a:defRPr>
            </a:lvl6pPr>
            <a:lvl7pPr marL="1494596" indent="-261642">
              <a:buClr>
                <a:srgbClr val="00338D"/>
              </a:buClr>
              <a:buFont typeface="Arial" panose="020B0604020202020204" pitchFamily="34" charset="0"/>
              <a:buChar char="•"/>
              <a:defRPr sz="855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Important Notice</a:t>
            </a:r>
            <a:br>
              <a:rPr lang="en-US" dirty="0"/>
            </a:br>
            <a:r>
              <a:rPr lang="en-US" dirty="0"/>
              <a:t>Details and content must be edited to reflect nature of engagement and local office/country information.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381000"/>
            <a:ext cx="3825875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  <a:lvl2pPr>
              <a:defRPr sz="855" baseline="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1"/>
            <a:r>
              <a:rPr lang="en-US" dirty="0"/>
              <a:t>Tel + XX (X) XX XXX XXXX</a:t>
            </a:r>
          </a:p>
          <a:p>
            <a:pPr lvl="1"/>
            <a:r>
              <a:rPr lang="en-US" dirty="0"/>
              <a:t>Fax+ XX (X) XX XXX 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35014" y="381000"/>
            <a:ext cx="3676651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  <a:lvl2pPr>
              <a:defRPr sz="855" baseline="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1"/>
            <a:r>
              <a:rPr lang="en-US" dirty="0" err="1"/>
              <a:t>LoB</a:t>
            </a:r>
            <a:r>
              <a:rPr lang="en-US" dirty="0"/>
              <a:t>/Function</a:t>
            </a:r>
          </a:p>
          <a:p>
            <a:pPr lvl="1"/>
            <a:r>
              <a:rPr lang="en-US" dirty="0"/>
              <a:t>Address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48199" y="1312865"/>
            <a:ext cx="0" cy="4556661"/>
          </a:xfrm>
          <a:prstGeom prst="line">
            <a:avLst/>
          </a:prstGeom>
          <a:ln w="152400" cmpd="sng">
            <a:solidFill>
              <a:srgbClr val="0033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12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442822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tter runover text 8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35014" y="1293814"/>
            <a:ext cx="3657600" cy="4659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855" b="1" i="0" baseline="0"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2pPr>
            <a:lvl3pPr marL="283437" indent="-261642">
              <a:buFont typeface="Wingdings" panose="05000000000000000000" pitchFamily="2" charset="2"/>
              <a:buChar char="§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4pPr>
            <a:lvl5pPr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5pPr>
            <a:lvl6pPr>
              <a:defRPr sz="855">
                <a:solidFill>
                  <a:schemeClr val="tx1"/>
                </a:solidFill>
              </a:defRPr>
            </a:lvl6pPr>
            <a:lvl7pPr marL="1494596" indent="-261642">
              <a:buClr>
                <a:srgbClr val="00338D"/>
              </a:buClr>
              <a:buFont typeface="Arial" panose="020B0604020202020204" pitchFamily="34" charset="0"/>
              <a:buChar char="•"/>
              <a:defRPr sz="855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Use this slide if your Cover Letter runs onto more than one page. </a:t>
            </a:r>
            <a:br>
              <a:rPr lang="en-US" dirty="0"/>
            </a:br>
            <a:r>
              <a:rPr lang="en-US" dirty="0"/>
              <a:t>Delete if not needed.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12423" y="1293813"/>
            <a:ext cx="3658466" cy="4659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 sz="855" b="1" i="0"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2pPr>
            <a:lvl3pPr marL="283437" indent="-261642">
              <a:buFont typeface="Wingdings" panose="05000000000000000000" pitchFamily="2" charset="2"/>
              <a:buChar char="§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3pPr>
            <a:lvl4pPr marL="576017" indent="-211002">
              <a:buFont typeface="Univers for KPMG Light" panose="020B0403020202020204" pitchFamily="34" charset="0"/>
              <a:buChar char="-"/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4pPr>
            <a:lvl5pPr>
              <a:defRPr sz="855">
                <a:solidFill>
                  <a:schemeClr val="tx1"/>
                </a:solidFill>
                <a:latin typeface="Univers for KPMG Light"/>
                <a:cs typeface="Univers for KPMG Light"/>
              </a:defRPr>
            </a:lvl5pPr>
            <a:lvl6pPr>
              <a:defRPr sz="830"/>
            </a:lvl6pPr>
            <a:lvl7pPr>
              <a:defRPr sz="830"/>
            </a:lvl7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35014" y="381000"/>
            <a:ext cx="3665536" cy="476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  <a:lvl2pPr>
              <a:defRPr sz="855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1"/>
            <a:r>
              <a:rPr lang="en-US" dirty="0"/>
              <a:t>Subject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12" name="Picture 11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13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946836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62" y="288757"/>
            <a:ext cx="7886700" cy="475947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91D0"/>
                </a:solidFill>
                <a:latin typeface="Avenir Black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262" y="1916833"/>
            <a:ext cx="6886325" cy="2952328"/>
          </a:xfrm>
        </p:spPr>
        <p:txBody>
          <a:bodyPr/>
          <a:lstStyle>
            <a:lvl1pPr marL="0" indent="0">
              <a:buNone/>
              <a:defRPr sz="2400">
                <a:solidFill>
                  <a:srgbClr val="0091D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2F5-6A9E-4169-830C-F7F4F9B9E415}" type="datetimeFigureOut">
              <a:rPr lang="fr-FR" smtClean="0"/>
              <a:t>12/05/2017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DAC1-D7A1-497E-AC76-084B7C389B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1" descr="PROJETpourPPT2-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764704"/>
            <a:ext cx="8136904" cy="216024"/>
          </a:xfrm>
          <a:prstGeom prst="rect">
            <a:avLst/>
          </a:prstGeom>
        </p:spPr>
      </p:pic>
      <p:sp>
        <p:nvSpPr>
          <p:cNvPr id="14" name="Espace réservé du numéro de diapositive 3"/>
          <p:cNvSpPr txBox="1">
            <a:spLocks/>
          </p:cNvSpPr>
          <p:nvPr userDrawn="1"/>
        </p:nvSpPr>
        <p:spPr>
          <a:xfrm>
            <a:off x="7161198" y="6442533"/>
            <a:ext cx="1354152" cy="27894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F7DC5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t>Page </a:t>
            </a:r>
            <a:fld id="{CA335FAB-3474-DE4C-B6BB-1930CBE0AAC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F7DC5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F7DC5"/>
              </a:solidFill>
              <a:effectLst/>
              <a:uLnTx/>
              <a:uFillTx/>
              <a:latin typeface="Avenir Black"/>
              <a:ea typeface="+mn-ea"/>
              <a:cs typeface="Avenir Black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6" y="6107715"/>
            <a:ext cx="1385724" cy="6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3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78725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13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36824954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8190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Picture 9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0277" y="1341438"/>
            <a:ext cx="7643446" cy="46085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26489246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96863"/>
            <a:ext cx="7650163" cy="756875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Picture 9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0277" y="1341438"/>
            <a:ext cx="7643446" cy="46085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12750493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CE HOL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5" name="Picture 4" descr="KPMG_NoCP_PMS287_US_283_6779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758953" y="6286249"/>
            <a:ext cx="610965" cy="274320"/>
          </a:xfrm>
          <a:prstGeom prst="rect">
            <a:avLst/>
          </a:prstGeom>
        </p:spPr>
      </p:pic>
      <p:sp>
        <p:nvSpPr>
          <p:cNvPr id="10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38317816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8" b="25637"/>
          <a:stretch/>
        </p:blipFill>
        <p:spPr>
          <a:xfrm>
            <a:off x="2112176" y="725938"/>
            <a:ext cx="1066011" cy="411480"/>
          </a:xfrm>
          <a:prstGeom prst="rect">
            <a:avLst/>
          </a:prstGeom>
        </p:spPr>
      </p:pic>
      <p:pic>
        <p:nvPicPr>
          <p:cNvPr id="5" name="Picture 4" descr="KPMG_NoCP_PMS287_US_283_6779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758953" y="6286249"/>
            <a:ext cx="610965" cy="274320"/>
          </a:xfrm>
          <a:prstGeom prst="rect">
            <a:avLst/>
          </a:prstGeom>
        </p:spPr>
      </p:pic>
      <p:sp>
        <p:nvSpPr>
          <p:cNvPr id="10" name="object 4"/>
          <p:cNvSpPr/>
          <p:nvPr userDrawn="1"/>
        </p:nvSpPr>
        <p:spPr>
          <a:xfrm>
            <a:off x="0" y="0"/>
            <a:ext cx="157276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9" name="Rectangle 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143375" y="3244033"/>
            <a:ext cx="1592994" cy="17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7" b="1" i="0" kern="0">
                <a:solidFill>
                  <a:srgbClr val="00468E"/>
                </a:solidFill>
                <a:latin typeface="Univers for KPMG"/>
                <a:ea typeface="Univers for KPMG" pitchFamily="18" charset="0"/>
                <a:cs typeface="Univers for KPMG"/>
              </a:rPr>
              <a:t>kpmg.fr</a:t>
            </a:r>
            <a:endParaRPr lang="en-GB" sz="1107" b="1" i="0" kern="0" dirty="0">
              <a:solidFill>
                <a:srgbClr val="000000"/>
              </a:solidFill>
              <a:latin typeface="Univers for KPMG"/>
              <a:cs typeface="Univers for KPMG"/>
            </a:endParaRPr>
          </a:p>
        </p:txBody>
      </p:sp>
      <p:sp>
        <p:nvSpPr>
          <p:cNvPr id="11" name="ZoneTexte 10">
            <a:hlinkClick r:id="rId4"/>
          </p:cNvPr>
          <p:cNvSpPr txBox="1"/>
          <p:nvPr userDrawn="1"/>
        </p:nvSpPr>
        <p:spPr>
          <a:xfrm>
            <a:off x="2118226" y="3419611"/>
            <a:ext cx="302926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45" y="3440542"/>
            <a:ext cx="1466298" cy="319714"/>
          </a:xfrm>
          <a:prstGeom prst="rect">
            <a:avLst/>
          </a:prstGeom>
        </p:spPr>
      </p:pic>
      <p:sp>
        <p:nvSpPr>
          <p:cNvPr id="18" name="ZoneTexte 17">
            <a:hlinkClick r:id="rId6"/>
          </p:cNvPr>
          <p:cNvSpPr txBox="1"/>
          <p:nvPr userDrawn="1"/>
        </p:nvSpPr>
        <p:spPr>
          <a:xfrm>
            <a:off x="2068345" y="3440542"/>
            <a:ext cx="309014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19" name="ZoneTexte 18">
            <a:hlinkClick r:id="rId7"/>
          </p:cNvPr>
          <p:cNvSpPr txBox="1"/>
          <p:nvPr userDrawn="1"/>
        </p:nvSpPr>
        <p:spPr>
          <a:xfrm>
            <a:off x="2377359" y="3459417"/>
            <a:ext cx="24818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20" name="ZoneTexte 19">
            <a:hlinkClick r:id="rId7"/>
          </p:cNvPr>
          <p:cNvSpPr txBox="1"/>
          <p:nvPr userDrawn="1"/>
        </p:nvSpPr>
        <p:spPr>
          <a:xfrm>
            <a:off x="2507697" y="3597672"/>
            <a:ext cx="24818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21" name="ZoneTexte 20">
            <a:hlinkClick r:id="rId8"/>
          </p:cNvPr>
          <p:cNvSpPr txBox="1"/>
          <p:nvPr userDrawn="1"/>
        </p:nvSpPr>
        <p:spPr>
          <a:xfrm>
            <a:off x="2666490" y="3446833"/>
            <a:ext cx="24818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22" name="ZoneTexte 21">
            <a:hlinkClick r:id="rId9"/>
          </p:cNvPr>
          <p:cNvSpPr txBox="1"/>
          <p:nvPr userDrawn="1"/>
        </p:nvSpPr>
        <p:spPr>
          <a:xfrm>
            <a:off x="2974079" y="3440542"/>
            <a:ext cx="24818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  <p:sp>
        <p:nvSpPr>
          <p:cNvPr id="23" name="ZoneTexte 22">
            <a:hlinkClick r:id="rId10"/>
          </p:cNvPr>
          <p:cNvSpPr txBox="1"/>
          <p:nvPr userDrawn="1"/>
        </p:nvSpPr>
        <p:spPr>
          <a:xfrm>
            <a:off x="3263535" y="3431414"/>
            <a:ext cx="248181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>
                <a:solidFill>
                  <a:srgbClr val="003087"/>
                </a:solidFill>
                <a:latin typeface="Univers for KPMG"/>
                <a:cs typeface="Univers for KPMG"/>
              </a:rPr>
              <a:t>     </a:t>
            </a:r>
            <a:endParaRPr lang="fr-FR" sz="1368" dirty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38974037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bg>
      <p:bgPr>
        <a:solidFill>
          <a:srgbClr val="009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391" y="1996585"/>
            <a:ext cx="3161213" cy="1576502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-2" y="3293687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www.efficacity.com</a:t>
            </a:r>
          </a:p>
        </p:txBody>
      </p:sp>
    </p:spTree>
    <p:extLst>
      <p:ext uri="{BB962C8B-B14F-4D97-AF65-F5344CB8AC3E}">
        <p14:creationId xmlns:p14="http://schemas.microsoft.com/office/powerpoint/2010/main" val="212905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5"/>
          <a:stretch/>
        </p:blipFill>
        <p:spPr>
          <a:xfrm>
            <a:off x="0" y="0"/>
            <a:ext cx="9290806" cy="686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4175827" y="636537"/>
            <a:ext cx="1066011" cy="41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1" y="1337704"/>
            <a:ext cx="4775574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9407" b="0" i="0">
                <a:solidFill>
                  <a:srgbClr val="00338D"/>
                </a:solidFill>
                <a:latin typeface="KPMG Extralight"/>
                <a:cs typeface="KPMG Extraligh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97681" y="4782671"/>
            <a:ext cx="4775574" cy="25835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47"/>
              </a:spcBef>
              <a:spcAft>
                <a:spcPts val="0"/>
              </a:spcAft>
              <a:defRPr sz="941">
                <a:solidFill>
                  <a:srgbClr val="00338D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2158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4762">
          <p15:clr>
            <a:srgbClr val="FBAE40"/>
          </p15:clr>
        </p15:guide>
        <p15:guide id="3">
          <p15:clr>
            <a:srgbClr val="FBAE40"/>
          </p15:clr>
        </p15:guide>
        <p15:guide id="4" pos="67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/>
        </p:blipFill>
        <p:spPr>
          <a:xfrm>
            <a:off x="1556213" y="0"/>
            <a:ext cx="8092295" cy="687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  <p:sp>
        <p:nvSpPr>
          <p:cNvPr id="3" name="object 3"/>
          <p:cNvSpPr/>
          <p:nvPr userDrawn="1"/>
        </p:nvSpPr>
        <p:spPr>
          <a:xfrm>
            <a:off x="1" y="0"/>
            <a:ext cx="15732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934" y="1337704"/>
            <a:ext cx="4894299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9407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27856" y="4738872"/>
            <a:ext cx="6226234" cy="672353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251"/>
              </a:spcBef>
              <a:spcAft>
                <a:spcPts val="0"/>
              </a:spcAft>
              <a:defRPr sz="941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76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3" name="object 3"/>
          <p:cNvSpPr/>
          <p:nvPr userDrawn="1"/>
        </p:nvSpPr>
        <p:spPr>
          <a:xfrm>
            <a:off x="1" y="0"/>
            <a:ext cx="15732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599" dirty="0">
              <a:latin typeface="Univers for KPMG Light" panose="020B0403020202020204" pitchFamily="34" charset="0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37813" y="4773708"/>
            <a:ext cx="6193277" cy="672353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251"/>
              </a:spcBef>
              <a:spcAft>
                <a:spcPts val="0"/>
              </a:spcAft>
              <a:defRPr sz="941" b="0" i="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34" y="1337704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9407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0408" b="21208"/>
          <a:stretch/>
        </p:blipFill>
        <p:spPr>
          <a:xfrm>
            <a:off x="2045370" y="590517"/>
            <a:ext cx="11779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4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81901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9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77282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0277" y="1341439"/>
            <a:ext cx="7721112" cy="448627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820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image" Target="../media/image7.emf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42F5-6A9E-4169-830C-F7F4F9B9E415}" type="datetimeFigureOut">
              <a:rPr lang="fr-FR" smtClean="0"/>
              <a:t>12/05/2017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DAC1-D7A1-497E-AC76-084B7C389BC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91D0"/>
          </a:solidFill>
          <a:latin typeface="Avenir Black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91D0"/>
          </a:solidFill>
          <a:latin typeface="Avenir Blac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venir Blac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venir Blac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venir Blac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venir Blac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" name="think-cell Slide" r:id="rId34" imgW="216" imgH="216" progId="TCLayout.ActiveDocument.1">
                  <p:embed/>
                </p:oleObj>
              </mc:Choice>
              <mc:Fallback>
                <p:oleObj name="think-cell Slide" r:id="rId3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itle Placeholder 77"/>
          <p:cNvSpPr>
            <a:spLocks noGrp="1"/>
          </p:cNvSpPr>
          <p:nvPr>
            <p:ph type="title"/>
          </p:nvPr>
        </p:nvSpPr>
        <p:spPr>
          <a:xfrm>
            <a:off x="749809" y="292609"/>
            <a:ext cx="7635875" cy="7689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Shape 36"/>
          <p:cNvSpPr/>
          <p:nvPr userDrawn="1"/>
        </p:nvSpPr>
        <p:spPr>
          <a:xfrm>
            <a:off x="1507068" y="6300227"/>
            <a:ext cx="6316133" cy="41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France, membre français du réseau KPMG International constitué de cabinets indépendants adhérents de KPMG International </a:t>
            </a:r>
            <a:r>
              <a:rPr lang="fr-FR" sz="513" dirty="0" err="1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Cooperative</a:t>
            </a:r>
            <a:r>
              <a:rPr lang="fr-FR" sz="513" dirty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, une entité de droit suisse. Tous droits réservés. Le nom KPMG et le logo sont des marques déposées ou des marques de KPMG International.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49810" y="1349086"/>
            <a:ext cx="7655472" cy="45987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Picture 7" descr="KPMG_NoCP_PMS287_US_283_6779.eps"/>
          <p:cNvPicPr>
            <a:picLocks noChangeAspect="1"/>
          </p:cNvPicPr>
          <p:nvPr userDrawn="1"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7" t="24107" r="10265" b="24107"/>
          <a:stretch/>
        </p:blipFill>
        <p:spPr>
          <a:xfrm>
            <a:off x="692728" y="6294717"/>
            <a:ext cx="610965" cy="274320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722747" y="6199965"/>
            <a:ext cx="68253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US"/>
            </a:defPPr>
            <a:lvl1pPr marL="0" algn="r" defTabSz="410291" rtl="0" eaLnBrk="1" latinLnBrk="0" hangingPunct="1">
              <a:defRPr sz="1100" kern="1200">
                <a:solidFill>
                  <a:srgbClr val="00338D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20C74-DF7F-4219-833F-24107FE1C2EA}" type="slidenum">
              <a:rPr lang="en-CA" sz="770" smtClean="0"/>
              <a:pPr/>
              <a:t>‹N°›</a:t>
            </a:fld>
            <a:endParaRPr lang="en-CA" sz="770" dirty="0"/>
          </a:p>
        </p:txBody>
      </p:sp>
    </p:spTree>
    <p:extLst>
      <p:ext uri="{BB962C8B-B14F-4D97-AF65-F5344CB8AC3E}">
        <p14:creationId xmlns:p14="http://schemas.microsoft.com/office/powerpoint/2010/main" val="25807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</p:sldLayoutIdLst>
  <p:hf sldNum="0" hdr="0" ftr="0" dt="0"/>
  <p:txStyles>
    <p:titleStyle>
      <a:lvl1pPr algn="l" eaLnBrk="1" hangingPunct="1">
        <a:lnSpc>
          <a:spcPct val="100000"/>
        </a:lnSpc>
        <a:defRPr sz="4618" b="0" i="0">
          <a:solidFill>
            <a:srgbClr val="00338D"/>
          </a:solidFill>
          <a:latin typeface="KPMG Extralight"/>
          <a:cs typeface="KPMG Extralight"/>
        </a:defRPr>
      </a:lvl1pPr>
    </p:titleStyle>
    <p:bodyStyle>
      <a:lvl1pPr eaLnBrk="1" hangingPunct="1">
        <a:spcAft>
          <a:spcPts val="600"/>
        </a:spcAft>
        <a:defRPr sz="941" b="1" i="0">
          <a:solidFill>
            <a:srgbClr val="003087"/>
          </a:solidFill>
          <a:latin typeface="Univers 45 Light" pitchFamily="2" charset="0"/>
          <a:cs typeface="Univers 45 Light" pitchFamily="2" charset="0"/>
        </a:defRPr>
      </a:lvl1pPr>
      <a:lvl2pPr marL="0" indent="0" eaLnBrk="1" hangingPunct="1">
        <a:spcAft>
          <a:spcPts val="554"/>
        </a:spcAft>
        <a:buFont typeface="Univers for KPMG"/>
        <a:buNone/>
        <a:defRPr sz="941" b="0" i="0">
          <a:solidFill>
            <a:schemeClr val="tx1"/>
          </a:solidFill>
          <a:latin typeface="Univers 45 Light" pitchFamily="2" charset="0"/>
          <a:cs typeface="Univers 45 Light" pitchFamily="2" charset="0"/>
        </a:defRPr>
      </a:lvl2pPr>
      <a:lvl3pPr marL="154770" indent="-131691" algn="l" eaLnBrk="1" hangingPunct="1">
        <a:spcAft>
          <a:spcPts val="554"/>
        </a:spcAft>
        <a:buClr>
          <a:srgbClr val="00338D"/>
        </a:buClr>
        <a:buFont typeface="Wingdings" panose="05000000000000000000" pitchFamily="2" charset="2"/>
        <a:buChar char="§"/>
        <a:defRPr sz="941" b="0" i="0">
          <a:solidFill>
            <a:schemeClr val="tx1"/>
          </a:solidFill>
          <a:latin typeface="Univers 45 Light" pitchFamily="2" charset="0"/>
          <a:cs typeface="Univers 45 Light" pitchFamily="2" charset="0"/>
        </a:defRPr>
      </a:lvl3pPr>
      <a:lvl4pPr marL="301394" indent="-138478" algn="l" eaLnBrk="1" hangingPunct="1">
        <a:spcAft>
          <a:spcPts val="554"/>
        </a:spcAft>
        <a:buClr>
          <a:srgbClr val="00338D"/>
        </a:buClr>
        <a:buFont typeface="Univers for KPMG Light" panose="020B0403020202020204" pitchFamily="34" charset="0"/>
        <a:buChar char="–"/>
        <a:defRPr sz="941" b="0" i="0" baseline="0">
          <a:solidFill>
            <a:schemeClr val="tx1"/>
          </a:solidFill>
          <a:latin typeface="Univers 45 Light" pitchFamily="2" charset="0"/>
          <a:cs typeface="Univers 45 Light" pitchFamily="2" charset="0"/>
        </a:defRPr>
      </a:lvl4pPr>
      <a:lvl5pPr marL="464309" indent="-154770" algn="l" eaLnBrk="1" hangingPunct="1">
        <a:spcAft>
          <a:spcPts val="554"/>
        </a:spcAft>
        <a:buClr>
          <a:srgbClr val="00338D"/>
        </a:buClr>
        <a:buFont typeface="Arial" panose="020B0604020202020204" pitchFamily="34" charset="0"/>
        <a:buChar char="•"/>
        <a:defRPr lang="en-US" sz="941" b="0" i="0" dirty="0" smtClean="0">
          <a:solidFill>
            <a:schemeClr val="tx1"/>
          </a:solidFill>
          <a:latin typeface="Univers 45 Light" pitchFamily="2" charset="0"/>
          <a:cs typeface="Univers 45 Light" pitchFamily="2" charset="0"/>
        </a:defRPr>
      </a:lvl5pPr>
      <a:lvl6pPr marL="1160510" indent="-211002" algn="l" eaLnBrk="1" hangingPunct="1">
        <a:spcAft>
          <a:spcPts val="554"/>
        </a:spcAft>
        <a:buFont typeface="Univers for KPMG Light" panose="020B0403020202020204" pitchFamily="34" charset="0"/>
        <a:buChar char="-"/>
        <a:defRPr lang="en-US" sz="1385" b="0" i="0" baseline="0" dirty="0" smtClean="0">
          <a:solidFill>
            <a:srgbClr val="003087"/>
          </a:solidFill>
          <a:latin typeface="Univers for KPMG Light" panose="020B0403020202020204" pitchFamily="34" charset="0"/>
        </a:defRPr>
      </a:lvl6pPr>
      <a:lvl7pPr marL="1494596" indent="-261642" algn="l" eaLnBrk="1" hangingPunct="1">
        <a:spcAft>
          <a:spcPts val="554"/>
        </a:spcAft>
        <a:buFont typeface="Univers for KPMG Light" panose="020B0403020202020204" pitchFamily="34" charset="0"/>
        <a:buChar char="—"/>
        <a:defRPr lang="en-US" sz="1385" b="0" i="0" dirty="0" smtClean="0">
          <a:solidFill>
            <a:srgbClr val="003087"/>
          </a:solidFill>
          <a:latin typeface="Univers for KPMG Light" panose="020B0403020202020204" pitchFamily="34" charset="0"/>
        </a:defRPr>
      </a:lvl7pPr>
      <a:lvl8pPr marL="1740765" indent="-211002" algn="l" eaLnBrk="1" hangingPunct="1">
        <a:spcAft>
          <a:spcPts val="554"/>
        </a:spcAft>
        <a:buFont typeface="Univers for KPMG Light" panose="020B0403020202020204" pitchFamily="34" charset="0"/>
        <a:buChar char="-"/>
        <a:defRPr lang="en-US" sz="1385" b="0" i="0" baseline="0" dirty="0" smtClean="0">
          <a:solidFill>
            <a:srgbClr val="003087"/>
          </a:solidFill>
          <a:latin typeface="Univers for KPMG Light" panose="020B0403020202020204" pitchFamily="34" charset="0"/>
        </a:defRPr>
      </a:lvl8pPr>
    </p:bodyStyle>
    <p:otherStyle/>
  </p:txStyles>
  <p:extLst mod="1">
    <p:ext uri="{27BBF7A9-308A-43DC-89C8-2F10F3537804}">
      <p15:sldGuideLst xmlns:p15="http://schemas.microsoft.com/office/powerpoint/2012/main">
        <p15:guide id="1" orient="horz" pos="931">
          <p15:clr>
            <a:srgbClr val="F26B43"/>
          </p15:clr>
        </p15:guide>
        <p15:guide id="2" pos="553">
          <p15:clr>
            <a:srgbClr val="F26B43"/>
          </p15:clr>
        </p15:guide>
        <p15:guide id="3" pos="6735">
          <p15:clr>
            <a:srgbClr val="F26B43"/>
          </p15:clr>
        </p15:guide>
        <p15:guide id="4" orient="horz" pos="476">
          <p15:clr>
            <a:srgbClr val="F26B43"/>
          </p15:clr>
        </p15:guide>
        <p15:guide id="5" orient="horz" pos="4131">
          <p15:clr>
            <a:srgbClr val="F26B43"/>
          </p15:clr>
        </p15:guide>
        <p15:guide id="6" orient="horz" pos="4709">
          <p15:clr>
            <a:srgbClr val="F26B43"/>
          </p15:clr>
        </p15:guide>
        <p15:guide id="7" pos="3592">
          <p15:clr>
            <a:srgbClr val="F26B43"/>
          </p15:clr>
        </p15:guide>
        <p15:guide id="8" pos="61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+mj-lt"/>
              </a:rPr>
              <a:t>Economic</a:t>
            </a:r>
            <a:r>
              <a:rPr lang="fr-FR" dirty="0">
                <a:latin typeface="+mj-lt"/>
              </a:rPr>
              <a:t> balance of the </a:t>
            </a:r>
            <a:r>
              <a:rPr lang="fr-FR" dirty="0" err="1">
                <a:latin typeface="+mj-lt"/>
              </a:rPr>
              <a:t>institute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079654"/>
            <a:ext cx="4070609" cy="4817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+mj-lt"/>
              </a:rPr>
              <a:t>2014 : </a:t>
            </a:r>
          </a:p>
          <a:p>
            <a:pPr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creation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of the R&amp;D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institute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by the French state</a:t>
            </a:r>
          </a:p>
          <a:p>
            <a:pPr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Involvment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of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private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academic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partners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3-year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commitment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for the French state and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private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funders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49 % public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fund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51 %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private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fund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Annual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budget : 6M </a:t>
            </a:r>
          </a:p>
          <a:p>
            <a:pPr lvl="1">
              <a:buFontTx/>
              <a:buChar char="-"/>
            </a:pPr>
            <a:r>
              <a:rPr lang="fr-FR" dirty="0" err="1">
                <a:latin typeface="+mj-lt"/>
              </a:rPr>
              <a:t>Industrial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companies</a:t>
            </a:r>
            <a:r>
              <a:rPr lang="fr-FR" dirty="0">
                <a:latin typeface="+mj-lt"/>
              </a:rPr>
              <a:t> : ~400 000 € / </a:t>
            </a:r>
            <a:r>
              <a:rPr lang="fr-FR" dirty="0" err="1">
                <a:latin typeface="+mj-lt"/>
              </a:rPr>
              <a:t>company</a:t>
            </a:r>
            <a:r>
              <a:rPr lang="fr-FR" dirty="0">
                <a:latin typeface="+mj-lt"/>
              </a:rPr>
              <a:t> / </a:t>
            </a:r>
            <a:r>
              <a:rPr lang="fr-FR" dirty="0" err="1">
                <a:latin typeface="+mj-lt"/>
              </a:rPr>
              <a:t>year</a:t>
            </a:r>
            <a:r>
              <a:rPr lang="fr-FR" dirty="0">
                <a:latin typeface="+mj-lt"/>
              </a:rPr>
              <a:t> </a:t>
            </a:r>
          </a:p>
          <a:p>
            <a:pPr lvl="1">
              <a:buFontTx/>
              <a:buChar char="-"/>
            </a:pPr>
            <a:r>
              <a:rPr lang="fr-FR" dirty="0">
                <a:latin typeface="+mj-lt"/>
              </a:rPr>
              <a:t>Engineering </a:t>
            </a:r>
            <a:r>
              <a:rPr lang="fr-FR" dirty="0" err="1">
                <a:latin typeface="+mj-lt"/>
              </a:rPr>
              <a:t>companies</a:t>
            </a:r>
            <a:r>
              <a:rPr lang="fr-FR" dirty="0">
                <a:latin typeface="+mj-lt"/>
              </a:rPr>
              <a:t> : ~50 000 € / </a:t>
            </a:r>
            <a:r>
              <a:rPr lang="fr-FR" dirty="0" err="1">
                <a:latin typeface="+mj-lt"/>
              </a:rPr>
              <a:t>company</a:t>
            </a:r>
            <a:r>
              <a:rPr lang="fr-FR" dirty="0">
                <a:latin typeface="+mj-lt"/>
              </a:rPr>
              <a:t> /</a:t>
            </a:r>
            <a:r>
              <a:rPr lang="fr-FR" dirty="0" err="1">
                <a:latin typeface="+mj-lt"/>
              </a:rPr>
              <a:t>year</a:t>
            </a:r>
            <a:endParaRPr lang="fr-FR" dirty="0">
              <a:latin typeface="+mj-lt"/>
            </a:endParaRPr>
          </a:p>
          <a:p>
            <a:pPr lvl="1">
              <a:buFontTx/>
              <a:buChar char="-"/>
            </a:pPr>
            <a:r>
              <a:rPr lang="fr-FR" dirty="0">
                <a:latin typeface="+mj-lt"/>
              </a:rPr>
              <a:t>French state : </a:t>
            </a:r>
            <a:r>
              <a:rPr lang="fr-FR" dirty="0" err="1">
                <a:latin typeface="+mj-lt"/>
              </a:rPr>
              <a:t>equivalent</a:t>
            </a:r>
            <a:r>
              <a:rPr lang="fr-FR" dirty="0">
                <a:latin typeface="+mj-lt"/>
              </a:rPr>
              <a:t> to </a:t>
            </a:r>
            <a:r>
              <a:rPr lang="fr-FR" dirty="0" err="1">
                <a:latin typeface="+mj-lt"/>
              </a:rPr>
              <a:t>private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funding</a:t>
            </a:r>
            <a:r>
              <a:rPr lang="fr-FR" dirty="0">
                <a:latin typeface="+mj-lt"/>
              </a:rPr>
              <a:t>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82169" y="1079655"/>
            <a:ext cx="4070609" cy="4829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91D0"/>
                </a:solidFill>
                <a:latin typeface="Avenir Blac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venir Blac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venir Blac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venir Blac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venir Blac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+mj-lt"/>
              </a:rPr>
              <a:t>2017 : </a:t>
            </a:r>
          </a:p>
          <a:p>
            <a:pPr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Renewal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of the 3-year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commitments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of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private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partners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and the French state </a:t>
            </a:r>
          </a:p>
          <a:p>
            <a:pPr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+mj-lt"/>
              </a:rPr>
              <a:t>Same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budget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direct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funding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Diversification of revenues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through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valorisation of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assets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fr-FR" dirty="0">
              <a:latin typeface="+mj-lt"/>
            </a:endParaRPr>
          </a:p>
          <a:p>
            <a:pPr>
              <a:buFontTx/>
              <a:buChar char="-"/>
            </a:pPr>
            <a:endParaRPr lang="fr-FR" dirty="0">
              <a:latin typeface="+mj-lt"/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Vision for future :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Progressive disparition of direct public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funding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+mj-lt"/>
              </a:rPr>
              <a:t>Valorisation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activities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enables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pursuing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R&amp;D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activities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453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PMG_Standard_4x3_0923_2015">
  <a:themeElements>
    <a:clrScheme name="Custom 3">
      <a:dk1>
        <a:srgbClr val="000000"/>
      </a:dk1>
      <a:lt1>
        <a:srgbClr val="FFFFFF"/>
      </a:lt1>
      <a:dk2>
        <a:srgbClr val="00338D"/>
      </a:dk2>
      <a:lt2>
        <a:srgbClr val="0091DA"/>
      </a:lt2>
      <a:accent1>
        <a:srgbClr val="005EB8"/>
      </a:accent1>
      <a:accent2>
        <a:srgbClr val="0091DA"/>
      </a:accent2>
      <a:accent3>
        <a:srgbClr val="483698"/>
      </a:accent3>
      <a:accent4>
        <a:srgbClr val="470A68"/>
      </a:accent4>
      <a:accent5>
        <a:srgbClr val="6D2077"/>
      </a:accent5>
      <a:accent6>
        <a:srgbClr val="00A3A1"/>
      </a:accent6>
      <a:hlink>
        <a:srgbClr val="C6007E"/>
      </a:hlink>
      <a:folHlink>
        <a:srgbClr val="BC20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003087"/>
            </a:solidFill>
            <a:latin typeface="Univers for KPMG"/>
            <a:cs typeface="Univers for KPMG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-KPMG Report Standard Template.potx [Lecture seule]" id="{188A22B7-EC82-4F27-BFF2-F441DB311177}" vid="{F117D935-87A3-481D-ACDE-8094A2FD33C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18109</TotalTime>
  <Words>118</Words>
  <Application>Microsoft Office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3" baseType="lpstr">
      <vt:lpstr>Arial</vt:lpstr>
      <vt:lpstr>Avenir Black</vt:lpstr>
      <vt:lpstr>Calibri</vt:lpstr>
      <vt:lpstr>Courier New</vt:lpstr>
      <vt:lpstr>KPMG Extralight</vt:lpstr>
      <vt:lpstr>Univers 45 Light</vt:lpstr>
      <vt:lpstr>Univers for KPMG</vt:lpstr>
      <vt:lpstr>Univers for KPMG Light</vt:lpstr>
      <vt:lpstr>Wingdings</vt:lpstr>
      <vt:lpstr>Thème Office</vt:lpstr>
      <vt:lpstr>KPMG_Standard_4x3_0923_2015</vt:lpstr>
      <vt:lpstr>think-cell Slide</vt:lpstr>
      <vt:lpstr>Economic balance of the institute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PortHP1SK</dc:creator>
  <cp:lastModifiedBy>Efficacity6093</cp:lastModifiedBy>
  <cp:revision>688</cp:revision>
  <cp:lastPrinted>2017-02-08T11:36:55Z</cp:lastPrinted>
  <dcterms:created xsi:type="dcterms:W3CDTF">2016-04-01T09:54:00Z</dcterms:created>
  <dcterms:modified xsi:type="dcterms:W3CDTF">2017-05-12T20:36:19Z</dcterms:modified>
</cp:coreProperties>
</file>