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85" r:id="rId3"/>
    <p:sldId id="288" r:id="rId4"/>
    <p:sldId id="284" r:id="rId5"/>
    <p:sldId id="280" r:id="rId6"/>
    <p:sldId id="283" r:id="rId7"/>
    <p:sldId id="278" r:id="rId8"/>
    <p:sldId id="296" r:id="rId9"/>
    <p:sldId id="290" r:id="rId10"/>
    <p:sldId id="291" r:id="rId11"/>
    <p:sldId id="292" r:id="rId12"/>
    <p:sldId id="289" r:id="rId13"/>
    <p:sldId id="294" r:id="rId14"/>
    <p:sldId id="300" r:id="rId15"/>
    <p:sldId id="298" r:id="rId16"/>
    <p:sldId id="299" r:id="rId17"/>
    <p:sldId id="323" r:id="rId18"/>
    <p:sldId id="302" r:id="rId19"/>
    <p:sldId id="324" r:id="rId20"/>
    <p:sldId id="325" r:id="rId21"/>
    <p:sldId id="303" r:id="rId22"/>
    <p:sldId id="304" r:id="rId23"/>
    <p:sldId id="305" r:id="rId24"/>
    <p:sldId id="307" r:id="rId25"/>
    <p:sldId id="311" r:id="rId26"/>
    <p:sldId id="313" r:id="rId27"/>
    <p:sldId id="314" r:id="rId28"/>
    <p:sldId id="316" r:id="rId29"/>
    <p:sldId id="321" r:id="rId30"/>
    <p:sldId id="319" r:id="rId31"/>
    <p:sldId id="320" r:id="rId32"/>
    <p:sldId id="328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38" r:id="rId41"/>
    <p:sldId id="339" r:id="rId42"/>
    <p:sldId id="341" r:id="rId43"/>
    <p:sldId id="342" r:id="rId44"/>
    <p:sldId id="343" r:id="rId45"/>
    <p:sldId id="344" r:id="rId46"/>
    <p:sldId id="317" r:id="rId47"/>
    <p:sldId id="347" r:id="rId48"/>
    <p:sldId id="349" r:id="rId49"/>
    <p:sldId id="350" r:id="rId50"/>
    <p:sldId id="352" r:id="rId51"/>
    <p:sldId id="353" r:id="rId52"/>
    <p:sldId id="357" r:id="rId53"/>
    <p:sldId id="354" r:id="rId54"/>
    <p:sldId id="367" r:id="rId55"/>
    <p:sldId id="361" r:id="rId56"/>
    <p:sldId id="363" r:id="rId57"/>
    <p:sldId id="356" r:id="rId58"/>
    <p:sldId id="267" r:id="rId59"/>
    <p:sldId id="368" r:id="rId6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008000"/>
    <a:srgbClr val="0000FF"/>
    <a:srgbClr val="003300"/>
    <a:srgbClr val="00B050"/>
    <a:srgbClr val="4F81BD"/>
    <a:srgbClr val="F8F8F8"/>
    <a:srgbClr val="00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595" autoAdjust="0"/>
  </p:normalViewPr>
  <p:slideViewPr>
    <p:cSldViewPr>
      <p:cViewPr>
        <p:scale>
          <a:sx n="75" d="100"/>
          <a:sy n="75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CF22-57DF-4A12-A37A-859FD6C40298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3A39-D32C-42E0-B81A-741582E3BFD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5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3A39-D32C-42E0-B81A-741582E3BFD8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1D3E-509B-4152-8A6D-2F576B038367}" type="datetimeFigureOut">
              <a:rPr lang="es-CL" smtClean="0"/>
              <a:pPr/>
              <a:t>05-02-13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7C8A-D743-4298-91F2-B22D2F2D49BA}" type="slidenum">
              <a:rPr lang="es-CL" smtClean="0"/>
              <a:pPr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jpeg"/><Relationship Id="rId8" Type="http://schemas.openxmlformats.org/officeDocument/2006/relationships/image" Target="../media/image8.png"/><Relationship Id="rId9" Type="http://schemas.openxmlformats.org/officeDocument/2006/relationships/hyperlink" Target="http://www.recuperemoslamerluza.c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9.gif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1.png"/><Relationship Id="rId5" Type="http://schemas.openxmlformats.org/officeDocument/2006/relationships/image" Target="../media/image9.gif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9.gif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slide" Target="slide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9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9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9.gif"/><Relationship Id="rId5" Type="http://schemas.openxmlformats.org/officeDocument/2006/relationships/image" Target="../media/image36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2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slide" Target="slide50.xml"/><Relationship Id="rId9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905312"/>
            <a:ext cx="571504" cy="5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 flipV="1">
            <a:off x="0" y="2598064"/>
            <a:ext cx="9144000" cy="2831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0" y="5286388"/>
            <a:ext cx="6840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algn="r"/>
            <a:r>
              <a:rPr lang="es-CL" sz="1600" b="1" dirty="0" smtClean="0"/>
              <a:t>February 6, 2013 - Institut Henri Poincaré – Paris - France	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840032" y="5286388"/>
            <a:ext cx="2304000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684" y="2"/>
            <a:ext cx="6192000" cy="13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319976" y="4714884"/>
            <a:ext cx="5766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Mathematics of Bio-Economics (MABIES)</a:t>
            </a:r>
            <a:endParaRPr lang="es-CL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720" y="2950675"/>
            <a:ext cx="852486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Quantitative tools for the </a:t>
            </a:r>
            <a:r>
              <a:rPr lang="es-CL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es-CL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recovery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hake (</a:t>
            </a:r>
            <a:r>
              <a:rPr lang="es-CL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Merluccius Gayi Gayi</a:t>
            </a:r>
            <a:r>
              <a:rPr lang="es-C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in the Region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C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 Valparaiso, Chile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684" y="1285861"/>
            <a:ext cx="6192000" cy="13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2571744"/>
            <a:ext cx="4214810" cy="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1000100" y="2571744"/>
            <a:ext cx="421481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4357686" y="2571744"/>
            <a:ext cx="4788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909080"/>
            <a:ext cx="59788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ESCUDO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896529"/>
            <a:ext cx="500066" cy="58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UTFSM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1883" y="5909080"/>
            <a:ext cx="1150051" cy="5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logo_AM2V_Eng_Trans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5515" y="6036447"/>
            <a:ext cx="1365245" cy="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934838"/>
            <a:ext cx="933427" cy="4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85720" y="994714"/>
            <a:ext cx="2340000" cy="57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5245329" y="2101057"/>
            <a:ext cx="1357322" cy="135732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4203138" y="3257952"/>
            <a:ext cx="1357322" cy="135732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5737145" y="3632650"/>
            <a:ext cx="1357322" cy="135732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5429256" y="2345288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Yields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53447" y="3572613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Prevention</a:t>
            </a:r>
            <a:endParaRPr lang="es-CL" b="1">
              <a:solidFill>
                <a:schemeClr val="bg1"/>
              </a:solidFill>
            </a:endParaRPr>
          </a:p>
        </p:txBody>
      </p:sp>
      <p:grpSp>
        <p:nvGrpSpPr>
          <p:cNvPr id="37" name="50 Grupo"/>
          <p:cNvGrpSpPr/>
          <p:nvPr/>
        </p:nvGrpSpPr>
        <p:grpSpPr>
          <a:xfrm>
            <a:off x="4926383" y="3950017"/>
            <a:ext cx="431435" cy="413587"/>
            <a:chOff x="4482065" y="3357562"/>
            <a:chExt cx="447125" cy="428628"/>
          </a:xfrm>
        </p:grpSpPr>
        <p:sp>
          <p:nvSpPr>
            <p:cNvPr id="38" name="37 Forma libre"/>
            <p:cNvSpPr/>
            <p:nvPr/>
          </p:nvSpPr>
          <p:spPr>
            <a:xfrm>
              <a:off x="4482065" y="3357562"/>
              <a:ext cx="447125" cy="142876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62" name="61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0000"/>
              </a:clrFrom>
              <a:clrTo>
                <a:srgbClr val="C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8588" y="2687854"/>
            <a:ext cx="900000" cy="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58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5245329" y="2101057"/>
            <a:ext cx="1357322" cy="135732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4203138" y="3257952"/>
            <a:ext cx="1357322" cy="135732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5429256" y="2345288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Yields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6" name="35 CuadroTexto"/>
          <p:cNvSpPr txBox="1"/>
          <p:nvPr/>
        </p:nvSpPr>
        <p:spPr>
          <a:xfrm>
            <a:off x="4253447" y="3572613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Prevention</a:t>
            </a:r>
            <a:endParaRPr lang="es-CL" b="1">
              <a:solidFill>
                <a:schemeClr val="bg1"/>
              </a:solidFill>
            </a:endParaRPr>
          </a:p>
        </p:txBody>
      </p:sp>
      <p:grpSp>
        <p:nvGrpSpPr>
          <p:cNvPr id="3" name="50 Grupo"/>
          <p:cNvGrpSpPr/>
          <p:nvPr/>
        </p:nvGrpSpPr>
        <p:grpSpPr>
          <a:xfrm>
            <a:off x="4926383" y="3950017"/>
            <a:ext cx="431435" cy="413587"/>
            <a:chOff x="4482065" y="3357562"/>
            <a:chExt cx="447125" cy="428628"/>
          </a:xfrm>
        </p:grpSpPr>
        <p:sp>
          <p:nvSpPr>
            <p:cNvPr id="38" name="37 Forma libre"/>
            <p:cNvSpPr/>
            <p:nvPr/>
          </p:nvSpPr>
          <p:spPr>
            <a:xfrm>
              <a:off x="4482065" y="3357562"/>
              <a:ext cx="447125" cy="142876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71" name="70 Grupo"/>
          <p:cNvGrpSpPr/>
          <p:nvPr/>
        </p:nvGrpSpPr>
        <p:grpSpPr>
          <a:xfrm>
            <a:off x="5737145" y="3632650"/>
            <a:ext cx="1357322" cy="1357322"/>
            <a:chOff x="5737145" y="3632650"/>
            <a:chExt cx="1357322" cy="1357322"/>
          </a:xfrm>
        </p:grpSpPr>
        <p:sp>
          <p:nvSpPr>
            <p:cNvPr id="72" name="71 Elipse"/>
            <p:cNvSpPr/>
            <p:nvPr/>
          </p:nvSpPr>
          <p:spPr>
            <a:xfrm>
              <a:off x="5737145" y="3632650"/>
              <a:ext cx="1357322" cy="135732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5975835" y="3845486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>
                  <a:solidFill>
                    <a:schemeClr val="bg1"/>
                  </a:solidFill>
                </a:rPr>
                <a:t>Social</a:t>
              </a:r>
              <a:endParaRPr lang="es-CL" sz="1600" b="1">
                <a:solidFill>
                  <a:schemeClr val="bg1"/>
                </a:solidFill>
              </a:endParaRPr>
            </a:p>
          </p:txBody>
        </p:sp>
        <p:grpSp>
          <p:nvGrpSpPr>
            <p:cNvPr id="74" name="52 Grupo"/>
            <p:cNvGrpSpPr/>
            <p:nvPr/>
          </p:nvGrpSpPr>
          <p:grpSpPr>
            <a:xfrm>
              <a:off x="6500827" y="4429132"/>
              <a:ext cx="160700" cy="281825"/>
              <a:chOff x="7513837" y="5169270"/>
              <a:chExt cx="226393" cy="397033"/>
            </a:xfrm>
          </p:grpSpPr>
          <p:sp>
            <p:nvSpPr>
              <p:cNvPr id="80" name="79 Rectángulo redondeado"/>
              <p:cNvSpPr/>
              <p:nvPr/>
            </p:nvSpPr>
            <p:spPr>
              <a:xfrm>
                <a:off x="7513837" y="5358630"/>
                <a:ext cx="226393" cy="20767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80 Elipse"/>
              <p:cNvSpPr/>
              <p:nvPr/>
            </p:nvSpPr>
            <p:spPr>
              <a:xfrm>
                <a:off x="7552474" y="516927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75" name="74 Rectángulo redondeado"/>
            <p:cNvSpPr/>
            <p:nvPr/>
          </p:nvSpPr>
          <p:spPr>
            <a:xfrm>
              <a:off x="6338028" y="4577057"/>
              <a:ext cx="129997" cy="11924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6" name="75 Elipse"/>
            <p:cNvSpPr/>
            <p:nvPr/>
          </p:nvSpPr>
          <p:spPr>
            <a:xfrm>
              <a:off x="6350907" y="4461933"/>
              <a:ext cx="89436" cy="8943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7" name="76 Rectángulo redondeado"/>
            <p:cNvSpPr/>
            <p:nvPr/>
          </p:nvSpPr>
          <p:spPr>
            <a:xfrm>
              <a:off x="6715140" y="4569878"/>
              <a:ext cx="108000" cy="1192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77 Elipse"/>
            <p:cNvSpPr/>
            <p:nvPr/>
          </p:nvSpPr>
          <p:spPr>
            <a:xfrm>
              <a:off x="6728019" y="4454754"/>
              <a:ext cx="89436" cy="894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779219" y="4071942"/>
              <a:ext cx="12931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>
                  <a:solidFill>
                    <a:schemeClr val="bg1"/>
                  </a:solidFill>
                </a:rPr>
                <a:t>Requirement</a:t>
              </a:r>
              <a:endParaRPr lang="es-CL" sz="1600" b="1">
                <a:solidFill>
                  <a:schemeClr val="bg1"/>
                </a:solidFill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0000"/>
              </a:clrFrom>
              <a:clrTo>
                <a:srgbClr val="C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8588" y="2687854"/>
            <a:ext cx="900000" cy="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  <p:pic>
        <p:nvPicPr>
          <p:cNvPr id="51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28638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61 Elipse"/>
          <p:cNvSpPr/>
          <p:nvPr/>
        </p:nvSpPr>
        <p:spPr>
          <a:xfrm>
            <a:off x="5053351" y="2461669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Elipse"/>
          <p:cNvSpPr/>
          <p:nvPr/>
        </p:nvSpPr>
        <p:spPr>
          <a:xfrm>
            <a:off x="4513441" y="2954692"/>
            <a:ext cx="1357322" cy="135732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5060394" y="2474548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4520484" y="2961735"/>
            <a:ext cx="1357322" cy="1357322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529463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  <p:sp>
        <p:nvSpPr>
          <p:cNvPr id="54" name="53 Elipse"/>
          <p:cNvSpPr/>
          <p:nvPr/>
        </p:nvSpPr>
        <p:spPr>
          <a:xfrm>
            <a:off x="5054558" y="24687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54 Elipse"/>
          <p:cNvSpPr/>
          <p:nvPr/>
        </p:nvSpPr>
        <p:spPr>
          <a:xfrm>
            <a:off x="4514648" y="2955899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Elipse"/>
          <p:cNvSpPr/>
          <p:nvPr/>
        </p:nvSpPr>
        <p:spPr>
          <a:xfrm>
            <a:off x="5288794" y="31374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CuadroTexto"/>
          <p:cNvSpPr txBox="1"/>
          <p:nvPr/>
        </p:nvSpPr>
        <p:spPr>
          <a:xfrm>
            <a:off x="6718463" y="2155995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C00000"/>
                </a:solidFill>
              </a:rPr>
              <a:t>Yields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088532" y="3000372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00FF"/>
                </a:solidFill>
              </a:rPr>
              <a:t>Social</a:t>
            </a:r>
          </a:p>
          <a:p>
            <a:r>
              <a:rPr lang="es-CL" b="1" smtClean="0">
                <a:solidFill>
                  <a:srgbClr val="0000FF"/>
                </a:solidFill>
              </a:rPr>
              <a:t>Requirement</a:t>
            </a:r>
            <a:endParaRPr lang="es-CL" b="1">
              <a:solidFill>
                <a:srgbClr val="0000FF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86116" y="2143116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8000"/>
                </a:solidFill>
              </a:rPr>
              <a:t>Prevention</a:t>
            </a:r>
            <a:endParaRPr lang="es-CL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CuadroTexto"/>
          <p:cNvSpPr txBox="1"/>
          <p:nvPr/>
        </p:nvSpPr>
        <p:spPr>
          <a:xfrm>
            <a:off x="6718463" y="2155995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C00000"/>
                </a:solidFill>
              </a:rPr>
              <a:t>Yields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86116" y="2143116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8000"/>
                </a:solidFill>
              </a:rPr>
              <a:t>Prevention</a:t>
            </a:r>
            <a:endParaRPr lang="es-CL" b="1">
              <a:solidFill>
                <a:srgbClr val="008000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28638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053351" y="2461669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4513441" y="2954692"/>
            <a:ext cx="1357322" cy="135732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Elipse"/>
          <p:cNvSpPr/>
          <p:nvPr/>
        </p:nvSpPr>
        <p:spPr>
          <a:xfrm>
            <a:off x="5060394" y="2474548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Elipse"/>
          <p:cNvSpPr/>
          <p:nvPr/>
        </p:nvSpPr>
        <p:spPr>
          <a:xfrm>
            <a:off x="4520484" y="2961735"/>
            <a:ext cx="1357322" cy="1357322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Elipse"/>
          <p:cNvSpPr/>
          <p:nvPr/>
        </p:nvSpPr>
        <p:spPr>
          <a:xfrm>
            <a:off x="529463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Elipse"/>
          <p:cNvSpPr/>
          <p:nvPr/>
        </p:nvSpPr>
        <p:spPr>
          <a:xfrm>
            <a:off x="5054558" y="24687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Elipse"/>
          <p:cNvSpPr/>
          <p:nvPr/>
        </p:nvSpPr>
        <p:spPr>
          <a:xfrm>
            <a:off x="4514648" y="2955899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69 Elipse"/>
          <p:cNvSpPr/>
          <p:nvPr/>
        </p:nvSpPr>
        <p:spPr>
          <a:xfrm>
            <a:off x="5288794" y="31374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Forma libre"/>
          <p:cNvSpPr/>
          <p:nvPr/>
        </p:nvSpPr>
        <p:spPr>
          <a:xfrm rot="406110">
            <a:off x="5579874" y="3631651"/>
            <a:ext cx="1214446" cy="1077397"/>
          </a:xfrm>
          <a:custGeom>
            <a:avLst/>
            <a:gdLst>
              <a:gd name="connsiteX0" fmla="*/ 3451538 w 3451538"/>
              <a:gd name="connsiteY0" fmla="*/ 1352281 h 1352281"/>
              <a:gd name="connsiteX1" fmla="*/ 1803042 w 3451538"/>
              <a:gd name="connsiteY1" fmla="*/ 309093 h 1352281"/>
              <a:gd name="connsiteX2" fmla="*/ 0 w 3451538"/>
              <a:gd name="connsiteY2" fmla="*/ 0 h 135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1538" h="1352281">
                <a:moveTo>
                  <a:pt x="3451538" y="1352281"/>
                </a:moveTo>
                <a:cubicBezTo>
                  <a:pt x="2914918" y="943377"/>
                  <a:pt x="2378298" y="534473"/>
                  <a:pt x="1803042" y="309093"/>
                </a:cubicBezTo>
                <a:cubicBezTo>
                  <a:pt x="1227786" y="83713"/>
                  <a:pt x="268310" y="25758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48 CuadroTexto"/>
          <p:cNvSpPr txBox="1"/>
          <p:nvPr/>
        </p:nvSpPr>
        <p:spPr>
          <a:xfrm>
            <a:off x="7088532" y="3000372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00FF"/>
                </a:solidFill>
              </a:rPr>
              <a:t>Social</a:t>
            </a:r>
          </a:p>
          <a:p>
            <a:r>
              <a:rPr lang="es-CL" b="1" smtClean="0">
                <a:solidFill>
                  <a:srgbClr val="0000FF"/>
                </a:solidFill>
              </a:rPr>
              <a:t>Requirement</a:t>
            </a:r>
            <a:endParaRPr lang="es-CL" b="1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93090" y="4636901"/>
            <a:ext cx="1642104" cy="715089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Recovery Plan </a:t>
            </a:r>
          </a:p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Proposal</a:t>
            </a:r>
            <a:endParaRPr lang="es-CL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CuadroTexto"/>
          <p:cNvSpPr txBox="1"/>
          <p:nvPr/>
        </p:nvSpPr>
        <p:spPr>
          <a:xfrm>
            <a:off x="6718463" y="2155995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C00000"/>
                </a:solidFill>
              </a:rPr>
              <a:t>Yields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86116" y="2143116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8000"/>
                </a:solidFill>
              </a:rPr>
              <a:t>Prevention</a:t>
            </a:r>
            <a:endParaRPr lang="es-CL" b="1">
              <a:solidFill>
                <a:srgbClr val="008000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28638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053351" y="2461669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4513441" y="2954692"/>
            <a:ext cx="1357322" cy="135732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Elipse"/>
          <p:cNvSpPr/>
          <p:nvPr/>
        </p:nvSpPr>
        <p:spPr>
          <a:xfrm>
            <a:off x="5060394" y="2474548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Elipse"/>
          <p:cNvSpPr/>
          <p:nvPr/>
        </p:nvSpPr>
        <p:spPr>
          <a:xfrm>
            <a:off x="4520484" y="2961735"/>
            <a:ext cx="1357322" cy="1357322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Elipse"/>
          <p:cNvSpPr/>
          <p:nvPr/>
        </p:nvSpPr>
        <p:spPr>
          <a:xfrm>
            <a:off x="529463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Elipse"/>
          <p:cNvSpPr/>
          <p:nvPr/>
        </p:nvSpPr>
        <p:spPr>
          <a:xfrm>
            <a:off x="5054558" y="24687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Elipse"/>
          <p:cNvSpPr/>
          <p:nvPr/>
        </p:nvSpPr>
        <p:spPr>
          <a:xfrm>
            <a:off x="4514648" y="2955899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69 Elipse"/>
          <p:cNvSpPr/>
          <p:nvPr/>
        </p:nvSpPr>
        <p:spPr>
          <a:xfrm>
            <a:off x="5288794" y="31374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Forma libre"/>
          <p:cNvSpPr/>
          <p:nvPr/>
        </p:nvSpPr>
        <p:spPr>
          <a:xfrm rot="406110">
            <a:off x="5579874" y="3631651"/>
            <a:ext cx="1214446" cy="1077397"/>
          </a:xfrm>
          <a:custGeom>
            <a:avLst/>
            <a:gdLst>
              <a:gd name="connsiteX0" fmla="*/ 3451538 w 3451538"/>
              <a:gd name="connsiteY0" fmla="*/ 1352281 h 1352281"/>
              <a:gd name="connsiteX1" fmla="*/ 1803042 w 3451538"/>
              <a:gd name="connsiteY1" fmla="*/ 309093 h 1352281"/>
              <a:gd name="connsiteX2" fmla="*/ 0 w 3451538"/>
              <a:gd name="connsiteY2" fmla="*/ 0 h 135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1538" h="1352281">
                <a:moveTo>
                  <a:pt x="3451538" y="1352281"/>
                </a:moveTo>
                <a:cubicBezTo>
                  <a:pt x="2914918" y="943377"/>
                  <a:pt x="2378298" y="534473"/>
                  <a:pt x="1803042" y="309093"/>
                </a:cubicBezTo>
                <a:cubicBezTo>
                  <a:pt x="1227786" y="83713"/>
                  <a:pt x="268310" y="25758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52 Rectángulo redondeado"/>
          <p:cNvSpPr/>
          <p:nvPr/>
        </p:nvSpPr>
        <p:spPr>
          <a:xfrm>
            <a:off x="642910" y="5500702"/>
            <a:ext cx="3071834" cy="1000132"/>
          </a:xfrm>
          <a:prstGeom prst="roundRect">
            <a:avLst>
              <a:gd name="adj" fmla="val 10229"/>
            </a:avLst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CuadroTexto"/>
          <p:cNvSpPr txBox="1"/>
          <p:nvPr/>
        </p:nvSpPr>
        <p:spPr>
          <a:xfrm>
            <a:off x="667436" y="5539339"/>
            <a:ext cx="21339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/>
                </a:solidFill>
              </a:rPr>
              <a:t>BIOLOGICAL INDICATORS</a:t>
            </a:r>
          </a:p>
          <a:p>
            <a:endParaRPr lang="es-CL" sz="500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b="1" smtClean="0">
                <a:solidFill>
                  <a:schemeClr val="bg1"/>
                </a:solidFill>
              </a:rPr>
              <a:t> </a:t>
            </a:r>
            <a:r>
              <a:rPr lang="es-CL" sz="1400" i="1" smtClean="0">
                <a:solidFill>
                  <a:schemeClr val="bg1"/>
                </a:solidFill>
              </a:rPr>
              <a:t>Spawning Stock Biomass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i="1" smtClean="0">
                <a:solidFill>
                  <a:schemeClr val="bg1"/>
                </a:solidFill>
              </a:rPr>
              <a:t> Total Biomass</a:t>
            </a:r>
            <a:endParaRPr lang="es-CL" sz="1400" i="1">
              <a:solidFill>
                <a:schemeClr val="bg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088532" y="3000372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00FF"/>
                </a:solidFill>
              </a:rPr>
              <a:t>Social</a:t>
            </a:r>
          </a:p>
          <a:p>
            <a:r>
              <a:rPr lang="es-CL" b="1" smtClean="0">
                <a:solidFill>
                  <a:srgbClr val="0000FF"/>
                </a:solidFill>
              </a:rPr>
              <a:t>Requirement</a:t>
            </a:r>
            <a:endParaRPr lang="es-CL" b="1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93090" y="4636901"/>
            <a:ext cx="1642104" cy="715089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Recovery Plan </a:t>
            </a:r>
          </a:p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Proposal</a:t>
            </a:r>
            <a:endParaRPr lang="es-CL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CuadroTexto"/>
          <p:cNvSpPr txBox="1"/>
          <p:nvPr/>
        </p:nvSpPr>
        <p:spPr>
          <a:xfrm>
            <a:off x="6718463" y="2155995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C00000"/>
                </a:solidFill>
              </a:rPr>
              <a:t>Yields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86116" y="2143116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8000"/>
                </a:solidFill>
              </a:rPr>
              <a:t>Prevention</a:t>
            </a:r>
            <a:endParaRPr lang="es-CL" b="1">
              <a:solidFill>
                <a:srgbClr val="008000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28638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053351" y="2461669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4513441" y="2954692"/>
            <a:ext cx="1357322" cy="135732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Elipse"/>
          <p:cNvSpPr/>
          <p:nvPr/>
        </p:nvSpPr>
        <p:spPr>
          <a:xfrm>
            <a:off x="5060394" y="2474548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Elipse"/>
          <p:cNvSpPr/>
          <p:nvPr/>
        </p:nvSpPr>
        <p:spPr>
          <a:xfrm>
            <a:off x="4520484" y="2961735"/>
            <a:ext cx="1357322" cy="1357322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Elipse"/>
          <p:cNvSpPr/>
          <p:nvPr/>
        </p:nvSpPr>
        <p:spPr>
          <a:xfrm>
            <a:off x="529463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Elipse"/>
          <p:cNvSpPr/>
          <p:nvPr/>
        </p:nvSpPr>
        <p:spPr>
          <a:xfrm>
            <a:off x="5054558" y="24687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Elipse"/>
          <p:cNvSpPr/>
          <p:nvPr/>
        </p:nvSpPr>
        <p:spPr>
          <a:xfrm>
            <a:off x="4514648" y="2955899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69 Elipse"/>
          <p:cNvSpPr/>
          <p:nvPr/>
        </p:nvSpPr>
        <p:spPr>
          <a:xfrm>
            <a:off x="5288794" y="31374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Forma libre"/>
          <p:cNvSpPr/>
          <p:nvPr/>
        </p:nvSpPr>
        <p:spPr>
          <a:xfrm rot="406110">
            <a:off x="5579874" y="3631651"/>
            <a:ext cx="1214446" cy="1077397"/>
          </a:xfrm>
          <a:custGeom>
            <a:avLst/>
            <a:gdLst>
              <a:gd name="connsiteX0" fmla="*/ 3451538 w 3451538"/>
              <a:gd name="connsiteY0" fmla="*/ 1352281 h 1352281"/>
              <a:gd name="connsiteX1" fmla="*/ 1803042 w 3451538"/>
              <a:gd name="connsiteY1" fmla="*/ 309093 h 1352281"/>
              <a:gd name="connsiteX2" fmla="*/ 0 w 3451538"/>
              <a:gd name="connsiteY2" fmla="*/ 0 h 135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1538" h="1352281">
                <a:moveTo>
                  <a:pt x="3451538" y="1352281"/>
                </a:moveTo>
                <a:cubicBezTo>
                  <a:pt x="2914918" y="943377"/>
                  <a:pt x="2378298" y="534473"/>
                  <a:pt x="1803042" y="309093"/>
                </a:cubicBezTo>
                <a:cubicBezTo>
                  <a:pt x="1227786" y="83713"/>
                  <a:pt x="268310" y="25758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52 Rectángulo redondeado"/>
          <p:cNvSpPr/>
          <p:nvPr/>
        </p:nvSpPr>
        <p:spPr>
          <a:xfrm>
            <a:off x="642910" y="5500702"/>
            <a:ext cx="3071834" cy="1000132"/>
          </a:xfrm>
          <a:prstGeom prst="roundRect">
            <a:avLst>
              <a:gd name="adj" fmla="val 10229"/>
            </a:avLst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>
            <a:off x="3857620" y="5500702"/>
            <a:ext cx="3071834" cy="1000132"/>
          </a:xfrm>
          <a:prstGeom prst="roundRect">
            <a:avLst>
              <a:gd name="adj" fmla="val 765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CuadroTexto"/>
          <p:cNvSpPr txBox="1"/>
          <p:nvPr/>
        </p:nvSpPr>
        <p:spPr>
          <a:xfrm>
            <a:off x="667436" y="5539339"/>
            <a:ext cx="21339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/>
                </a:solidFill>
              </a:rPr>
              <a:t>BIOLOGICAL INDICATORS</a:t>
            </a:r>
          </a:p>
          <a:p>
            <a:endParaRPr lang="es-CL" sz="500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b="1" smtClean="0">
                <a:solidFill>
                  <a:schemeClr val="bg1"/>
                </a:solidFill>
              </a:rPr>
              <a:t> </a:t>
            </a:r>
            <a:r>
              <a:rPr lang="es-CL" sz="1400" i="1" smtClean="0">
                <a:solidFill>
                  <a:schemeClr val="bg1"/>
                </a:solidFill>
              </a:rPr>
              <a:t>Spawning Stock Biomass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i="1" smtClean="0">
                <a:solidFill>
                  <a:schemeClr val="bg1"/>
                </a:solidFill>
              </a:rPr>
              <a:t> Total Biomass</a:t>
            </a:r>
            <a:endParaRPr lang="es-CL" sz="1400" i="1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911186" y="5526460"/>
            <a:ext cx="252902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/>
                </a:solidFill>
              </a:rPr>
              <a:t>ECONOMICAL INDICATORS</a:t>
            </a:r>
          </a:p>
          <a:p>
            <a:endParaRPr lang="es-CL" sz="500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b="1" smtClean="0">
                <a:solidFill>
                  <a:schemeClr val="bg1"/>
                </a:solidFill>
              </a:rPr>
              <a:t> </a:t>
            </a:r>
            <a:r>
              <a:rPr lang="es-CL" sz="1400" i="1" smtClean="0">
                <a:solidFill>
                  <a:schemeClr val="bg1"/>
                </a:solidFill>
              </a:rPr>
              <a:t>Landings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i="1" smtClean="0">
                <a:solidFill>
                  <a:schemeClr val="bg1"/>
                </a:solidFill>
              </a:rPr>
              <a:t> Economical return of the fleets</a:t>
            </a:r>
            <a:endParaRPr lang="es-CL" sz="1400" i="1">
              <a:solidFill>
                <a:schemeClr val="bg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088532" y="3000372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00FF"/>
                </a:solidFill>
              </a:rPr>
              <a:t>Social</a:t>
            </a:r>
          </a:p>
          <a:p>
            <a:r>
              <a:rPr lang="es-CL" b="1" smtClean="0">
                <a:solidFill>
                  <a:srgbClr val="0000FF"/>
                </a:solidFill>
              </a:rPr>
              <a:t>Requirement</a:t>
            </a:r>
            <a:endParaRPr lang="es-CL" b="1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93090" y="4636901"/>
            <a:ext cx="1642104" cy="715089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Recovery Plan </a:t>
            </a:r>
          </a:p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Proposal</a:t>
            </a:r>
            <a:endParaRPr lang="es-CL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130361" y="1857364"/>
            <a:ext cx="5715040" cy="3357586"/>
          </a:xfrm>
          <a:prstGeom prst="roundRect">
            <a:avLst>
              <a:gd name="adj" fmla="val 89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2435362"/>
            <a:ext cx="136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B050"/>
              </a:buClr>
              <a:buFont typeface="Wingdings" pitchFamily="2" charset="2"/>
              <a:buChar char="§"/>
            </a:pPr>
            <a:r>
              <a:rPr lang="es-CL" sz="1600" b="1" smtClean="0"/>
              <a:t>SSB </a:t>
            </a:r>
            <a:r>
              <a:rPr lang="es-CL" sz="1600" i="1" smtClean="0"/>
              <a:t>Spawning</a:t>
            </a:r>
          </a:p>
          <a:p>
            <a:pPr marL="180975" indent="-180975">
              <a:buClr>
                <a:srgbClr val="00B050"/>
              </a:buClr>
            </a:pPr>
            <a:r>
              <a:rPr lang="es-CL" sz="1600" i="1" smtClean="0"/>
              <a:t>	Stock Biomass</a:t>
            </a:r>
            <a:endParaRPr lang="es-CL" sz="1600" i="1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CuadroTexto"/>
          <p:cNvSpPr txBox="1"/>
          <p:nvPr/>
        </p:nvSpPr>
        <p:spPr>
          <a:xfrm>
            <a:off x="6718463" y="2155995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C00000"/>
                </a:solidFill>
              </a:rPr>
              <a:t>Yields</a:t>
            </a:r>
            <a:endParaRPr lang="es-CL" b="1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86116" y="2143116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8000"/>
                </a:solidFill>
              </a:rPr>
              <a:t>Prevention</a:t>
            </a:r>
            <a:endParaRPr lang="es-CL" b="1">
              <a:solidFill>
                <a:srgbClr val="008000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28638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053351" y="2461669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4513441" y="2954692"/>
            <a:ext cx="1357322" cy="135732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Elipse"/>
          <p:cNvSpPr/>
          <p:nvPr/>
        </p:nvSpPr>
        <p:spPr>
          <a:xfrm>
            <a:off x="5060394" y="2474548"/>
            <a:ext cx="1357322" cy="1357322"/>
          </a:xfrm>
          <a:prstGeom prst="ellipse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Elipse"/>
          <p:cNvSpPr/>
          <p:nvPr/>
        </p:nvSpPr>
        <p:spPr>
          <a:xfrm>
            <a:off x="4520484" y="2961735"/>
            <a:ext cx="1357322" cy="1357322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Elipse"/>
          <p:cNvSpPr/>
          <p:nvPr/>
        </p:nvSpPr>
        <p:spPr>
          <a:xfrm>
            <a:off x="5294630" y="3143248"/>
            <a:ext cx="1357322" cy="1357322"/>
          </a:xfrm>
          <a:prstGeom prst="ellipse">
            <a:avLst/>
          </a:prstGeom>
          <a:solidFill>
            <a:srgbClr val="0070C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Elipse"/>
          <p:cNvSpPr/>
          <p:nvPr/>
        </p:nvSpPr>
        <p:spPr>
          <a:xfrm>
            <a:off x="5054558" y="24687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68 Elipse"/>
          <p:cNvSpPr/>
          <p:nvPr/>
        </p:nvSpPr>
        <p:spPr>
          <a:xfrm>
            <a:off x="4514648" y="2955899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69 Elipse"/>
          <p:cNvSpPr/>
          <p:nvPr/>
        </p:nvSpPr>
        <p:spPr>
          <a:xfrm>
            <a:off x="5288794" y="3137412"/>
            <a:ext cx="135732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Forma libre"/>
          <p:cNvSpPr/>
          <p:nvPr/>
        </p:nvSpPr>
        <p:spPr>
          <a:xfrm rot="406110">
            <a:off x="5579874" y="3631651"/>
            <a:ext cx="1214446" cy="1077397"/>
          </a:xfrm>
          <a:custGeom>
            <a:avLst/>
            <a:gdLst>
              <a:gd name="connsiteX0" fmla="*/ 3451538 w 3451538"/>
              <a:gd name="connsiteY0" fmla="*/ 1352281 h 1352281"/>
              <a:gd name="connsiteX1" fmla="*/ 1803042 w 3451538"/>
              <a:gd name="connsiteY1" fmla="*/ 309093 h 1352281"/>
              <a:gd name="connsiteX2" fmla="*/ 0 w 3451538"/>
              <a:gd name="connsiteY2" fmla="*/ 0 h 135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1538" h="1352281">
                <a:moveTo>
                  <a:pt x="3451538" y="1352281"/>
                </a:moveTo>
                <a:cubicBezTo>
                  <a:pt x="2914918" y="943377"/>
                  <a:pt x="2378298" y="534473"/>
                  <a:pt x="1803042" y="309093"/>
                </a:cubicBezTo>
                <a:cubicBezTo>
                  <a:pt x="1227786" y="83713"/>
                  <a:pt x="268310" y="25758"/>
                  <a:pt x="0" y="0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52 Rectángulo redondeado"/>
          <p:cNvSpPr/>
          <p:nvPr/>
        </p:nvSpPr>
        <p:spPr>
          <a:xfrm>
            <a:off x="642910" y="5500702"/>
            <a:ext cx="3071834" cy="1000132"/>
          </a:xfrm>
          <a:prstGeom prst="roundRect">
            <a:avLst>
              <a:gd name="adj" fmla="val 10229"/>
            </a:avLst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>
            <a:off x="3857620" y="5500702"/>
            <a:ext cx="3071834" cy="1000132"/>
          </a:xfrm>
          <a:prstGeom prst="roundRect">
            <a:avLst>
              <a:gd name="adj" fmla="val 765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CuadroTexto"/>
          <p:cNvSpPr txBox="1"/>
          <p:nvPr/>
        </p:nvSpPr>
        <p:spPr>
          <a:xfrm>
            <a:off x="667436" y="5539339"/>
            <a:ext cx="21339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/>
                </a:solidFill>
              </a:rPr>
              <a:t>BIOLOGICAL INDICATORS</a:t>
            </a:r>
          </a:p>
          <a:p>
            <a:endParaRPr lang="es-CL" sz="500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b="1" smtClean="0">
                <a:solidFill>
                  <a:schemeClr val="bg1"/>
                </a:solidFill>
              </a:rPr>
              <a:t> </a:t>
            </a:r>
            <a:r>
              <a:rPr lang="es-CL" sz="1400" i="1" smtClean="0">
                <a:solidFill>
                  <a:schemeClr val="bg1"/>
                </a:solidFill>
              </a:rPr>
              <a:t>Spawning Stock Biomass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i="1" smtClean="0">
                <a:solidFill>
                  <a:schemeClr val="bg1"/>
                </a:solidFill>
              </a:rPr>
              <a:t> Total Biomass</a:t>
            </a:r>
            <a:endParaRPr lang="es-CL" sz="1400" i="1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911186" y="5526460"/>
            <a:ext cx="252902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/>
                </a:solidFill>
              </a:rPr>
              <a:t>ECONOMICAL INDICATORS</a:t>
            </a:r>
          </a:p>
          <a:p>
            <a:endParaRPr lang="es-CL" sz="500" b="1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b="1" smtClean="0">
                <a:solidFill>
                  <a:schemeClr val="bg1"/>
                </a:solidFill>
              </a:rPr>
              <a:t> </a:t>
            </a:r>
            <a:r>
              <a:rPr lang="es-CL" sz="1400" i="1" smtClean="0">
                <a:solidFill>
                  <a:schemeClr val="bg1"/>
                </a:solidFill>
              </a:rPr>
              <a:t>Landings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CL" sz="1400" i="1" smtClean="0">
                <a:solidFill>
                  <a:schemeClr val="bg1"/>
                </a:solidFill>
              </a:rPr>
              <a:t> Economical return of the fleets</a:t>
            </a:r>
            <a:endParaRPr lang="es-CL" sz="1400" i="1">
              <a:solidFill>
                <a:schemeClr val="bg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7072330" y="5500702"/>
            <a:ext cx="1785950" cy="1000132"/>
          </a:xfrm>
          <a:prstGeom prst="roundRect">
            <a:avLst>
              <a:gd name="adj" fmla="val 10228"/>
            </a:avLst>
          </a:prstGeom>
          <a:solidFill>
            <a:srgbClr val="00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49" name="48 Rectángulo"/>
          <p:cNvSpPr/>
          <p:nvPr/>
        </p:nvSpPr>
        <p:spPr>
          <a:xfrm>
            <a:off x="7092252" y="5572141"/>
            <a:ext cx="1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The plan will be </a:t>
            </a:r>
            <a:r>
              <a:rPr lang="en-US" sz="1600" b="1" smtClean="0">
                <a:solidFill>
                  <a:schemeClr val="bg1"/>
                </a:solidFill>
              </a:rPr>
              <a:t>optimal </a:t>
            </a:r>
            <a:r>
              <a:rPr lang="en-US" sz="1600" smtClean="0">
                <a:solidFill>
                  <a:schemeClr val="bg1"/>
                </a:solidFill>
              </a:rPr>
              <a:t>in some predefined sense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088532" y="3000372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rgbClr val="0000FF"/>
                </a:solidFill>
              </a:rPr>
              <a:t>Social</a:t>
            </a:r>
          </a:p>
          <a:p>
            <a:r>
              <a:rPr lang="es-CL" b="1" smtClean="0">
                <a:solidFill>
                  <a:srgbClr val="0000FF"/>
                </a:solidFill>
              </a:rPr>
              <a:t>Requirement</a:t>
            </a:r>
            <a:endParaRPr lang="es-CL" b="1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093090" y="4636901"/>
            <a:ext cx="1642104" cy="715089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Recovery Plan </a:t>
            </a:r>
          </a:p>
          <a:p>
            <a:pPr algn="ctr"/>
            <a:r>
              <a:rPr lang="es-CL" b="1" smtClean="0">
                <a:solidFill>
                  <a:schemeClr val="tx2">
                    <a:lumMod val="50000"/>
                  </a:schemeClr>
                </a:solidFill>
              </a:rPr>
              <a:t>Proposal</a:t>
            </a:r>
            <a:endParaRPr lang="es-CL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37 CuadroTexto"/>
          <p:cNvSpPr txBox="1"/>
          <p:nvPr/>
        </p:nvSpPr>
        <p:spPr>
          <a:xfrm>
            <a:off x="7020272" y="3645024"/>
            <a:ext cx="183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FF"/>
              </a:buClr>
              <a:buFont typeface="Wingdings" pitchFamily="2" charset="2"/>
              <a:buChar char="§"/>
            </a:pPr>
            <a:r>
              <a:rPr lang="es-CL" sz="1600" b="1" dirty="0" smtClean="0"/>
              <a:t>Level of yields required by the local community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34" name="33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39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43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 redondeado"/>
          <p:cNvSpPr/>
          <p:nvPr/>
        </p:nvSpPr>
        <p:spPr>
          <a:xfrm>
            <a:off x="3130361" y="1928802"/>
            <a:ext cx="5715040" cy="1071570"/>
          </a:xfrm>
          <a:prstGeom prst="roundRect">
            <a:avLst>
              <a:gd name="adj" fmla="val 89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 with stakeholders</a:t>
            </a:r>
            <a:endParaRPr lang="es-CL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51 Rectángulo redondeado"/>
          <p:cNvSpPr/>
          <p:nvPr/>
        </p:nvSpPr>
        <p:spPr>
          <a:xfrm>
            <a:off x="3130361" y="1928802"/>
            <a:ext cx="5715040" cy="1071570"/>
          </a:xfrm>
          <a:prstGeom prst="roundRect">
            <a:avLst>
              <a:gd name="adj" fmla="val 89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 with stakeholders</a:t>
            </a:r>
            <a:endParaRPr lang="es-CL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6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34" name="33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39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43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27" name="26 Rectángulo redondeado"/>
          <p:cNvSpPr/>
          <p:nvPr/>
        </p:nvSpPr>
        <p:spPr>
          <a:xfrm>
            <a:off x="3143240" y="3143248"/>
            <a:ext cx="2786082" cy="2000264"/>
          </a:xfrm>
          <a:prstGeom prst="roundRect">
            <a:avLst>
              <a:gd name="adj" fmla="val 899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/>
              <a:t>To introduce</a:t>
            </a:r>
            <a:r>
              <a:rPr lang="es-CL" smtClean="0"/>
              <a:t> the project</a:t>
            </a:r>
            <a:endParaRPr lang="es-CL"/>
          </a:p>
        </p:txBody>
      </p:sp>
      <p:sp>
        <p:nvSpPr>
          <p:cNvPr id="28" name="27 Rectángulo redondeado"/>
          <p:cNvSpPr/>
          <p:nvPr/>
        </p:nvSpPr>
        <p:spPr>
          <a:xfrm>
            <a:off x="6143636" y="3143248"/>
            <a:ext cx="2656085" cy="2000264"/>
          </a:xfrm>
          <a:prstGeom prst="roundRect">
            <a:avLst>
              <a:gd name="adj" fmla="val 899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/>
              <a:t>To obtain feedback</a:t>
            </a:r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51 Rectángulo redondeado"/>
          <p:cNvSpPr/>
          <p:nvPr/>
        </p:nvSpPr>
        <p:spPr>
          <a:xfrm>
            <a:off x="3130361" y="1928802"/>
            <a:ext cx="5715040" cy="1071570"/>
          </a:xfrm>
          <a:prstGeom prst="roundRect">
            <a:avLst>
              <a:gd name="adj" fmla="val 89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 with stakeholders</a:t>
            </a:r>
            <a:endParaRPr lang="es-CL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70 Rectángulo redondeado"/>
          <p:cNvSpPr/>
          <p:nvPr/>
        </p:nvSpPr>
        <p:spPr>
          <a:xfrm>
            <a:off x="3143240" y="3143248"/>
            <a:ext cx="2786082" cy="2000264"/>
          </a:xfrm>
          <a:prstGeom prst="roundRect">
            <a:avLst>
              <a:gd name="adj" fmla="val 899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/>
              <a:t>To introduce</a:t>
            </a:r>
            <a:r>
              <a:rPr lang="es-CL" smtClean="0"/>
              <a:t> the project</a:t>
            </a:r>
            <a:endParaRPr lang="es-CL"/>
          </a:p>
        </p:txBody>
      </p:sp>
      <p:sp>
        <p:nvSpPr>
          <p:cNvPr id="72" name="71 Rectángulo redondeado"/>
          <p:cNvSpPr/>
          <p:nvPr/>
        </p:nvSpPr>
        <p:spPr>
          <a:xfrm>
            <a:off x="6143636" y="3143248"/>
            <a:ext cx="2656085" cy="2000264"/>
          </a:xfrm>
          <a:prstGeom prst="roundRect">
            <a:avLst>
              <a:gd name="adj" fmla="val 899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/>
              <a:t>To obtain feedback</a:t>
            </a:r>
            <a:endParaRPr lang="es-CL"/>
          </a:p>
        </p:txBody>
      </p:sp>
      <p:sp>
        <p:nvSpPr>
          <p:cNvPr id="25" name="24 Rectángulo redondeado"/>
          <p:cNvSpPr/>
          <p:nvPr/>
        </p:nvSpPr>
        <p:spPr>
          <a:xfrm>
            <a:off x="3143240" y="5286388"/>
            <a:ext cx="5715040" cy="1071570"/>
          </a:xfrm>
          <a:prstGeom prst="roundRect">
            <a:avLst>
              <a:gd name="adj" fmla="val 8996"/>
            </a:avLst>
          </a:prstGeom>
          <a:solidFill>
            <a:srgbClr val="00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Bottom-up relation</a:t>
            </a:r>
            <a:r>
              <a:rPr lang="en-US" smtClean="0">
                <a:solidFill>
                  <a:schemeClr val="bg1"/>
                </a:solidFill>
              </a:rPr>
              <a:t> with the different actors involved in the fishery management</a:t>
            </a:r>
            <a:endParaRPr lang="es-CL">
              <a:solidFill>
                <a:schemeClr val="bg1"/>
              </a:solidFill>
            </a:endParaRPr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34" name="33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39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43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59936" y="1500174"/>
            <a:ext cx="6785267" cy="1714511"/>
            <a:chOff x="714348" y="1588559"/>
            <a:chExt cx="7000924" cy="1769003"/>
          </a:xfrm>
        </p:grpSpPr>
        <p:pic>
          <p:nvPicPr>
            <p:cNvPr id="37" name="Picture 4" descr="D:\Documents and Settings\Maxell\Configuración local\Archivos temporales de Internet\Content.IE5\93UMO8JJ\logo recuperemos lamerluza[1].gif"/>
            <p:cNvPicPr>
              <a:picLocks noChangeAspect="1" noChangeArrowheads="1"/>
            </p:cNvPicPr>
            <p:nvPr/>
          </p:nvPicPr>
          <p:blipFill>
            <a:blip r:embed="rId2"/>
            <a:srcRect r="65657"/>
            <a:stretch>
              <a:fillRect/>
            </a:stretch>
          </p:blipFill>
          <p:spPr bwMode="auto">
            <a:xfrm>
              <a:off x="714348" y="1588559"/>
              <a:ext cx="2428892" cy="174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4" descr="D:\Documents and Settings\Maxell\Configuración local\Archivos temporales de Internet\Content.IE5\93UMO8JJ\logo recuperemos lamerluza[1].gif"/>
            <p:cNvPicPr>
              <a:picLocks noChangeAspect="1" noChangeArrowheads="1"/>
            </p:cNvPicPr>
            <p:nvPr/>
          </p:nvPicPr>
          <p:blipFill>
            <a:blip r:embed="rId2"/>
            <a:srcRect l="36364"/>
            <a:stretch>
              <a:fillRect/>
            </a:stretch>
          </p:blipFill>
          <p:spPr bwMode="auto">
            <a:xfrm>
              <a:off x="3214678" y="1613959"/>
              <a:ext cx="4500594" cy="174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1" y="5870443"/>
            <a:ext cx="59788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ESCUDO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23" y="5857892"/>
            <a:ext cx="500066" cy="58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UTFS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870443"/>
            <a:ext cx="1150051" cy="5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logo_AM2V_Eng_Trans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658" y="5997810"/>
            <a:ext cx="1365245" cy="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Logo CMM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870443"/>
            <a:ext cx="571504" cy="5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896201"/>
            <a:ext cx="933427" cy="4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28596" y="3598135"/>
            <a:ext cx="84638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Wingdings" pitchFamily="2" charset="2"/>
              <a:buChar char="§"/>
            </a:pPr>
            <a:r>
              <a:rPr lang="en-US" sz="1300" b="1" dirty="0" smtClean="0">
                <a:ea typeface="Verdana" pitchFamily="34" charset="0"/>
                <a:cs typeface="Arial" pitchFamily="34" charset="0"/>
              </a:rPr>
              <a:t>Project started at	</a:t>
            </a:r>
            <a:r>
              <a:rPr lang="en-US" sz="1300" dirty="0" smtClean="0">
                <a:ea typeface="Verdana" pitchFamily="34" charset="0"/>
                <a:cs typeface="Arial" pitchFamily="34" charset="0"/>
              </a:rPr>
              <a:t>August, 2011</a:t>
            </a:r>
          </a:p>
          <a:p>
            <a:pPr indent="180975" algn="just">
              <a:buFont typeface="Wingdings" pitchFamily="2" charset="2"/>
              <a:buChar char="§"/>
            </a:pPr>
            <a:r>
              <a:rPr lang="en-US" sz="1300" b="1" dirty="0" smtClean="0">
                <a:ea typeface="Verdana" pitchFamily="34" charset="0"/>
                <a:cs typeface="Arial" pitchFamily="34" charset="0"/>
              </a:rPr>
              <a:t>Duration		</a:t>
            </a:r>
            <a:r>
              <a:rPr lang="en-US" sz="1300" dirty="0" smtClean="0">
                <a:ea typeface="Verdana" pitchFamily="34" charset="0"/>
                <a:cs typeface="Arial" pitchFamily="34" charset="0"/>
              </a:rPr>
              <a:t>1.5 year</a:t>
            </a:r>
          </a:p>
          <a:p>
            <a:pPr indent="180975" algn="just">
              <a:buFont typeface="Wingdings" pitchFamily="2" charset="2"/>
              <a:buChar char="§"/>
            </a:pPr>
            <a:r>
              <a:rPr lang="en-US" sz="1300" b="1" dirty="0" smtClean="0">
                <a:ea typeface="Verdana" pitchFamily="34" charset="0"/>
                <a:cs typeface="Arial" pitchFamily="34" charset="0"/>
              </a:rPr>
              <a:t>Current Stage 	</a:t>
            </a:r>
            <a:r>
              <a:rPr lang="en-US" sz="1300" dirty="0" smtClean="0">
                <a:ea typeface="Verdana" pitchFamily="34" charset="0"/>
                <a:cs typeface="Arial" pitchFamily="34" charset="0"/>
              </a:rPr>
              <a:t>Online tool on final development stage</a:t>
            </a:r>
          </a:p>
          <a:p>
            <a:pPr indent="180975" algn="just">
              <a:buFont typeface="Wingdings" pitchFamily="2" charset="2"/>
              <a:buChar char="§"/>
            </a:pPr>
            <a:r>
              <a:rPr lang="en-US" sz="1300" b="1" dirty="0" smtClean="0">
                <a:ea typeface="Verdana" pitchFamily="34" charset="0"/>
                <a:cs typeface="Arial" pitchFamily="34" charset="0"/>
              </a:rPr>
              <a:t>Project website	</a:t>
            </a:r>
            <a:r>
              <a:rPr lang="en-US" sz="1300" dirty="0" smtClean="0">
                <a:ea typeface="Verdana" pitchFamily="34" charset="0"/>
                <a:cs typeface="Arial" pitchFamily="34" charset="0"/>
                <a:hlinkClick r:id="rId9"/>
              </a:rPr>
              <a:t>www.recuperemoslamerluza.cl</a:t>
            </a:r>
            <a:endParaRPr lang="en-US" sz="1300" dirty="0" smtClean="0">
              <a:ea typeface="Verdana" pitchFamily="34" charset="0"/>
              <a:cs typeface="Arial" pitchFamily="34" charset="0"/>
            </a:endParaRPr>
          </a:p>
          <a:p>
            <a:pPr indent="180975" algn="just">
              <a:buFont typeface="Wingdings" pitchFamily="2" charset="2"/>
              <a:buChar char="§"/>
            </a:pPr>
            <a:r>
              <a:rPr lang="en-US" sz="1300" b="1" dirty="0" smtClean="0">
                <a:ea typeface="Verdana" pitchFamily="34" charset="0"/>
                <a:cs typeface="Arial" pitchFamily="34" charset="0"/>
              </a:rPr>
              <a:t>Financial support	</a:t>
            </a:r>
            <a:r>
              <a:rPr lang="en-US" sz="1300" dirty="0" smtClean="0">
                <a:ea typeface="Verdana" pitchFamily="34" charset="0"/>
                <a:cs typeface="Arial" pitchFamily="34" charset="0"/>
              </a:rPr>
              <a:t>Regional Government (</a:t>
            </a:r>
            <a:r>
              <a:rPr lang="en-US" sz="1300" dirty="0" err="1" smtClean="0">
                <a:ea typeface="Verdana" pitchFamily="34" charset="0"/>
                <a:cs typeface="Arial" pitchFamily="34" charset="0"/>
              </a:rPr>
              <a:t>GoRe</a:t>
            </a:r>
            <a:r>
              <a:rPr lang="en-US" sz="1300" dirty="0" smtClean="0">
                <a:ea typeface="Verdana" pitchFamily="34" charset="0"/>
                <a:cs typeface="Arial" pitchFamily="34" charset="0"/>
              </a:rPr>
              <a:t>) Valparaiso; Program for the Innovation &amp; Competitiveness (FIC)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39552" y="5013176"/>
            <a:ext cx="807249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just"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rPr>
              <a:t>This project has been carried by a multidisciplinary team and has been leading by </a:t>
            </a:r>
            <a:r>
              <a:rPr lang="es-CL" sz="12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rPr>
              <a:t>Department of Mathematics, Universidad Técnica Federico Santa María, Chile.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344675" y="1928802"/>
            <a:ext cx="5429288" cy="4214842"/>
          </a:xfrm>
          <a:prstGeom prst="roundRect">
            <a:avLst>
              <a:gd name="adj" fmla="val 32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Rectángulo redondeado"/>
          <p:cNvSpPr/>
          <p:nvPr/>
        </p:nvSpPr>
        <p:spPr>
          <a:xfrm rot="5400000">
            <a:off x="6380790" y="3750471"/>
            <a:ext cx="1428760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 rot="5400000">
            <a:off x="6420030" y="2218075"/>
            <a:ext cx="1350279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3487551" y="3571876"/>
            <a:ext cx="17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smtClean="0">
                <a:solidFill>
                  <a:schemeClr val="accent6">
                    <a:lumMod val="75000"/>
                  </a:schemeClr>
                </a:solidFill>
              </a:rPr>
              <a:t>3 Stages</a:t>
            </a:r>
            <a:endParaRPr lang="es-CL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5400000">
            <a:off x="6666542" y="964389"/>
            <a:ext cx="857256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783993" y="2468712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Visiting local fishing bays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76845" y="2163038"/>
            <a:ext cx="8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80715" y="3429000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Interviews with stakeholders </a:t>
            </a:r>
            <a:r>
              <a:rPr lang="es-CL" b="1" smtClean="0">
                <a:solidFill>
                  <a:schemeClr val="bg1"/>
                </a:solidFill>
              </a:rPr>
              <a:t>in the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smtClean="0">
                <a:solidFill>
                  <a:schemeClr val="bg1"/>
                </a:solidFill>
              </a:rPr>
              <a:t>Region of Valparaiso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773567" y="3123326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80715" y="4934562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b="1" smtClean="0">
                <a:solidFill>
                  <a:prstClr val="white"/>
                </a:solidFill>
                <a:cs typeface="Times New Roman" pitchFamily="18" charset="0"/>
              </a:rPr>
              <a:t>“Identifying the </a:t>
            </a:r>
            <a:r>
              <a:rPr lang="es-CL" b="1" smtClean="0">
                <a:solidFill>
                  <a:srgbClr val="FFC000"/>
                </a:solidFill>
                <a:cs typeface="Times New Roman" pitchFamily="18" charset="0"/>
              </a:rPr>
              <a:t>main problems</a:t>
            </a:r>
            <a:r>
              <a:rPr lang="es-CL" b="1" smtClean="0">
                <a:solidFill>
                  <a:schemeClr val="bg1"/>
                </a:solidFill>
                <a:cs typeface="Times New Roman" pitchFamily="18" charset="0"/>
              </a:rPr>
              <a:t> for the recovery of hake”</a:t>
            </a:r>
            <a:endParaRPr lang="es-CL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73567" y="4628888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III	      </a:t>
            </a:r>
            <a:r>
              <a:rPr lang="es-CL" b="1" smtClean="0">
                <a:solidFill>
                  <a:schemeClr val="bg1"/>
                </a:solidFill>
              </a:rPr>
              <a:t>WORKSHOP</a:t>
            </a:r>
            <a:endParaRPr lang="es-CL" b="1">
              <a:solidFill>
                <a:schemeClr val="bg1"/>
              </a:solidFill>
            </a:endParaRPr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87" name="8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>
              <a:stCxn id="9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9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3" name="9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5" name="94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7" name="96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40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344675" y="1928802"/>
            <a:ext cx="5429288" cy="4214842"/>
          </a:xfrm>
          <a:prstGeom prst="roundRect">
            <a:avLst>
              <a:gd name="adj" fmla="val 32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Rectángulo redondeado"/>
          <p:cNvSpPr/>
          <p:nvPr/>
        </p:nvSpPr>
        <p:spPr>
          <a:xfrm rot="5400000">
            <a:off x="6380790" y="3750471"/>
            <a:ext cx="1428760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 rot="5400000">
            <a:off x="6420030" y="2218075"/>
            <a:ext cx="1350279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3487551" y="3571876"/>
            <a:ext cx="17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smtClean="0">
                <a:solidFill>
                  <a:schemeClr val="accent6">
                    <a:lumMod val="75000"/>
                  </a:schemeClr>
                </a:solidFill>
              </a:rPr>
              <a:t>3 Stages</a:t>
            </a:r>
            <a:endParaRPr lang="es-CL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5400000">
            <a:off x="6666542" y="964389"/>
            <a:ext cx="857256" cy="3071834"/>
          </a:xfrm>
          <a:prstGeom prst="roundRect">
            <a:avLst>
              <a:gd name="adj" fmla="val 49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783993" y="2468712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Visiting local fishing bays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76845" y="2163038"/>
            <a:ext cx="8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65000"/>
                  </a:schemeClr>
                </a:solidFill>
              </a:rPr>
              <a:t>Stage I</a:t>
            </a:r>
            <a:endParaRPr lang="es-CL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80715" y="3429000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Interviews with stakeholders in the </a:t>
            </a:r>
          </a:p>
          <a:p>
            <a:r>
              <a:rPr lang="es-CL" b="1" smtClean="0">
                <a:solidFill>
                  <a:schemeClr val="bg1"/>
                </a:solidFill>
              </a:rPr>
              <a:t>Region of Valparaiso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773567" y="3123326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80715" y="4934562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b="1" smtClean="0">
                <a:solidFill>
                  <a:prstClr val="white"/>
                </a:solidFill>
                <a:cs typeface="Times New Roman" pitchFamily="18" charset="0"/>
              </a:rPr>
              <a:t>“Identifying the </a:t>
            </a:r>
            <a:r>
              <a:rPr lang="es-CL" b="1" smtClean="0">
                <a:solidFill>
                  <a:srgbClr val="FFC000"/>
                </a:solidFill>
                <a:cs typeface="Times New Roman" pitchFamily="18" charset="0"/>
              </a:rPr>
              <a:t>main problems</a:t>
            </a:r>
            <a:r>
              <a:rPr lang="es-CL" b="1" smtClean="0">
                <a:solidFill>
                  <a:schemeClr val="bg1"/>
                </a:solidFill>
                <a:cs typeface="Times New Roman" pitchFamily="18" charset="0"/>
              </a:rPr>
              <a:t> for the recovery of hake”</a:t>
            </a:r>
            <a:endParaRPr lang="es-CL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73567" y="4628888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III	      </a:t>
            </a:r>
            <a:r>
              <a:rPr lang="es-CL" b="1" smtClean="0">
                <a:solidFill>
                  <a:schemeClr val="bg1"/>
                </a:solidFill>
              </a:rPr>
              <a:t>WORKSHOP</a:t>
            </a:r>
            <a:endParaRPr lang="es-CL" b="1">
              <a:solidFill>
                <a:schemeClr val="bg1"/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 l="2564" t="18579" r="2564" b="14754"/>
          <a:stretch>
            <a:fillRect/>
          </a:stretch>
        </p:blipFill>
        <p:spPr bwMode="auto">
          <a:xfrm>
            <a:off x="428595" y="1928802"/>
            <a:ext cx="268101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6" cstate="print"/>
          <a:srcRect r="12375" b="33375"/>
          <a:stretch>
            <a:fillRect/>
          </a:stretch>
        </p:blipFill>
        <p:spPr bwMode="auto">
          <a:xfrm>
            <a:off x="428596" y="3214686"/>
            <a:ext cx="269775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7" cstate="print"/>
          <a:srcRect t="19994" r="21156" b="10028"/>
          <a:stretch>
            <a:fillRect/>
          </a:stretch>
        </p:blipFill>
        <p:spPr bwMode="auto">
          <a:xfrm>
            <a:off x="428596" y="4572008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5" name="64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>
              <a:stCxn id="74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73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77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9" name="78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344675" y="1928802"/>
            <a:ext cx="5429288" cy="4214842"/>
          </a:xfrm>
          <a:prstGeom prst="roundRect">
            <a:avLst>
              <a:gd name="adj" fmla="val 32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Rectángulo redondeado"/>
          <p:cNvSpPr/>
          <p:nvPr/>
        </p:nvSpPr>
        <p:spPr>
          <a:xfrm rot="5400000">
            <a:off x="6380790" y="3750471"/>
            <a:ext cx="1428760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 rot="5400000">
            <a:off x="6420030" y="2218075"/>
            <a:ext cx="1350279" cy="3071834"/>
          </a:xfrm>
          <a:prstGeom prst="roundRect">
            <a:avLst>
              <a:gd name="adj" fmla="val 49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3487551" y="3571876"/>
            <a:ext cx="17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smtClean="0">
                <a:solidFill>
                  <a:schemeClr val="accent6">
                    <a:lumMod val="75000"/>
                  </a:schemeClr>
                </a:solidFill>
              </a:rPr>
              <a:t>3 Stages</a:t>
            </a:r>
            <a:endParaRPr lang="es-CL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5400000">
            <a:off x="6666542" y="964389"/>
            <a:ext cx="857256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783993" y="2468712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Visiting local fishing bays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76845" y="2163038"/>
            <a:ext cx="8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80715" y="3429000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Interviews with stakeholders in the</a:t>
            </a:r>
          </a:p>
          <a:p>
            <a:r>
              <a:rPr lang="es-CL" b="1" smtClean="0">
                <a:solidFill>
                  <a:schemeClr val="bg1"/>
                </a:solidFill>
              </a:rPr>
              <a:t>Region of Valparaiso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773567" y="3123326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65000"/>
                  </a:schemeClr>
                </a:solidFill>
              </a:rPr>
              <a:t>Stage II</a:t>
            </a:r>
            <a:endParaRPr lang="es-CL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80715" y="4934562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b="1" smtClean="0">
                <a:solidFill>
                  <a:prstClr val="white"/>
                </a:solidFill>
                <a:cs typeface="Times New Roman" pitchFamily="18" charset="0"/>
              </a:rPr>
              <a:t>“Identifying the </a:t>
            </a:r>
            <a:r>
              <a:rPr lang="es-CL" b="1" smtClean="0">
                <a:solidFill>
                  <a:srgbClr val="FFC000"/>
                </a:solidFill>
                <a:cs typeface="Times New Roman" pitchFamily="18" charset="0"/>
              </a:rPr>
              <a:t>main problems</a:t>
            </a:r>
            <a:r>
              <a:rPr lang="es-CL" b="1" smtClean="0">
                <a:solidFill>
                  <a:schemeClr val="bg1"/>
                </a:solidFill>
                <a:cs typeface="Times New Roman" pitchFamily="18" charset="0"/>
              </a:rPr>
              <a:t> for the recovery of hake”</a:t>
            </a:r>
            <a:endParaRPr lang="es-CL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73567" y="4628888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III	      </a:t>
            </a:r>
            <a:r>
              <a:rPr lang="es-CL" b="1" smtClean="0">
                <a:solidFill>
                  <a:schemeClr val="bg1"/>
                </a:solidFill>
              </a:rPr>
              <a:t>WORKSHOP</a:t>
            </a:r>
            <a:endParaRPr lang="es-CL" b="1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/>
          <a:srcRect l="8589" r="6358" b="10082"/>
          <a:stretch>
            <a:fillRect/>
          </a:stretch>
        </p:blipFill>
        <p:spPr bwMode="auto">
          <a:xfrm>
            <a:off x="441296" y="4786322"/>
            <a:ext cx="7858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 cstate="print"/>
          <a:srcRect l="7938" r="4749" b="6566"/>
          <a:stretch>
            <a:fillRect/>
          </a:stretch>
        </p:blipFill>
        <p:spPr bwMode="auto">
          <a:xfrm>
            <a:off x="441296" y="3314084"/>
            <a:ext cx="773587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296" y="1928802"/>
            <a:ext cx="763391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62 CuadroTexto"/>
          <p:cNvSpPr txBox="1"/>
          <p:nvPr/>
        </p:nvSpPr>
        <p:spPr>
          <a:xfrm>
            <a:off x="1193776" y="2571744"/>
            <a:ext cx="144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L" sz="1200" smtClean="0"/>
              <a:t>Eduardo Quiroz</a:t>
            </a:r>
          </a:p>
          <a:p>
            <a:pPr marL="88900" indent="-88900">
              <a:buClr>
                <a:schemeClr val="accent6">
                  <a:lumMod val="75000"/>
                </a:schemeClr>
              </a:buClr>
            </a:pPr>
            <a:r>
              <a:rPr lang="es-CL" sz="12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“Portales”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193776" y="5396227"/>
            <a:ext cx="187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L" sz="1200" smtClean="0"/>
              <a:t>Miguel Ángel Hernández</a:t>
            </a:r>
          </a:p>
          <a:p>
            <a:pPr marL="88900" indent="-88900">
              <a:buClr>
                <a:schemeClr val="accent6">
                  <a:lumMod val="75000"/>
                </a:schemeClr>
              </a:buClr>
            </a:pPr>
            <a:r>
              <a:rPr lang="es-CL" sz="1200" i="1" smtClean="0"/>
              <a:t>	</a:t>
            </a:r>
            <a:r>
              <a:rPr lang="es-CL" sz="12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“Puertecito”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193776" y="3967467"/>
            <a:ext cx="187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CL" sz="1200" smtClean="0"/>
              <a:t>Gabriel Valenzuela</a:t>
            </a:r>
          </a:p>
          <a:p>
            <a:pPr marL="88900" indent="-88900">
              <a:buClr>
                <a:schemeClr val="accent6">
                  <a:lumMod val="75000"/>
                </a:schemeClr>
              </a:buClr>
            </a:pPr>
            <a:r>
              <a:rPr lang="es-CL" sz="1200" i="1" smtClean="0"/>
              <a:t>	</a:t>
            </a:r>
            <a:r>
              <a:rPr lang="es-CL" sz="12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“El Membrillo”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253051" y="2071678"/>
            <a:ext cx="11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85000"/>
                  </a:schemeClr>
                </a:solidFill>
              </a:rPr>
              <a:t>Valparaíso</a:t>
            </a:r>
            <a:endParaRPr lang="es-CL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1252128" y="3488296"/>
            <a:ext cx="11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85000"/>
                  </a:schemeClr>
                </a:solidFill>
              </a:rPr>
              <a:t>Valparaíso</a:t>
            </a:r>
            <a:endParaRPr lang="es-CL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1255642" y="4917056"/>
            <a:ext cx="134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85000"/>
                  </a:schemeClr>
                </a:solidFill>
              </a:rPr>
              <a:t>San Antonio</a:t>
            </a:r>
            <a:endParaRPr lang="es-CL" b="1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6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87" name="8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>
              <a:stCxn id="9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9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3" name="9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5" name="94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7" name="96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 l="860" t="12" r="442" b="1291"/>
          <a:stretch>
            <a:fillRect/>
          </a:stretch>
        </p:blipFill>
        <p:spPr bwMode="auto">
          <a:xfrm>
            <a:off x="392877" y="4286256"/>
            <a:ext cx="2571768" cy="171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 redondeado"/>
          <p:cNvSpPr/>
          <p:nvPr/>
        </p:nvSpPr>
        <p:spPr>
          <a:xfrm>
            <a:off x="3344675" y="1928802"/>
            <a:ext cx="5429288" cy="4214842"/>
          </a:xfrm>
          <a:prstGeom prst="roundRect">
            <a:avLst>
              <a:gd name="adj" fmla="val 32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55 Rectángulo redondeado"/>
          <p:cNvSpPr/>
          <p:nvPr/>
        </p:nvSpPr>
        <p:spPr>
          <a:xfrm rot="5400000">
            <a:off x="6380790" y="3750471"/>
            <a:ext cx="1428760" cy="3071834"/>
          </a:xfrm>
          <a:prstGeom prst="roundRect">
            <a:avLst>
              <a:gd name="adj" fmla="val 49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53 Rectángulo redondeado"/>
          <p:cNvSpPr/>
          <p:nvPr/>
        </p:nvSpPr>
        <p:spPr>
          <a:xfrm rot="5400000">
            <a:off x="6420030" y="2218075"/>
            <a:ext cx="1350279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3487551" y="3571876"/>
            <a:ext cx="17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smtClean="0">
                <a:solidFill>
                  <a:schemeClr val="accent6">
                    <a:lumMod val="75000"/>
                  </a:schemeClr>
                </a:solidFill>
              </a:rPr>
              <a:t>3 Stages</a:t>
            </a:r>
            <a:endParaRPr lang="es-CL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 rot="5400000">
            <a:off x="6666542" y="964389"/>
            <a:ext cx="857256" cy="3071834"/>
          </a:xfrm>
          <a:prstGeom prst="roundRect">
            <a:avLst>
              <a:gd name="adj" fmla="val 49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5783993" y="2468712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Visiting local fishing bays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76845" y="2163038"/>
            <a:ext cx="8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80715" y="3429000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Interviews with stakeholders in the</a:t>
            </a:r>
          </a:p>
          <a:p>
            <a:r>
              <a:rPr lang="es-CL" b="1" smtClean="0">
                <a:solidFill>
                  <a:schemeClr val="bg1"/>
                </a:solidFill>
              </a:rPr>
              <a:t>Region of Valparaiso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773567" y="3123326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Stage II</a:t>
            </a:r>
            <a:endParaRPr lang="es-CL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80715" y="4934562"/>
            <a:ext cx="235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b="1" smtClean="0">
                <a:solidFill>
                  <a:prstClr val="white"/>
                </a:solidFill>
                <a:cs typeface="Times New Roman" pitchFamily="18" charset="0"/>
              </a:rPr>
              <a:t>“Identifying the </a:t>
            </a:r>
            <a:r>
              <a:rPr lang="es-CL" b="1" smtClean="0">
                <a:solidFill>
                  <a:srgbClr val="FFC000"/>
                </a:solidFill>
                <a:cs typeface="Times New Roman" pitchFamily="18" charset="0"/>
              </a:rPr>
              <a:t>main problems</a:t>
            </a:r>
            <a:r>
              <a:rPr lang="es-CL" b="1" smtClean="0">
                <a:solidFill>
                  <a:schemeClr val="bg1"/>
                </a:solidFill>
                <a:cs typeface="Times New Roman" pitchFamily="18" charset="0"/>
              </a:rPr>
              <a:t> for the recovery of hake”</a:t>
            </a:r>
            <a:endParaRPr lang="es-CL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73567" y="4628888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>
                    <a:lumMod val="65000"/>
                  </a:schemeClr>
                </a:solidFill>
              </a:rPr>
              <a:t>Stage III</a:t>
            </a:r>
            <a:r>
              <a:rPr lang="es-CL" b="1" smtClean="0">
                <a:solidFill>
                  <a:schemeClr val="accent6">
                    <a:lumMod val="50000"/>
                  </a:schemeClr>
                </a:solidFill>
              </a:rPr>
              <a:t>	      </a:t>
            </a:r>
            <a:r>
              <a:rPr lang="es-CL" b="1" smtClean="0">
                <a:solidFill>
                  <a:schemeClr val="bg1"/>
                </a:solidFill>
              </a:rPr>
              <a:t>WORKSHOP</a:t>
            </a:r>
            <a:endParaRPr lang="es-CL" b="1">
              <a:solidFill>
                <a:schemeClr val="bg1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7" y="1954560"/>
            <a:ext cx="2628000" cy="19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7" name="6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>
              <a:stCxn id="73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73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77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Envío HT\diagrama_imagen.png"/>
          <p:cNvPicPr>
            <a:picLocks noChangeAspect="1" noChangeArrowheads="1"/>
          </p:cNvPicPr>
          <p:nvPr/>
        </p:nvPicPr>
        <p:blipFill>
          <a:blip r:embed="rId3" cstate="print"/>
          <a:srcRect t="4540" r="6061" b="3152"/>
          <a:stretch>
            <a:fillRect/>
          </a:stretch>
        </p:blipFill>
        <p:spPr bwMode="auto">
          <a:xfrm>
            <a:off x="714348" y="4302435"/>
            <a:ext cx="1944000" cy="1912647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18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Workshop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78605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271461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Rectángulo"/>
          <p:cNvSpPr/>
          <p:nvPr/>
        </p:nvSpPr>
        <p:spPr>
          <a:xfrm>
            <a:off x="3571868" y="71435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b="1" smtClean="0">
                <a:cs typeface="Times New Roman" pitchFamily="18" charset="0"/>
              </a:rPr>
              <a:t>“Identifying the </a:t>
            </a:r>
            <a:r>
              <a:rPr lang="es-CL" b="1" smtClean="0">
                <a:solidFill>
                  <a:srgbClr val="FF0000"/>
                </a:solidFill>
                <a:cs typeface="Times New Roman" pitchFamily="18" charset="0"/>
              </a:rPr>
              <a:t>main problems </a:t>
            </a:r>
            <a:r>
              <a:rPr lang="es-CL" b="1" smtClean="0">
                <a:cs typeface="Times New Roman" pitchFamily="18" charset="0"/>
              </a:rPr>
              <a:t>for the recovery of hake”</a:t>
            </a:r>
            <a:endParaRPr lang="es-CL">
              <a:cs typeface="Times New Roman" pitchFamily="18" charset="0"/>
            </a:endParaRPr>
          </a:p>
        </p:txBody>
      </p:sp>
      <p:grpSp>
        <p:nvGrpSpPr>
          <p:cNvPr id="66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7" name="6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>
              <a:stCxn id="73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73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76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77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3257724" y="4286256"/>
            <a:ext cx="2385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es-MX" sz="1600" b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Some key macroproblems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286116" y="4710840"/>
            <a:ext cx="5286412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1600" smtClean="0"/>
              <a:t>The State, the Academy, Civil Society and Business (Industrial-Artisan Fisheries) operating as bubbles</a:t>
            </a:r>
            <a:endParaRPr lang="es-CL" sz="160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860" t="12" r="442" b="1291"/>
          <a:stretch>
            <a:fillRect/>
          </a:stretch>
        </p:blipFill>
        <p:spPr bwMode="auto">
          <a:xfrm>
            <a:off x="428596" y="2143116"/>
            <a:ext cx="2571768" cy="171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Rectángulo redondeado"/>
          <p:cNvSpPr/>
          <p:nvPr/>
        </p:nvSpPr>
        <p:spPr>
          <a:xfrm>
            <a:off x="3286116" y="2117358"/>
            <a:ext cx="5357850" cy="1714512"/>
          </a:xfrm>
          <a:prstGeom prst="roundRect">
            <a:avLst>
              <a:gd name="adj" fmla="val 899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2060"/>
              </a:buClr>
            </a:pPr>
            <a:endParaRPr lang="es-CL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500430" y="2551350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es-CL" b="1" smtClean="0"/>
              <a:t>From interviews and email consults to different stakeholders (in the Region of Valparaiso), were identified 20 </a:t>
            </a:r>
            <a:r>
              <a:rPr lang="es-CL" b="1" smtClean="0">
                <a:solidFill>
                  <a:srgbClr val="C00000"/>
                </a:solidFill>
              </a:rPr>
              <a:t>‘macroproblems’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286116" y="5496658"/>
            <a:ext cx="5286412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1600" smtClean="0"/>
              <a:t>There is no a joint sociopolitical vision for the</a:t>
            </a:r>
          </a:p>
          <a:p>
            <a:pPr algn="ctr">
              <a:buClr>
                <a:srgbClr val="C00000"/>
              </a:buClr>
            </a:pPr>
            <a:r>
              <a:rPr lang="en-US" sz="1600" smtClean="0"/>
              <a:t>exploitation of the hake fishery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38 Conector recto"/>
          <p:cNvCxnSpPr/>
          <p:nvPr/>
        </p:nvCxnSpPr>
        <p:spPr>
          <a:xfrm flipV="1">
            <a:off x="2603802" y="4214818"/>
            <a:ext cx="2214578" cy="28575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4818380" y="3357562"/>
            <a:ext cx="2000264" cy="85725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4461190" y="3857628"/>
            <a:ext cx="428628" cy="28575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2" idx="7"/>
          </p:cNvCxnSpPr>
          <p:nvPr/>
        </p:nvCxnSpPr>
        <p:spPr>
          <a:xfrm rot="5400000" flipH="1" flipV="1">
            <a:off x="4329836" y="4193446"/>
            <a:ext cx="467172" cy="50991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818380" y="4214818"/>
            <a:ext cx="928694" cy="214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3418314" y="4529264"/>
            <a:ext cx="1042876" cy="104287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bg1">
                    <a:lumMod val="95000"/>
                  </a:schemeClr>
                </a:solidFill>
              </a:rPr>
              <a:t>THEORY</a:t>
            </a:r>
            <a:endParaRPr lang="es-CL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5675636" y="3929066"/>
            <a:ext cx="1571636" cy="15716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WORKSHOPS &amp;</a:t>
            </a:r>
          </a:p>
          <a:p>
            <a:pPr algn="ctr"/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s-CL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132430" y="4071942"/>
            <a:ext cx="900000" cy="9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</a:p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TEAM</a:t>
            </a:r>
            <a:endParaRPr lang="es-CL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3532496" y="2607445"/>
            <a:ext cx="1265011" cy="126501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FISHERIES </a:t>
            </a:r>
          </a:p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STOCK </a:t>
            </a:r>
          </a:p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ASSESSMENT</a:t>
            </a:r>
            <a:endParaRPr lang="es-CL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6701090" y="2143116"/>
            <a:ext cx="1800000" cy="18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bg1">
                    <a:lumMod val="95000"/>
                  </a:schemeClr>
                </a:solidFill>
              </a:rPr>
              <a:t>WEBWARE</a:t>
            </a:r>
          </a:p>
          <a:p>
            <a:pPr algn="ctr"/>
            <a:endParaRPr lang="es-CL" sz="200" b="1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WEB APPLICATION </a:t>
            </a:r>
          </a:p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OPEN ACCESS</a:t>
            </a:r>
          </a:p>
        </p:txBody>
      </p:sp>
      <p:sp>
        <p:nvSpPr>
          <p:cNvPr id="66" name="65 Elipse"/>
          <p:cNvSpPr/>
          <p:nvPr/>
        </p:nvSpPr>
        <p:spPr>
          <a:xfrm>
            <a:off x="4660377" y="4071942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9" name="78 CuadroTexto"/>
          <p:cNvSpPr txBox="1"/>
          <p:nvPr/>
        </p:nvSpPr>
        <p:spPr>
          <a:xfrm>
            <a:off x="294898" y="714356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Technological Transfer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513011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80 Rectángulo"/>
          <p:cNvSpPr/>
          <p:nvPr/>
        </p:nvSpPr>
        <p:spPr>
          <a:xfrm>
            <a:off x="505867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33 Conector recto"/>
          <p:cNvCxnSpPr/>
          <p:nvPr/>
        </p:nvCxnSpPr>
        <p:spPr>
          <a:xfrm flipV="1">
            <a:off x="4818380" y="3357562"/>
            <a:ext cx="2000264" cy="85725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Elipse"/>
          <p:cNvSpPr/>
          <p:nvPr/>
        </p:nvSpPr>
        <p:spPr>
          <a:xfrm>
            <a:off x="6701090" y="2143116"/>
            <a:ext cx="1800000" cy="18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bg1">
                    <a:lumMod val="85000"/>
                  </a:schemeClr>
                </a:solidFill>
              </a:rPr>
              <a:t>WEBWARE</a:t>
            </a:r>
          </a:p>
          <a:p>
            <a:pPr algn="ctr"/>
            <a:endParaRPr lang="es-CL" sz="200" b="1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CL" sz="1400" b="1" smtClean="0">
                <a:solidFill>
                  <a:schemeClr val="bg1">
                    <a:lumMod val="85000"/>
                  </a:schemeClr>
                </a:solidFill>
              </a:rPr>
              <a:t>WEB APPLICATION </a:t>
            </a:r>
          </a:p>
          <a:p>
            <a:pPr algn="ctr"/>
            <a:r>
              <a:rPr lang="es-CL" sz="1400" b="1" smtClean="0">
                <a:solidFill>
                  <a:schemeClr val="bg1">
                    <a:lumMod val="85000"/>
                  </a:schemeClr>
                </a:solidFill>
              </a:rPr>
              <a:t>OPEN ACCESS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38 Conector recto"/>
          <p:cNvCxnSpPr/>
          <p:nvPr/>
        </p:nvCxnSpPr>
        <p:spPr>
          <a:xfrm flipV="1">
            <a:off x="2603802" y="4214818"/>
            <a:ext cx="2214578" cy="28575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4461190" y="3857628"/>
            <a:ext cx="428628" cy="28575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2" idx="7"/>
          </p:cNvCxnSpPr>
          <p:nvPr/>
        </p:nvCxnSpPr>
        <p:spPr>
          <a:xfrm rot="5400000" flipH="1" flipV="1">
            <a:off x="4329836" y="4193446"/>
            <a:ext cx="467172" cy="5099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818380" y="4214818"/>
            <a:ext cx="928694" cy="214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3418314" y="4529264"/>
            <a:ext cx="1042876" cy="104287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accent6">
                    <a:lumMod val="75000"/>
                  </a:schemeClr>
                </a:solidFill>
              </a:rPr>
              <a:t>THEORY</a:t>
            </a:r>
            <a:endParaRPr lang="es-CL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5675636" y="3929066"/>
            <a:ext cx="1571636" cy="15716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WORKSHOPS &amp;</a:t>
            </a:r>
          </a:p>
          <a:p>
            <a:pPr algn="ctr"/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s-CL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132430" y="4071942"/>
            <a:ext cx="900000" cy="9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</a:p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TEAM</a:t>
            </a:r>
            <a:endParaRPr lang="es-CL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3532496" y="2607445"/>
            <a:ext cx="1265011" cy="126501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FISHERIES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STOCK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ASSESSMENT</a:t>
            </a:r>
            <a:endParaRPr lang="es-CL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4660377" y="4071942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294898" y="714356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Technological Transfer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513011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37 Rectángulo"/>
          <p:cNvSpPr/>
          <p:nvPr/>
        </p:nvSpPr>
        <p:spPr>
          <a:xfrm>
            <a:off x="505867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Technological Transfer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513011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505867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9" name="38 Conector recto"/>
          <p:cNvCxnSpPr/>
          <p:nvPr/>
        </p:nvCxnSpPr>
        <p:spPr>
          <a:xfrm flipV="1">
            <a:off x="2603802" y="4214818"/>
            <a:ext cx="2214578" cy="28575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4818380" y="3357562"/>
            <a:ext cx="2000264" cy="85725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4461190" y="3857628"/>
            <a:ext cx="428628" cy="28575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2" idx="7"/>
          </p:cNvCxnSpPr>
          <p:nvPr/>
        </p:nvCxnSpPr>
        <p:spPr>
          <a:xfrm rot="5400000" flipH="1" flipV="1">
            <a:off x="4329836" y="4193446"/>
            <a:ext cx="467172" cy="5099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818380" y="4214818"/>
            <a:ext cx="928694" cy="214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3418314" y="4529264"/>
            <a:ext cx="1042876" cy="104287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accent6">
                    <a:lumMod val="75000"/>
                  </a:schemeClr>
                </a:solidFill>
              </a:rPr>
              <a:t>THEORY</a:t>
            </a:r>
            <a:endParaRPr lang="es-CL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5675636" y="3929066"/>
            <a:ext cx="1571636" cy="15716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WORKSHOPS &amp;</a:t>
            </a:r>
          </a:p>
          <a:p>
            <a:pPr algn="ctr"/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s-CL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132430" y="4071942"/>
            <a:ext cx="900000" cy="9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</a:p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TEAM</a:t>
            </a:r>
            <a:endParaRPr lang="es-CL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3532496" y="2607445"/>
            <a:ext cx="1265011" cy="126501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FISHERIES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STOCK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ASSESSMENT</a:t>
            </a:r>
            <a:endParaRPr lang="es-CL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6701090" y="2143116"/>
            <a:ext cx="1800000" cy="18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accent5">
                    <a:lumMod val="50000"/>
                  </a:schemeClr>
                </a:solidFill>
              </a:rPr>
              <a:t>WEBWARE</a:t>
            </a:r>
          </a:p>
          <a:p>
            <a:pPr algn="ctr"/>
            <a:endParaRPr lang="es-CL" sz="2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WEB APPLICATION </a:t>
            </a:r>
          </a:p>
          <a:p>
            <a:pPr algn="ctr"/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 ACCESS</a:t>
            </a:r>
            <a:endParaRPr lang="es-CL" sz="1400" b="1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4660377" y="4071942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196 Grupo"/>
          <p:cNvGrpSpPr/>
          <p:nvPr/>
        </p:nvGrpSpPr>
        <p:grpSpPr>
          <a:xfrm>
            <a:off x="4214810" y="3238134"/>
            <a:ext cx="3378200" cy="1672169"/>
            <a:chOff x="4203700" y="3214686"/>
            <a:chExt cx="3378200" cy="1672169"/>
          </a:xfrm>
        </p:grpSpPr>
        <p:grpSp>
          <p:nvGrpSpPr>
            <p:cNvPr id="189" name="188 Grupo"/>
            <p:cNvGrpSpPr/>
            <p:nvPr/>
          </p:nvGrpSpPr>
          <p:grpSpPr>
            <a:xfrm flipH="1">
              <a:off x="5929322" y="3222624"/>
              <a:ext cx="1011766" cy="1662114"/>
              <a:chOff x="4923367" y="3214686"/>
              <a:chExt cx="1011766" cy="1662114"/>
            </a:xfrm>
          </p:grpSpPr>
          <p:sp>
            <p:nvSpPr>
              <p:cNvPr id="190" name="189 Forma libre"/>
              <p:cNvSpPr/>
              <p:nvPr/>
            </p:nvSpPr>
            <p:spPr>
              <a:xfrm>
                <a:off x="4923367" y="3214686"/>
                <a:ext cx="778933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1" name="190 Forma libre"/>
              <p:cNvSpPr/>
              <p:nvPr/>
            </p:nvSpPr>
            <p:spPr>
              <a:xfrm>
                <a:off x="5171017" y="3251200"/>
                <a:ext cx="681566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2" name="191 Forma libre"/>
              <p:cNvSpPr/>
              <p:nvPr/>
            </p:nvSpPr>
            <p:spPr>
              <a:xfrm>
                <a:off x="5506505" y="3286124"/>
                <a:ext cx="428628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3" name="192 Forma libre"/>
              <p:cNvSpPr/>
              <p:nvPr/>
            </p:nvSpPr>
            <p:spPr>
              <a:xfrm>
                <a:off x="5863696" y="3276600"/>
                <a:ext cx="67205" cy="1600200"/>
              </a:xfrm>
              <a:custGeom>
                <a:avLst/>
                <a:gdLst>
                  <a:gd name="connsiteX0" fmla="*/ 222250 w 222250"/>
                  <a:gd name="connsiteY0" fmla="*/ 0 h 1600200"/>
                  <a:gd name="connsiteX1" fmla="*/ 184150 w 222250"/>
                  <a:gd name="connsiteY1" fmla="*/ 330200 h 1600200"/>
                  <a:gd name="connsiteX2" fmla="*/ 57150 w 222250"/>
                  <a:gd name="connsiteY2" fmla="*/ 647700 h 1600200"/>
                  <a:gd name="connsiteX3" fmla="*/ 19050 w 222250"/>
                  <a:gd name="connsiteY3" fmla="*/ 1257300 h 1600200"/>
                  <a:gd name="connsiteX4" fmla="*/ 171450 w 222250"/>
                  <a:gd name="connsiteY4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1600200">
                    <a:moveTo>
                      <a:pt x="222250" y="0"/>
                    </a:moveTo>
                    <a:cubicBezTo>
                      <a:pt x="216958" y="111125"/>
                      <a:pt x="211667" y="222250"/>
                      <a:pt x="184150" y="330200"/>
                    </a:cubicBezTo>
                    <a:cubicBezTo>
                      <a:pt x="156633" y="438150"/>
                      <a:pt x="84667" y="493183"/>
                      <a:pt x="57150" y="647700"/>
                    </a:cubicBezTo>
                    <a:cubicBezTo>
                      <a:pt x="29633" y="802217"/>
                      <a:pt x="0" y="1098550"/>
                      <a:pt x="19050" y="1257300"/>
                    </a:cubicBezTo>
                    <a:cubicBezTo>
                      <a:pt x="38100" y="1416050"/>
                      <a:pt x="104775" y="1508125"/>
                      <a:pt x="171450" y="1600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65" name="164 Forma libre"/>
            <p:cNvSpPr/>
            <p:nvPr/>
          </p:nvSpPr>
          <p:spPr>
            <a:xfrm>
              <a:off x="5499100" y="3322638"/>
              <a:ext cx="787400" cy="67733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6" name="165 Forma libre"/>
            <p:cNvSpPr/>
            <p:nvPr/>
          </p:nvSpPr>
          <p:spPr>
            <a:xfrm>
              <a:off x="5416556" y="3365500"/>
              <a:ext cx="928694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7" name="166 Forma libre"/>
            <p:cNvSpPr/>
            <p:nvPr/>
          </p:nvSpPr>
          <p:spPr>
            <a:xfrm>
              <a:off x="5286380" y="3421014"/>
              <a:ext cx="1296000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8" name="167 Forma libre"/>
            <p:cNvSpPr/>
            <p:nvPr/>
          </p:nvSpPr>
          <p:spPr>
            <a:xfrm>
              <a:off x="4954590" y="3424238"/>
              <a:ext cx="1928826" cy="160736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9" name="168 Forma libre"/>
            <p:cNvSpPr/>
            <p:nvPr/>
          </p:nvSpPr>
          <p:spPr>
            <a:xfrm>
              <a:off x="4786314" y="3436938"/>
              <a:ext cx="2143140" cy="285752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0" name="169 Forma libre"/>
            <p:cNvSpPr/>
            <p:nvPr/>
          </p:nvSpPr>
          <p:spPr>
            <a:xfrm>
              <a:off x="4597400" y="3513138"/>
              <a:ext cx="2654300" cy="353483"/>
            </a:xfrm>
            <a:custGeom>
              <a:avLst/>
              <a:gdLst>
                <a:gd name="connsiteX0" fmla="*/ 0 w 2654300"/>
                <a:gd name="connsiteY0" fmla="*/ 0 h 353483"/>
                <a:gd name="connsiteX1" fmla="*/ 203200 w 2654300"/>
                <a:gd name="connsiteY1" fmla="*/ 63500 h 353483"/>
                <a:gd name="connsiteX2" fmla="*/ 749300 w 2654300"/>
                <a:gd name="connsiteY2" fmla="*/ 279400 h 353483"/>
                <a:gd name="connsiteX3" fmla="*/ 1244600 w 2654300"/>
                <a:gd name="connsiteY3" fmla="*/ 342900 h 353483"/>
                <a:gd name="connsiteX4" fmla="*/ 2171700 w 2654300"/>
                <a:gd name="connsiteY4" fmla="*/ 215900 h 353483"/>
                <a:gd name="connsiteX5" fmla="*/ 2552700 w 2654300"/>
                <a:gd name="connsiteY5" fmla="*/ 76200 h 353483"/>
                <a:gd name="connsiteX6" fmla="*/ 2654300 w 2654300"/>
                <a:gd name="connsiteY6" fmla="*/ 50800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300" h="353483">
                  <a:moveTo>
                    <a:pt x="0" y="0"/>
                  </a:moveTo>
                  <a:cubicBezTo>
                    <a:pt x="39158" y="8466"/>
                    <a:pt x="78317" y="16933"/>
                    <a:pt x="203200" y="63500"/>
                  </a:cubicBezTo>
                  <a:cubicBezTo>
                    <a:pt x="328083" y="110067"/>
                    <a:pt x="575733" y="232833"/>
                    <a:pt x="749300" y="279400"/>
                  </a:cubicBezTo>
                  <a:cubicBezTo>
                    <a:pt x="922867" y="325967"/>
                    <a:pt x="1007533" y="353483"/>
                    <a:pt x="1244600" y="342900"/>
                  </a:cubicBezTo>
                  <a:cubicBezTo>
                    <a:pt x="1481667" y="332317"/>
                    <a:pt x="1953683" y="260350"/>
                    <a:pt x="2171700" y="215900"/>
                  </a:cubicBezTo>
                  <a:cubicBezTo>
                    <a:pt x="2389717" y="171450"/>
                    <a:pt x="2472267" y="103717"/>
                    <a:pt x="2552700" y="76200"/>
                  </a:cubicBezTo>
                  <a:cubicBezTo>
                    <a:pt x="2633133" y="48683"/>
                    <a:pt x="2643716" y="49741"/>
                    <a:pt x="2654300" y="508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1" name="170 Forma libre"/>
            <p:cNvSpPr/>
            <p:nvPr/>
          </p:nvSpPr>
          <p:spPr>
            <a:xfrm>
              <a:off x="4508500" y="3563938"/>
              <a:ext cx="2832100" cy="446617"/>
            </a:xfrm>
            <a:custGeom>
              <a:avLst/>
              <a:gdLst>
                <a:gd name="connsiteX0" fmla="*/ 0 w 2832100"/>
                <a:gd name="connsiteY0" fmla="*/ 0 h 446617"/>
                <a:gd name="connsiteX1" fmla="*/ 190500 w 2832100"/>
                <a:gd name="connsiteY1" fmla="*/ 152400 h 446617"/>
                <a:gd name="connsiteX2" fmla="*/ 850900 w 2832100"/>
                <a:gd name="connsiteY2" fmla="*/ 381000 h 446617"/>
                <a:gd name="connsiteX3" fmla="*/ 1397000 w 2832100"/>
                <a:gd name="connsiteY3" fmla="*/ 444500 h 446617"/>
                <a:gd name="connsiteX4" fmla="*/ 2146300 w 2832100"/>
                <a:gd name="connsiteY4" fmla="*/ 368300 h 446617"/>
                <a:gd name="connsiteX5" fmla="*/ 2832100 w 2832100"/>
                <a:gd name="connsiteY5" fmla="*/ 76200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100" h="446617">
                  <a:moveTo>
                    <a:pt x="0" y="0"/>
                  </a:moveTo>
                  <a:cubicBezTo>
                    <a:pt x="24341" y="44450"/>
                    <a:pt x="48683" y="88900"/>
                    <a:pt x="190500" y="152400"/>
                  </a:cubicBezTo>
                  <a:cubicBezTo>
                    <a:pt x="332317" y="215900"/>
                    <a:pt x="649817" y="332317"/>
                    <a:pt x="850900" y="381000"/>
                  </a:cubicBezTo>
                  <a:cubicBezTo>
                    <a:pt x="1051983" y="429683"/>
                    <a:pt x="1181100" y="446617"/>
                    <a:pt x="1397000" y="444500"/>
                  </a:cubicBezTo>
                  <a:cubicBezTo>
                    <a:pt x="1612900" y="442383"/>
                    <a:pt x="1907117" y="429683"/>
                    <a:pt x="2146300" y="368300"/>
                  </a:cubicBezTo>
                  <a:cubicBezTo>
                    <a:pt x="2385483" y="306917"/>
                    <a:pt x="2608791" y="191558"/>
                    <a:pt x="2832100" y="76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2" name="171 Forma libre"/>
            <p:cNvSpPr/>
            <p:nvPr/>
          </p:nvSpPr>
          <p:spPr>
            <a:xfrm>
              <a:off x="4394200" y="3690938"/>
              <a:ext cx="3086100" cy="546100"/>
            </a:xfrm>
            <a:custGeom>
              <a:avLst/>
              <a:gdLst>
                <a:gd name="connsiteX0" fmla="*/ 0 w 3086100"/>
                <a:gd name="connsiteY0" fmla="*/ 0 h 546100"/>
                <a:gd name="connsiteX1" fmla="*/ 317500 w 3086100"/>
                <a:gd name="connsiteY1" fmla="*/ 266700 h 546100"/>
                <a:gd name="connsiteX2" fmla="*/ 1130300 w 3086100"/>
                <a:gd name="connsiteY2" fmla="*/ 508000 h 546100"/>
                <a:gd name="connsiteX3" fmla="*/ 1955800 w 3086100"/>
                <a:gd name="connsiteY3" fmla="*/ 495300 h 546100"/>
                <a:gd name="connsiteX4" fmla="*/ 2641600 w 3086100"/>
                <a:gd name="connsiteY4" fmla="*/ 355600 h 546100"/>
                <a:gd name="connsiteX5" fmla="*/ 3086100 w 3086100"/>
                <a:gd name="connsiteY5" fmla="*/ 889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546100">
                  <a:moveTo>
                    <a:pt x="0" y="0"/>
                  </a:moveTo>
                  <a:cubicBezTo>
                    <a:pt x="64558" y="91016"/>
                    <a:pt x="129117" y="182033"/>
                    <a:pt x="317500" y="266700"/>
                  </a:cubicBezTo>
                  <a:cubicBezTo>
                    <a:pt x="505883" y="351367"/>
                    <a:pt x="857250" y="469900"/>
                    <a:pt x="1130300" y="508000"/>
                  </a:cubicBezTo>
                  <a:cubicBezTo>
                    <a:pt x="1403350" y="546100"/>
                    <a:pt x="1703917" y="520700"/>
                    <a:pt x="1955800" y="495300"/>
                  </a:cubicBezTo>
                  <a:cubicBezTo>
                    <a:pt x="2207683" y="469900"/>
                    <a:pt x="2453217" y="423333"/>
                    <a:pt x="2641600" y="355600"/>
                  </a:cubicBezTo>
                  <a:cubicBezTo>
                    <a:pt x="2829983" y="287867"/>
                    <a:pt x="2958041" y="188383"/>
                    <a:pt x="3086100" y="889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3" name="172 Forma libre"/>
            <p:cNvSpPr/>
            <p:nvPr/>
          </p:nvSpPr>
          <p:spPr>
            <a:xfrm>
              <a:off x="4267200" y="3856038"/>
              <a:ext cx="3314700" cy="618067"/>
            </a:xfrm>
            <a:custGeom>
              <a:avLst/>
              <a:gdLst>
                <a:gd name="connsiteX0" fmla="*/ 0 w 3314700"/>
                <a:gd name="connsiteY0" fmla="*/ 0 h 618067"/>
                <a:gd name="connsiteX1" fmla="*/ 406400 w 3314700"/>
                <a:gd name="connsiteY1" fmla="*/ 330200 h 618067"/>
                <a:gd name="connsiteX2" fmla="*/ 1320800 w 3314700"/>
                <a:gd name="connsiteY2" fmla="*/ 584200 h 618067"/>
                <a:gd name="connsiteX3" fmla="*/ 2400300 w 3314700"/>
                <a:gd name="connsiteY3" fmla="*/ 533400 h 618067"/>
                <a:gd name="connsiteX4" fmla="*/ 3314700 w 3314700"/>
                <a:gd name="connsiteY4" fmla="*/ 152400 h 61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700" h="618067">
                  <a:moveTo>
                    <a:pt x="0" y="0"/>
                  </a:moveTo>
                  <a:cubicBezTo>
                    <a:pt x="93133" y="116416"/>
                    <a:pt x="186267" y="232833"/>
                    <a:pt x="406400" y="330200"/>
                  </a:cubicBezTo>
                  <a:cubicBezTo>
                    <a:pt x="626533" y="427567"/>
                    <a:pt x="988483" y="550333"/>
                    <a:pt x="1320800" y="584200"/>
                  </a:cubicBezTo>
                  <a:cubicBezTo>
                    <a:pt x="1653117" y="618067"/>
                    <a:pt x="2067983" y="605367"/>
                    <a:pt x="2400300" y="533400"/>
                  </a:cubicBezTo>
                  <a:cubicBezTo>
                    <a:pt x="2732617" y="461433"/>
                    <a:pt x="3023658" y="306916"/>
                    <a:pt x="3314700" y="152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4" name="173 Forma libre"/>
            <p:cNvSpPr/>
            <p:nvPr/>
          </p:nvSpPr>
          <p:spPr>
            <a:xfrm>
              <a:off x="4203700" y="4059238"/>
              <a:ext cx="3365500" cy="613833"/>
            </a:xfrm>
            <a:custGeom>
              <a:avLst/>
              <a:gdLst>
                <a:gd name="connsiteX0" fmla="*/ 0 w 3365500"/>
                <a:gd name="connsiteY0" fmla="*/ 0 h 613833"/>
                <a:gd name="connsiteX1" fmla="*/ 266700 w 3365500"/>
                <a:gd name="connsiteY1" fmla="*/ 279400 h 613833"/>
                <a:gd name="connsiteX2" fmla="*/ 1028700 w 3365500"/>
                <a:gd name="connsiteY2" fmla="*/ 546100 h 613833"/>
                <a:gd name="connsiteX3" fmla="*/ 1790700 w 3365500"/>
                <a:gd name="connsiteY3" fmla="*/ 609600 h 613833"/>
                <a:gd name="connsiteX4" fmla="*/ 2705100 w 3365500"/>
                <a:gd name="connsiteY4" fmla="*/ 533400 h 613833"/>
                <a:gd name="connsiteX5" fmla="*/ 3365500 w 3365500"/>
                <a:gd name="connsiteY5" fmla="*/ 127000 h 6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0" h="613833">
                  <a:moveTo>
                    <a:pt x="0" y="0"/>
                  </a:moveTo>
                  <a:cubicBezTo>
                    <a:pt x="47625" y="94191"/>
                    <a:pt x="95250" y="188383"/>
                    <a:pt x="266700" y="279400"/>
                  </a:cubicBezTo>
                  <a:cubicBezTo>
                    <a:pt x="438150" y="370417"/>
                    <a:pt x="774700" y="491067"/>
                    <a:pt x="1028700" y="546100"/>
                  </a:cubicBezTo>
                  <a:cubicBezTo>
                    <a:pt x="1282700" y="601133"/>
                    <a:pt x="1511300" y="611717"/>
                    <a:pt x="1790700" y="609600"/>
                  </a:cubicBezTo>
                  <a:cubicBezTo>
                    <a:pt x="2070100" y="607483"/>
                    <a:pt x="2442633" y="613833"/>
                    <a:pt x="2705100" y="533400"/>
                  </a:cubicBezTo>
                  <a:cubicBezTo>
                    <a:pt x="2967567" y="452967"/>
                    <a:pt x="3365500" y="127000"/>
                    <a:pt x="3365500" y="1270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5" name="174 Forma libre"/>
            <p:cNvSpPr/>
            <p:nvPr/>
          </p:nvSpPr>
          <p:spPr>
            <a:xfrm>
              <a:off x="4203700" y="4364038"/>
              <a:ext cx="3276600" cy="522817"/>
            </a:xfrm>
            <a:custGeom>
              <a:avLst/>
              <a:gdLst>
                <a:gd name="connsiteX0" fmla="*/ 0 w 3276600"/>
                <a:gd name="connsiteY0" fmla="*/ 0 h 522817"/>
                <a:gd name="connsiteX1" fmla="*/ 317500 w 3276600"/>
                <a:gd name="connsiteY1" fmla="*/ 215900 h 522817"/>
                <a:gd name="connsiteX2" fmla="*/ 927100 w 3276600"/>
                <a:gd name="connsiteY2" fmla="*/ 406400 h 522817"/>
                <a:gd name="connsiteX3" fmla="*/ 1549400 w 3276600"/>
                <a:gd name="connsiteY3" fmla="*/ 508000 h 522817"/>
                <a:gd name="connsiteX4" fmla="*/ 2146300 w 3276600"/>
                <a:gd name="connsiteY4" fmla="*/ 495300 h 522817"/>
                <a:gd name="connsiteX5" fmla="*/ 2946400 w 3276600"/>
                <a:gd name="connsiteY5" fmla="*/ 419100 h 522817"/>
                <a:gd name="connsiteX6" fmla="*/ 3276600 w 3276600"/>
                <a:gd name="connsiteY6" fmla="*/ 342900 h 52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6600" h="522817">
                  <a:moveTo>
                    <a:pt x="0" y="0"/>
                  </a:moveTo>
                  <a:cubicBezTo>
                    <a:pt x="81491" y="74083"/>
                    <a:pt x="162983" y="148167"/>
                    <a:pt x="317500" y="215900"/>
                  </a:cubicBezTo>
                  <a:cubicBezTo>
                    <a:pt x="472017" y="283633"/>
                    <a:pt x="721783" y="357717"/>
                    <a:pt x="927100" y="406400"/>
                  </a:cubicBezTo>
                  <a:cubicBezTo>
                    <a:pt x="1132417" y="455083"/>
                    <a:pt x="1346200" y="493183"/>
                    <a:pt x="1549400" y="508000"/>
                  </a:cubicBezTo>
                  <a:cubicBezTo>
                    <a:pt x="1752600" y="522817"/>
                    <a:pt x="1913467" y="510117"/>
                    <a:pt x="2146300" y="495300"/>
                  </a:cubicBezTo>
                  <a:cubicBezTo>
                    <a:pt x="2379133" y="480483"/>
                    <a:pt x="2758017" y="444500"/>
                    <a:pt x="2946400" y="419100"/>
                  </a:cubicBezTo>
                  <a:cubicBezTo>
                    <a:pt x="3134783" y="393700"/>
                    <a:pt x="3205691" y="368300"/>
                    <a:pt x="3276600" y="3429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88" name="187 Grupo"/>
            <p:cNvGrpSpPr/>
            <p:nvPr/>
          </p:nvGrpSpPr>
          <p:grpSpPr>
            <a:xfrm>
              <a:off x="5143504" y="3222624"/>
              <a:ext cx="791628" cy="1624014"/>
              <a:chOff x="5143504" y="3214686"/>
              <a:chExt cx="791628" cy="1624014"/>
            </a:xfrm>
          </p:grpSpPr>
          <p:sp>
            <p:nvSpPr>
              <p:cNvPr id="176" name="175 Forma libre"/>
              <p:cNvSpPr/>
              <p:nvPr/>
            </p:nvSpPr>
            <p:spPr>
              <a:xfrm>
                <a:off x="5143504" y="3214686"/>
                <a:ext cx="558796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7" name="176 Forma libre"/>
              <p:cNvSpPr/>
              <p:nvPr/>
            </p:nvSpPr>
            <p:spPr>
              <a:xfrm>
                <a:off x="5357817" y="3251200"/>
                <a:ext cx="494765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8" name="177 Forma libre"/>
              <p:cNvSpPr/>
              <p:nvPr/>
            </p:nvSpPr>
            <p:spPr>
              <a:xfrm>
                <a:off x="5643570" y="3286124"/>
                <a:ext cx="291562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96" name="195 Forma libre"/>
            <p:cNvSpPr/>
            <p:nvPr/>
          </p:nvSpPr>
          <p:spPr>
            <a:xfrm>
              <a:off x="4857752" y="3214686"/>
              <a:ext cx="773110" cy="1598614"/>
            </a:xfrm>
            <a:custGeom>
              <a:avLst/>
              <a:gdLst>
                <a:gd name="connsiteX0" fmla="*/ 778933 w 778933"/>
                <a:gd name="connsiteY0" fmla="*/ 0 h 1498600"/>
                <a:gd name="connsiteX1" fmla="*/ 626533 w 778933"/>
                <a:gd name="connsiteY1" fmla="*/ 203200 h 1498600"/>
                <a:gd name="connsiteX2" fmla="*/ 156633 w 778933"/>
                <a:gd name="connsiteY2" fmla="*/ 355600 h 1498600"/>
                <a:gd name="connsiteX3" fmla="*/ 4233 w 778933"/>
                <a:gd name="connsiteY3" fmla="*/ 685800 h 1498600"/>
                <a:gd name="connsiteX4" fmla="*/ 131233 w 778933"/>
                <a:gd name="connsiteY4" fmla="*/ 1193800 h 1498600"/>
                <a:gd name="connsiteX5" fmla="*/ 397933 w 778933"/>
                <a:gd name="connsiteY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933" h="1498600">
                  <a:moveTo>
                    <a:pt x="778933" y="0"/>
                  </a:moveTo>
                  <a:cubicBezTo>
                    <a:pt x="754591" y="71966"/>
                    <a:pt x="730250" y="143933"/>
                    <a:pt x="626533" y="203200"/>
                  </a:cubicBezTo>
                  <a:cubicBezTo>
                    <a:pt x="522816" y="262467"/>
                    <a:pt x="260350" y="275167"/>
                    <a:pt x="156633" y="355600"/>
                  </a:cubicBezTo>
                  <a:cubicBezTo>
                    <a:pt x="52916" y="436033"/>
                    <a:pt x="8466" y="546100"/>
                    <a:pt x="4233" y="685800"/>
                  </a:cubicBezTo>
                  <a:cubicBezTo>
                    <a:pt x="0" y="825500"/>
                    <a:pt x="65616" y="1058333"/>
                    <a:pt x="131233" y="1193800"/>
                  </a:cubicBezTo>
                  <a:cubicBezTo>
                    <a:pt x="196850" y="1329267"/>
                    <a:pt x="397933" y="1498600"/>
                    <a:pt x="397933" y="14986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3" name="242 Forma libre"/>
          <p:cNvSpPr/>
          <p:nvPr/>
        </p:nvSpPr>
        <p:spPr>
          <a:xfrm>
            <a:off x="6615954" y="457200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0" name="139 Grupo"/>
          <p:cNvGrpSpPr/>
          <p:nvPr/>
        </p:nvGrpSpPr>
        <p:grpSpPr>
          <a:xfrm>
            <a:off x="4123330" y="3238134"/>
            <a:ext cx="1508602" cy="2073288"/>
            <a:chOff x="4123330" y="3213100"/>
            <a:chExt cx="1508602" cy="2073288"/>
          </a:xfrm>
        </p:grpSpPr>
        <p:sp>
          <p:nvSpPr>
            <p:cNvPr id="87" name="86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99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100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3" name="102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4" name="103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104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111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8" name="137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3" name="50 Grupo"/>
          <p:cNvGrpSpPr/>
          <p:nvPr/>
        </p:nvGrpSpPr>
        <p:grpSpPr>
          <a:xfrm>
            <a:off x="714348" y="585789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5" name="204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6" name="205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7" name="50 Grupo"/>
          <p:cNvGrpSpPr/>
          <p:nvPr/>
        </p:nvGrpSpPr>
        <p:grpSpPr>
          <a:xfrm>
            <a:off x="1063717" y="557214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8" name="207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9" name="208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10" name="50 Grupo"/>
          <p:cNvGrpSpPr/>
          <p:nvPr/>
        </p:nvGrpSpPr>
        <p:grpSpPr>
          <a:xfrm>
            <a:off x="777965" y="550070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1" name="210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2" name="211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13" name="50 Grupo"/>
          <p:cNvGrpSpPr/>
          <p:nvPr/>
        </p:nvGrpSpPr>
        <p:grpSpPr>
          <a:xfrm>
            <a:off x="1206593" y="592933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4" name="213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5" name="214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2" name="221 Forma libre"/>
          <p:cNvSpPr/>
          <p:nvPr/>
        </p:nvSpPr>
        <p:spPr>
          <a:xfrm>
            <a:off x="4286248" y="371976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3" name="222 Forma libre"/>
          <p:cNvSpPr/>
          <p:nvPr/>
        </p:nvSpPr>
        <p:spPr>
          <a:xfrm>
            <a:off x="4497755" y="3862642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4" name="223 Forma libre"/>
          <p:cNvSpPr/>
          <p:nvPr/>
        </p:nvSpPr>
        <p:spPr>
          <a:xfrm>
            <a:off x="5357818" y="464344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5" name="224 Forma libre"/>
          <p:cNvSpPr/>
          <p:nvPr/>
        </p:nvSpPr>
        <p:spPr>
          <a:xfrm>
            <a:off x="4143372" y="414338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6" name="225 Forma libre"/>
          <p:cNvSpPr/>
          <p:nvPr/>
        </p:nvSpPr>
        <p:spPr>
          <a:xfrm>
            <a:off x="4929190" y="514852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7" name="226 Forma libre"/>
          <p:cNvSpPr/>
          <p:nvPr/>
        </p:nvSpPr>
        <p:spPr>
          <a:xfrm>
            <a:off x="5357818" y="500565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8" name="227 Forma libre"/>
          <p:cNvSpPr/>
          <p:nvPr/>
        </p:nvSpPr>
        <p:spPr>
          <a:xfrm>
            <a:off x="5214942" y="536284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9" name="228 Forma libre"/>
          <p:cNvSpPr/>
          <p:nvPr/>
        </p:nvSpPr>
        <p:spPr>
          <a:xfrm>
            <a:off x="7783903" y="485776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0" name="229 Forma libre"/>
          <p:cNvSpPr/>
          <p:nvPr/>
        </p:nvSpPr>
        <p:spPr>
          <a:xfrm>
            <a:off x="5857884" y="4143379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1" name="230 Forma libre"/>
          <p:cNvSpPr/>
          <p:nvPr/>
        </p:nvSpPr>
        <p:spPr>
          <a:xfrm>
            <a:off x="7358082" y="507207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2" name="231 Forma libre"/>
          <p:cNvSpPr/>
          <p:nvPr/>
        </p:nvSpPr>
        <p:spPr>
          <a:xfrm>
            <a:off x="5214942" y="435769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3" name="232 Forma libre"/>
          <p:cNvSpPr/>
          <p:nvPr/>
        </p:nvSpPr>
        <p:spPr>
          <a:xfrm>
            <a:off x="4357686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4" name="233 Forma libre"/>
          <p:cNvSpPr/>
          <p:nvPr/>
        </p:nvSpPr>
        <p:spPr>
          <a:xfrm>
            <a:off x="4295772" y="4929198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5" name="234 Forma libre"/>
          <p:cNvSpPr/>
          <p:nvPr/>
        </p:nvSpPr>
        <p:spPr>
          <a:xfrm>
            <a:off x="4445000" y="4819660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6" name="235 Forma libre"/>
          <p:cNvSpPr/>
          <p:nvPr/>
        </p:nvSpPr>
        <p:spPr>
          <a:xfrm>
            <a:off x="4143372" y="4786322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7" name="236 Forma libre"/>
          <p:cNvSpPr/>
          <p:nvPr/>
        </p:nvSpPr>
        <p:spPr>
          <a:xfrm>
            <a:off x="3929058" y="3857628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8" name="237 Forma libre"/>
          <p:cNvSpPr/>
          <p:nvPr/>
        </p:nvSpPr>
        <p:spPr>
          <a:xfrm>
            <a:off x="4426317" y="401320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9" name="238 Forma libre"/>
          <p:cNvSpPr/>
          <p:nvPr/>
        </p:nvSpPr>
        <p:spPr>
          <a:xfrm>
            <a:off x="7867672" y="4555179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0" name="239 Forma libre"/>
          <p:cNvSpPr/>
          <p:nvPr/>
        </p:nvSpPr>
        <p:spPr>
          <a:xfrm>
            <a:off x="7643834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1" name="240 Forma libre"/>
          <p:cNvSpPr/>
          <p:nvPr/>
        </p:nvSpPr>
        <p:spPr>
          <a:xfrm>
            <a:off x="7712465" y="429127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2" name="241 Forma libre"/>
          <p:cNvSpPr/>
          <p:nvPr/>
        </p:nvSpPr>
        <p:spPr>
          <a:xfrm>
            <a:off x="5500694" y="385762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4" name="243 Forma libre"/>
          <p:cNvSpPr/>
          <p:nvPr/>
        </p:nvSpPr>
        <p:spPr>
          <a:xfrm>
            <a:off x="6768354" y="4286256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5" name="244 Forma libre"/>
          <p:cNvSpPr/>
          <p:nvPr/>
        </p:nvSpPr>
        <p:spPr>
          <a:xfrm>
            <a:off x="6330202" y="4786321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1" name="140 Grupo"/>
          <p:cNvGrpSpPr/>
          <p:nvPr/>
        </p:nvGrpSpPr>
        <p:grpSpPr>
          <a:xfrm flipH="1">
            <a:off x="6135232" y="3236548"/>
            <a:ext cx="1508602" cy="2073288"/>
            <a:chOff x="4123330" y="3213100"/>
            <a:chExt cx="1508602" cy="2073288"/>
          </a:xfrm>
        </p:grpSpPr>
        <p:sp>
          <p:nvSpPr>
            <p:cNvPr id="142" name="141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3" name="142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143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5" name="144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6" name="145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7" name="146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8" name="147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9" name="148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0" name="149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1" name="150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2" name="151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3" name="152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4" name="153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5" name="154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6" name="155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7" name="156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8" name="157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9" name="158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0" name="159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1" name="160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2" name="161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3" name="162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4" name="163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5466974" y="2928934"/>
            <a:ext cx="864000" cy="360000"/>
            <a:chOff x="5292343" y="2053991"/>
            <a:chExt cx="1208483" cy="517753"/>
          </a:xfrm>
        </p:grpSpPr>
        <p:grpSp>
          <p:nvGrpSpPr>
            <p:cNvPr id="71" name="70 Grupo"/>
            <p:cNvGrpSpPr/>
            <p:nvPr/>
          </p:nvGrpSpPr>
          <p:grpSpPr>
            <a:xfrm>
              <a:off x="5292343" y="2053991"/>
              <a:ext cx="1208483" cy="517753"/>
              <a:chOff x="3357554" y="3482751"/>
              <a:chExt cx="3618964" cy="1550480"/>
            </a:xfrm>
          </p:grpSpPr>
          <p:cxnSp>
            <p:nvCxnSpPr>
              <p:cNvPr id="42" name="41 Conector recto"/>
              <p:cNvCxnSpPr/>
              <p:nvPr/>
            </p:nvCxnSpPr>
            <p:spPr>
              <a:xfrm rot="16200000" flipH="1">
                <a:off x="4712666" y="3632670"/>
                <a:ext cx="500066" cy="2143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flipV="1">
                <a:off x="4751303" y="3482751"/>
                <a:ext cx="214314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flipV="1">
                <a:off x="4787003" y="3579490"/>
                <a:ext cx="214314" cy="714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4166920" y="4285462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>
                <a:off x="4452672" y="3984596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Forma libre"/>
              <p:cNvSpPr/>
              <p:nvPr/>
            </p:nvSpPr>
            <p:spPr>
              <a:xfrm>
                <a:off x="4273576" y="3658428"/>
                <a:ext cx="798490" cy="901521"/>
              </a:xfrm>
              <a:custGeom>
                <a:avLst/>
                <a:gdLst>
                  <a:gd name="connsiteX0" fmla="*/ 476518 w 798490"/>
                  <a:gd name="connsiteY0" fmla="*/ 901521 h 901521"/>
                  <a:gd name="connsiteX1" fmla="*/ 0 w 798490"/>
                  <a:gd name="connsiteY1" fmla="*/ 0 h 901521"/>
                  <a:gd name="connsiteX2" fmla="*/ 90152 w 798490"/>
                  <a:gd name="connsiteY2" fmla="*/ 0 h 901521"/>
                  <a:gd name="connsiteX3" fmla="*/ 798490 w 798490"/>
                  <a:gd name="connsiteY3" fmla="*/ 347729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90" h="901521">
                    <a:moveTo>
                      <a:pt x="476518" y="901521"/>
                    </a:moveTo>
                    <a:lnTo>
                      <a:pt x="0" y="0"/>
                    </a:lnTo>
                    <a:lnTo>
                      <a:pt x="90152" y="0"/>
                    </a:lnTo>
                    <a:lnTo>
                      <a:pt x="798490" y="34772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4997003" y="3737092"/>
                <a:ext cx="360608" cy="399245"/>
              </a:xfrm>
              <a:custGeom>
                <a:avLst/>
                <a:gdLst>
                  <a:gd name="connsiteX0" fmla="*/ 0 w 360608"/>
                  <a:gd name="connsiteY0" fmla="*/ 38637 h 399245"/>
                  <a:gd name="connsiteX1" fmla="*/ 309093 w 360608"/>
                  <a:gd name="connsiteY1" fmla="*/ 0 h 399245"/>
                  <a:gd name="connsiteX2" fmla="*/ 360608 w 360608"/>
                  <a:gd name="connsiteY2" fmla="*/ 399245 h 399245"/>
                  <a:gd name="connsiteX3" fmla="*/ 77273 w 360608"/>
                  <a:gd name="connsiteY3" fmla="*/ 386366 h 399245"/>
                  <a:gd name="connsiteX4" fmla="*/ 0 w 360608"/>
                  <a:gd name="connsiteY4" fmla="*/ 38637 h 3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08" h="399245">
                    <a:moveTo>
                      <a:pt x="0" y="38637"/>
                    </a:moveTo>
                    <a:lnTo>
                      <a:pt x="309093" y="0"/>
                    </a:lnTo>
                    <a:lnTo>
                      <a:pt x="360608" y="399245"/>
                    </a:lnTo>
                    <a:lnTo>
                      <a:pt x="77273" y="386366"/>
                    </a:lnTo>
                    <a:lnTo>
                      <a:pt x="0" y="3863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4929190" y="4071942"/>
                <a:ext cx="1184857" cy="437881"/>
              </a:xfrm>
              <a:custGeom>
                <a:avLst/>
                <a:gdLst>
                  <a:gd name="connsiteX0" fmla="*/ 0 w 1184857"/>
                  <a:gd name="connsiteY0" fmla="*/ 412123 h 437881"/>
                  <a:gd name="connsiteX1" fmla="*/ 90153 w 1184857"/>
                  <a:gd name="connsiteY1" fmla="*/ 38636 h 437881"/>
                  <a:gd name="connsiteX2" fmla="*/ 953037 w 1184857"/>
                  <a:gd name="connsiteY2" fmla="*/ 0 h 437881"/>
                  <a:gd name="connsiteX3" fmla="*/ 1184857 w 1184857"/>
                  <a:gd name="connsiteY3" fmla="*/ 437881 h 437881"/>
                  <a:gd name="connsiteX4" fmla="*/ 0 w 1184857"/>
                  <a:gd name="connsiteY4" fmla="*/ 412123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57" h="437881">
                    <a:moveTo>
                      <a:pt x="0" y="412123"/>
                    </a:moveTo>
                    <a:lnTo>
                      <a:pt x="90153" y="38636"/>
                    </a:lnTo>
                    <a:lnTo>
                      <a:pt x="953037" y="0"/>
                    </a:lnTo>
                    <a:lnTo>
                      <a:pt x="1184857" y="437881"/>
                    </a:lnTo>
                    <a:lnTo>
                      <a:pt x="0" y="4121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3357554" y="4286256"/>
                <a:ext cx="3618964" cy="746975"/>
              </a:xfrm>
              <a:custGeom>
                <a:avLst/>
                <a:gdLst>
                  <a:gd name="connsiteX0" fmla="*/ 0 w 3618964"/>
                  <a:gd name="connsiteY0" fmla="*/ 193183 h 746975"/>
                  <a:gd name="connsiteX1" fmla="*/ 270457 w 3618964"/>
                  <a:gd name="connsiteY1" fmla="*/ 708338 h 746975"/>
                  <a:gd name="connsiteX2" fmla="*/ 3296992 w 3618964"/>
                  <a:gd name="connsiteY2" fmla="*/ 746975 h 746975"/>
                  <a:gd name="connsiteX3" fmla="*/ 3425780 w 3618964"/>
                  <a:gd name="connsiteY3" fmla="*/ 347729 h 746975"/>
                  <a:gd name="connsiteX4" fmla="*/ 3618964 w 3618964"/>
                  <a:gd name="connsiteY4" fmla="*/ 25758 h 746975"/>
                  <a:gd name="connsiteX5" fmla="*/ 2266682 w 3618964"/>
                  <a:gd name="connsiteY5" fmla="*/ 0 h 746975"/>
                  <a:gd name="connsiteX6" fmla="*/ 2099257 w 3618964"/>
                  <a:gd name="connsiteY6" fmla="*/ 180304 h 746975"/>
                  <a:gd name="connsiteX7" fmla="*/ 0 w 3618964"/>
                  <a:gd name="connsiteY7" fmla="*/ 193183 h 74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8964" h="746975">
                    <a:moveTo>
                      <a:pt x="0" y="193183"/>
                    </a:moveTo>
                    <a:lnTo>
                      <a:pt x="270457" y="708338"/>
                    </a:lnTo>
                    <a:lnTo>
                      <a:pt x="3296992" y="746975"/>
                    </a:lnTo>
                    <a:lnTo>
                      <a:pt x="3425780" y="347729"/>
                    </a:lnTo>
                    <a:lnTo>
                      <a:pt x="3618964" y="25758"/>
                    </a:lnTo>
                    <a:lnTo>
                      <a:pt x="2266682" y="0"/>
                    </a:lnTo>
                    <a:lnTo>
                      <a:pt x="2099257" y="180304"/>
                    </a:lnTo>
                    <a:lnTo>
                      <a:pt x="0" y="193183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74" name="73 Forma libre"/>
            <p:cNvSpPr/>
            <p:nvPr/>
          </p:nvSpPr>
          <p:spPr>
            <a:xfrm>
              <a:off x="5356225" y="2471162"/>
              <a:ext cx="1062000" cy="87129"/>
            </a:xfrm>
            <a:custGeom>
              <a:avLst/>
              <a:gdLst>
                <a:gd name="connsiteX0" fmla="*/ 0 w 1066800"/>
                <a:gd name="connsiteY0" fmla="*/ 25400 h 101600"/>
                <a:gd name="connsiteX1" fmla="*/ 31750 w 1066800"/>
                <a:gd name="connsiteY1" fmla="*/ 88900 h 101600"/>
                <a:gd name="connsiteX2" fmla="*/ 1038225 w 1066800"/>
                <a:gd name="connsiteY2" fmla="*/ 101600 h 101600"/>
                <a:gd name="connsiteX3" fmla="*/ 1066800 w 1066800"/>
                <a:gd name="connsiteY3" fmla="*/ 0 h 101600"/>
                <a:gd name="connsiteX4" fmla="*/ 0 w 1066800"/>
                <a:gd name="connsiteY4" fmla="*/ 254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01600">
                  <a:moveTo>
                    <a:pt x="0" y="25400"/>
                  </a:moveTo>
                  <a:lnTo>
                    <a:pt x="31750" y="88900"/>
                  </a:lnTo>
                  <a:lnTo>
                    <a:pt x="1038225" y="101600"/>
                  </a:lnTo>
                  <a:lnTo>
                    <a:pt x="10668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6" name="245 Forma libre"/>
          <p:cNvSpPr/>
          <p:nvPr/>
        </p:nvSpPr>
        <p:spPr>
          <a:xfrm>
            <a:off x="5439149" y="51101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7" name="246 Forma libre"/>
          <p:cNvSpPr/>
          <p:nvPr/>
        </p:nvSpPr>
        <p:spPr>
          <a:xfrm>
            <a:off x="4997821" y="48627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8" name="247 Conector recto"/>
          <p:cNvCxnSpPr/>
          <p:nvPr/>
        </p:nvCxnSpPr>
        <p:spPr>
          <a:xfrm flipV="1">
            <a:off x="3693724" y="3242896"/>
            <a:ext cx="4608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6 Grupo"/>
          <p:cNvGrpSpPr/>
          <p:nvPr/>
        </p:nvGrpSpPr>
        <p:grpSpPr>
          <a:xfrm>
            <a:off x="4214810" y="3238134"/>
            <a:ext cx="3378200" cy="1672169"/>
            <a:chOff x="4203700" y="3214686"/>
            <a:chExt cx="3378200" cy="1672169"/>
          </a:xfrm>
        </p:grpSpPr>
        <p:grpSp>
          <p:nvGrpSpPr>
            <p:cNvPr id="3" name="188 Grupo"/>
            <p:cNvGrpSpPr/>
            <p:nvPr/>
          </p:nvGrpSpPr>
          <p:grpSpPr>
            <a:xfrm flipH="1">
              <a:off x="5929322" y="3222624"/>
              <a:ext cx="1011766" cy="1662114"/>
              <a:chOff x="4923367" y="3214686"/>
              <a:chExt cx="1011766" cy="1662114"/>
            </a:xfrm>
          </p:grpSpPr>
          <p:sp>
            <p:nvSpPr>
              <p:cNvPr id="190" name="189 Forma libre"/>
              <p:cNvSpPr/>
              <p:nvPr/>
            </p:nvSpPr>
            <p:spPr>
              <a:xfrm>
                <a:off x="4923367" y="3214686"/>
                <a:ext cx="778933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1" name="190 Forma libre"/>
              <p:cNvSpPr/>
              <p:nvPr/>
            </p:nvSpPr>
            <p:spPr>
              <a:xfrm>
                <a:off x="5171017" y="3251200"/>
                <a:ext cx="681566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2" name="191 Forma libre"/>
              <p:cNvSpPr/>
              <p:nvPr/>
            </p:nvSpPr>
            <p:spPr>
              <a:xfrm>
                <a:off x="5506505" y="3286124"/>
                <a:ext cx="428628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3" name="192 Forma libre"/>
              <p:cNvSpPr/>
              <p:nvPr/>
            </p:nvSpPr>
            <p:spPr>
              <a:xfrm>
                <a:off x="5863696" y="3276600"/>
                <a:ext cx="67205" cy="1600200"/>
              </a:xfrm>
              <a:custGeom>
                <a:avLst/>
                <a:gdLst>
                  <a:gd name="connsiteX0" fmla="*/ 222250 w 222250"/>
                  <a:gd name="connsiteY0" fmla="*/ 0 h 1600200"/>
                  <a:gd name="connsiteX1" fmla="*/ 184150 w 222250"/>
                  <a:gd name="connsiteY1" fmla="*/ 330200 h 1600200"/>
                  <a:gd name="connsiteX2" fmla="*/ 57150 w 222250"/>
                  <a:gd name="connsiteY2" fmla="*/ 647700 h 1600200"/>
                  <a:gd name="connsiteX3" fmla="*/ 19050 w 222250"/>
                  <a:gd name="connsiteY3" fmla="*/ 1257300 h 1600200"/>
                  <a:gd name="connsiteX4" fmla="*/ 171450 w 222250"/>
                  <a:gd name="connsiteY4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1600200">
                    <a:moveTo>
                      <a:pt x="222250" y="0"/>
                    </a:moveTo>
                    <a:cubicBezTo>
                      <a:pt x="216958" y="111125"/>
                      <a:pt x="211667" y="222250"/>
                      <a:pt x="184150" y="330200"/>
                    </a:cubicBezTo>
                    <a:cubicBezTo>
                      <a:pt x="156633" y="438150"/>
                      <a:pt x="84667" y="493183"/>
                      <a:pt x="57150" y="647700"/>
                    </a:cubicBezTo>
                    <a:cubicBezTo>
                      <a:pt x="29633" y="802217"/>
                      <a:pt x="0" y="1098550"/>
                      <a:pt x="19050" y="1257300"/>
                    </a:cubicBezTo>
                    <a:cubicBezTo>
                      <a:pt x="38100" y="1416050"/>
                      <a:pt x="104775" y="1508125"/>
                      <a:pt x="171450" y="1600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65" name="164 Forma libre"/>
            <p:cNvSpPr/>
            <p:nvPr/>
          </p:nvSpPr>
          <p:spPr>
            <a:xfrm>
              <a:off x="5499100" y="3322638"/>
              <a:ext cx="787400" cy="67733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6" name="165 Forma libre"/>
            <p:cNvSpPr/>
            <p:nvPr/>
          </p:nvSpPr>
          <p:spPr>
            <a:xfrm>
              <a:off x="5416556" y="3365500"/>
              <a:ext cx="928694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7" name="166 Forma libre"/>
            <p:cNvSpPr/>
            <p:nvPr/>
          </p:nvSpPr>
          <p:spPr>
            <a:xfrm>
              <a:off x="5286380" y="3421014"/>
              <a:ext cx="1296000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8" name="167 Forma libre"/>
            <p:cNvSpPr/>
            <p:nvPr/>
          </p:nvSpPr>
          <p:spPr>
            <a:xfrm>
              <a:off x="4954590" y="3424238"/>
              <a:ext cx="1928826" cy="160736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9" name="168 Forma libre"/>
            <p:cNvSpPr/>
            <p:nvPr/>
          </p:nvSpPr>
          <p:spPr>
            <a:xfrm>
              <a:off x="4786314" y="3436938"/>
              <a:ext cx="2143140" cy="285752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0" name="169 Forma libre"/>
            <p:cNvSpPr/>
            <p:nvPr/>
          </p:nvSpPr>
          <p:spPr>
            <a:xfrm>
              <a:off x="4597400" y="3513138"/>
              <a:ext cx="2654300" cy="353483"/>
            </a:xfrm>
            <a:custGeom>
              <a:avLst/>
              <a:gdLst>
                <a:gd name="connsiteX0" fmla="*/ 0 w 2654300"/>
                <a:gd name="connsiteY0" fmla="*/ 0 h 353483"/>
                <a:gd name="connsiteX1" fmla="*/ 203200 w 2654300"/>
                <a:gd name="connsiteY1" fmla="*/ 63500 h 353483"/>
                <a:gd name="connsiteX2" fmla="*/ 749300 w 2654300"/>
                <a:gd name="connsiteY2" fmla="*/ 279400 h 353483"/>
                <a:gd name="connsiteX3" fmla="*/ 1244600 w 2654300"/>
                <a:gd name="connsiteY3" fmla="*/ 342900 h 353483"/>
                <a:gd name="connsiteX4" fmla="*/ 2171700 w 2654300"/>
                <a:gd name="connsiteY4" fmla="*/ 215900 h 353483"/>
                <a:gd name="connsiteX5" fmla="*/ 2552700 w 2654300"/>
                <a:gd name="connsiteY5" fmla="*/ 76200 h 353483"/>
                <a:gd name="connsiteX6" fmla="*/ 2654300 w 2654300"/>
                <a:gd name="connsiteY6" fmla="*/ 50800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300" h="353483">
                  <a:moveTo>
                    <a:pt x="0" y="0"/>
                  </a:moveTo>
                  <a:cubicBezTo>
                    <a:pt x="39158" y="8466"/>
                    <a:pt x="78317" y="16933"/>
                    <a:pt x="203200" y="63500"/>
                  </a:cubicBezTo>
                  <a:cubicBezTo>
                    <a:pt x="328083" y="110067"/>
                    <a:pt x="575733" y="232833"/>
                    <a:pt x="749300" y="279400"/>
                  </a:cubicBezTo>
                  <a:cubicBezTo>
                    <a:pt x="922867" y="325967"/>
                    <a:pt x="1007533" y="353483"/>
                    <a:pt x="1244600" y="342900"/>
                  </a:cubicBezTo>
                  <a:cubicBezTo>
                    <a:pt x="1481667" y="332317"/>
                    <a:pt x="1953683" y="260350"/>
                    <a:pt x="2171700" y="215900"/>
                  </a:cubicBezTo>
                  <a:cubicBezTo>
                    <a:pt x="2389717" y="171450"/>
                    <a:pt x="2472267" y="103717"/>
                    <a:pt x="2552700" y="76200"/>
                  </a:cubicBezTo>
                  <a:cubicBezTo>
                    <a:pt x="2633133" y="48683"/>
                    <a:pt x="2643716" y="49741"/>
                    <a:pt x="2654300" y="508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1" name="170 Forma libre"/>
            <p:cNvSpPr/>
            <p:nvPr/>
          </p:nvSpPr>
          <p:spPr>
            <a:xfrm>
              <a:off x="4508500" y="3563938"/>
              <a:ext cx="2832100" cy="446617"/>
            </a:xfrm>
            <a:custGeom>
              <a:avLst/>
              <a:gdLst>
                <a:gd name="connsiteX0" fmla="*/ 0 w 2832100"/>
                <a:gd name="connsiteY0" fmla="*/ 0 h 446617"/>
                <a:gd name="connsiteX1" fmla="*/ 190500 w 2832100"/>
                <a:gd name="connsiteY1" fmla="*/ 152400 h 446617"/>
                <a:gd name="connsiteX2" fmla="*/ 850900 w 2832100"/>
                <a:gd name="connsiteY2" fmla="*/ 381000 h 446617"/>
                <a:gd name="connsiteX3" fmla="*/ 1397000 w 2832100"/>
                <a:gd name="connsiteY3" fmla="*/ 444500 h 446617"/>
                <a:gd name="connsiteX4" fmla="*/ 2146300 w 2832100"/>
                <a:gd name="connsiteY4" fmla="*/ 368300 h 446617"/>
                <a:gd name="connsiteX5" fmla="*/ 2832100 w 2832100"/>
                <a:gd name="connsiteY5" fmla="*/ 76200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100" h="446617">
                  <a:moveTo>
                    <a:pt x="0" y="0"/>
                  </a:moveTo>
                  <a:cubicBezTo>
                    <a:pt x="24341" y="44450"/>
                    <a:pt x="48683" y="88900"/>
                    <a:pt x="190500" y="152400"/>
                  </a:cubicBezTo>
                  <a:cubicBezTo>
                    <a:pt x="332317" y="215900"/>
                    <a:pt x="649817" y="332317"/>
                    <a:pt x="850900" y="381000"/>
                  </a:cubicBezTo>
                  <a:cubicBezTo>
                    <a:pt x="1051983" y="429683"/>
                    <a:pt x="1181100" y="446617"/>
                    <a:pt x="1397000" y="444500"/>
                  </a:cubicBezTo>
                  <a:cubicBezTo>
                    <a:pt x="1612900" y="442383"/>
                    <a:pt x="1907117" y="429683"/>
                    <a:pt x="2146300" y="368300"/>
                  </a:cubicBezTo>
                  <a:cubicBezTo>
                    <a:pt x="2385483" y="306917"/>
                    <a:pt x="2608791" y="191558"/>
                    <a:pt x="2832100" y="76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2" name="171 Forma libre"/>
            <p:cNvSpPr/>
            <p:nvPr/>
          </p:nvSpPr>
          <p:spPr>
            <a:xfrm>
              <a:off x="4394200" y="3690938"/>
              <a:ext cx="3086100" cy="546100"/>
            </a:xfrm>
            <a:custGeom>
              <a:avLst/>
              <a:gdLst>
                <a:gd name="connsiteX0" fmla="*/ 0 w 3086100"/>
                <a:gd name="connsiteY0" fmla="*/ 0 h 546100"/>
                <a:gd name="connsiteX1" fmla="*/ 317500 w 3086100"/>
                <a:gd name="connsiteY1" fmla="*/ 266700 h 546100"/>
                <a:gd name="connsiteX2" fmla="*/ 1130300 w 3086100"/>
                <a:gd name="connsiteY2" fmla="*/ 508000 h 546100"/>
                <a:gd name="connsiteX3" fmla="*/ 1955800 w 3086100"/>
                <a:gd name="connsiteY3" fmla="*/ 495300 h 546100"/>
                <a:gd name="connsiteX4" fmla="*/ 2641600 w 3086100"/>
                <a:gd name="connsiteY4" fmla="*/ 355600 h 546100"/>
                <a:gd name="connsiteX5" fmla="*/ 3086100 w 3086100"/>
                <a:gd name="connsiteY5" fmla="*/ 889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546100">
                  <a:moveTo>
                    <a:pt x="0" y="0"/>
                  </a:moveTo>
                  <a:cubicBezTo>
                    <a:pt x="64558" y="91016"/>
                    <a:pt x="129117" y="182033"/>
                    <a:pt x="317500" y="266700"/>
                  </a:cubicBezTo>
                  <a:cubicBezTo>
                    <a:pt x="505883" y="351367"/>
                    <a:pt x="857250" y="469900"/>
                    <a:pt x="1130300" y="508000"/>
                  </a:cubicBezTo>
                  <a:cubicBezTo>
                    <a:pt x="1403350" y="546100"/>
                    <a:pt x="1703917" y="520700"/>
                    <a:pt x="1955800" y="495300"/>
                  </a:cubicBezTo>
                  <a:cubicBezTo>
                    <a:pt x="2207683" y="469900"/>
                    <a:pt x="2453217" y="423333"/>
                    <a:pt x="2641600" y="355600"/>
                  </a:cubicBezTo>
                  <a:cubicBezTo>
                    <a:pt x="2829983" y="287867"/>
                    <a:pt x="2958041" y="188383"/>
                    <a:pt x="3086100" y="889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3" name="172 Forma libre"/>
            <p:cNvSpPr/>
            <p:nvPr/>
          </p:nvSpPr>
          <p:spPr>
            <a:xfrm>
              <a:off x="4267200" y="3856038"/>
              <a:ext cx="3314700" cy="618067"/>
            </a:xfrm>
            <a:custGeom>
              <a:avLst/>
              <a:gdLst>
                <a:gd name="connsiteX0" fmla="*/ 0 w 3314700"/>
                <a:gd name="connsiteY0" fmla="*/ 0 h 618067"/>
                <a:gd name="connsiteX1" fmla="*/ 406400 w 3314700"/>
                <a:gd name="connsiteY1" fmla="*/ 330200 h 618067"/>
                <a:gd name="connsiteX2" fmla="*/ 1320800 w 3314700"/>
                <a:gd name="connsiteY2" fmla="*/ 584200 h 618067"/>
                <a:gd name="connsiteX3" fmla="*/ 2400300 w 3314700"/>
                <a:gd name="connsiteY3" fmla="*/ 533400 h 618067"/>
                <a:gd name="connsiteX4" fmla="*/ 3314700 w 3314700"/>
                <a:gd name="connsiteY4" fmla="*/ 152400 h 61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700" h="618067">
                  <a:moveTo>
                    <a:pt x="0" y="0"/>
                  </a:moveTo>
                  <a:cubicBezTo>
                    <a:pt x="93133" y="116416"/>
                    <a:pt x="186267" y="232833"/>
                    <a:pt x="406400" y="330200"/>
                  </a:cubicBezTo>
                  <a:cubicBezTo>
                    <a:pt x="626533" y="427567"/>
                    <a:pt x="988483" y="550333"/>
                    <a:pt x="1320800" y="584200"/>
                  </a:cubicBezTo>
                  <a:cubicBezTo>
                    <a:pt x="1653117" y="618067"/>
                    <a:pt x="2067983" y="605367"/>
                    <a:pt x="2400300" y="533400"/>
                  </a:cubicBezTo>
                  <a:cubicBezTo>
                    <a:pt x="2732617" y="461433"/>
                    <a:pt x="3023658" y="306916"/>
                    <a:pt x="3314700" y="152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4" name="173 Forma libre"/>
            <p:cNvSpPr/>
            <p:nvPr/>
          </p:nvSpPr>
          <p:spPr>
            <a:xfrm>
              <a:off x="4203700" y="4059238"/>
              <a:ext cx="3365500" cy="613833"/>
            </a:xfrm>
            <a:custGeom>
              <a:avLst/>
              <a:gdLst>
                <a:gd name="connsiteX0" fmla="*/ 0 w 3365500"/>
                <a:gd name="connsiteY0" fmla="*/ 0 h 613833"/>
                <a:gd name="connsiteX1" fmla="*/ 266700 w 3365500"/>
                <a:gd name="connsiteY1" fmla="*/ 279400 h 613833"/>
                <a:gd name="connsiteX2" fmla="*/ 1028700 w 3365500"/>
                <a:gd name="connsiteY2" fmla="*/ 546100 h 613833"/>
                <a:gd name="connsiteX3" fmla="*/ 1790700 w 3365500"/>
                <a:gd name="connsiteY3" fmla="*/ 609600 h 613833"/>
                <a:gd name="connsiteX4" fmla="*/ 2705100 w 3365500"/>
                <a:gd name="connsiteY4" fmla="*/ 533400 h 613833"/>
                <a:gd name="connsiteX5" fmla="*/ 3365500 w 3365500"/>
                <a:gd name="connsiteY5" fmla="*/ 127000 h 6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0" h="613833">
                  <a:moveTo>
                    <a:pt x="0" y="0"/>
                  </a:moveTo>
                  <a:cubicBezTo>
                    <a:pt x="47625" y="94191"/>
                    <a:pt x="95250" y="188383"/>
                    <a:pt x="266700" y="279400"/>
                  </a:cubicBezTo>
                  <a:cubicBezTo>
                    <a:pt x="438150" y="370417"/>
                    <a:pt x="774700" y="491067"/>
                    <a:pt x="1028700" y="546100"/>
                  </a:cubicBezTo>
                  <a:cubicBezTo>
                    <a:pt x="1282700" y="601133"/>
                    <a:pt x="1511300" y="611717"/>
                    <a:pt x="1790700" y="609600"/>
                  </a:cubicBezTo>
                  <a:cubicBezTo>
                    <a:pt x="2070100" y="607483"/>
                    <a:pt x="2442633" y="613833"/>
                    <a:pt x="2705100" y="533400"/>
                  </a:cubicBezTo>
                  <a:cubicBezTo>
                    <a:pt x="2967567" y="452967"/>
                    <a:pt x="3365500" y="127000"/>
                    <a:pt x="3365500" y="1270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5" name="174 Forma libre"/>
            <p:cNvSpPr/>
            <p:nvPr/>
          </p:nvSpPr>
          <p:spPr>
            <a:xfrm>
              <a:off x="4203700" y="4364038"/>
              <a:ext cx="3276600" cy="522817"/>
            </a:xfrm>
            <a:custGeom>
              <a:avLst/>
              <a:gdLst>
                <a:gd name="connsiteX0" fmla="*/ 0 w 3276600"/>
                <a:gd name="connsiteY0" fmla="*/ 0 h 522817"/>
                <a:gd name="connsiteX1" fmla="*/ 317500 w 3276600"/>
                <a:gd name="connsiteY1" fmla="*/ 215900 h 522817"/>
                <a:gd name="connsiteX2" fmla="*/ 927100 w 3276600"/>
                <a:gd name="connsiteY2" fmla="*/ 406400 h 522817"/>
                <a:gd name="connsiteX3" fmla="*/ 1549400 w 3276600"/>
                <a:gd name="connsiteY3" fmla="*/ 508000 h 522817"/>
                <a:gd name="connsiteX4" fmla="*/ 2146300 w 3276600"/>
                <a:gd name="connsiteY4" fmla="*/ 495300 h 522817"/>
                <a:gd name="connsiteX5" fmla="*/ 2946400 w 3276600"/>
                <a:gd name="connsiteY5" fmla="*/ 419100 h 522817"/>
                <a:gd name="connsiteX6" fmla="*/ 3276600 w 3276600"/>
                <a:gd name="connsiteY6" fmla="*/ 342900 h 52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6600" h="522817">
                  <a:moveTo>
                    <a:pt x="0" y="0"/>
                  </a:moveTo>
                  <a:cubicBezTo>
                    <a:pt x="81491" y="74083"/>
                    <a:pt x="162983" y="148167"/>
                    <a:pt x="317500" y="215900"/>
                  </a:cubicBezTo>
                  <a:cubicBezTo>
                    <a:pt x="472017" y="283633"/>
                    <a:pt x="721783" y="357717"/>
                    <a:pt x="927100" y="406400"/>
                  </a:cubicBezTo>
                  <a:cubicBezTo>
                    <a:pt x="1132417" y="455083"/>
                    <a:pt x="1346200" y="493183"/>
                    <a:pt x="1549400" y="508000"/>
                  </a:cubicBezTo>
                  <a:cubicBezTo>
                    <a:pt x="1752600" y="522817"/>
                    <a:pt x="1913467" y="510117"/>
                    <a:pt x="2146300" y="495300"/>
                  </a:cubicBezTo>
                  <a:cubicBezTo>
                    <a:pt x="2379133" y="480483"/>
                    <a:pt x="2758017" y="444500"/>
                    <a:pt x="2946400" y="419100"/>
                  </a:cubicBezTo>
                  <a:cubicBezTo>
                    <a:pt x="3134783" y="393700"/>
                    <a:pt x="3205691" y="368300"/>
                    <a:pt x="3276600" y="3429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4" name="187 Grupo"/>
            <p:cNvGrpSpPr/>
            <p:nvPr/>
          </p:nvGrpSpPr>
          <p:grpSpPr>
            <a:xfrm>
              <a:off x="5143504" y="3222624"/>
              <a:ext cx="791628" cy="1624014"/>
              <a:chOff x="5143504" y="3214686"/>
              <a:chExt cx="791628" cy="1624014"/>
            </a:xfrm>
          </p:grpSpPr>
          <p:sp>
            <p:nvSpPr>
              <p:cNvPr id="176" name="175 Forma libre"/>
              <p:cNvSpPr/>
              <p:nvPr/>
            </p:nvSpPr>
            <p:spPr>
              <a:xfrm>
                <a:off x="5143504" y="3214686"/>
                <a:ext cx="558796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7" name="176 Forma libre"/>
              <p:cNvSpPr/>
              <p:nvPr/>
            </p:nvSpPr>
            <p:spPr>
              <a:xfrm>
                <a:off x="5357817" y="3251200"/>
                <a:ext cx="494765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8" name="177 Forma libre"/>
              <p:cNvSpPr/>
              <p:nvPr/>
            </p:nvSpPr>
            <p:spPr>
              <a:xfrm>
                <a:off x="5643570" y="3286124"/>
                <a:ext cx="291562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96" name="195 Forma libre"/>
            <p:cNvSpPr/>
            <p:nvPr/>
          </p:nvSpPr>
          <p:spPr>
            <a:xfrm>
              <a:off x="4857752" y="3214686"/>
              <a:ext cx="773110" cy="1598614"/>
            </a:xfrm>
            <a:custGeom>
              <a:avLst/>
              <a:gdLst>
                <a:gd name="connsiteX0" fmla="*/ 778933 w 778933"/>
                <a:gd name="connsiteY0" fmla="*/ 0 h 1498600"/>
                <a:gd name="connsiteX1" fmla="*/ 626533 w 778933"/>
                <a:gd name="connsiteY1" fmla="*/ 203200 h 1498600"/>
                <a:gd name="connsiteX2" fmla="*/ 156633 w 778933"/>
                <a:gd name="connsiteY2" fmla="*/ 355600 h 1498600"/>
                <a:gd name="connsiteX3" fmla="*/ 4233 w 778933"/>
                <a:gd name="connsiteY3" fmla="*/ 685800 h 1498600"/>
                <a:gd name="connsiteX4" fmla="*/ 131233 w 778933"/>
                <a:gd name="connsiteY4" fmla="*/ 1193800 h 1498600"/>
                <a:gd name="connsiteX5" fmla="*/ 397933 w 778933"/>
                <a:gd name="connsiteY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933" h="1498600">
                  <a:moveTo>
                    <a:pt x="778933" y="0"/>
                  </a:moveTo>
                  <a:cubicBezTo>
                    <a:pt x="754591" y="71966"/>
                    <a:pt x="730250" y="143933"/>
                    <a:pt x="626533" y="203200"/>
                  </a:cubicBezTo>
                  <a:cubicBezTo>
                    <a:pt x="522816" y="262467"/>
                    <a:pt x="260350" y="275167"/>
                    <a:pt x="156633" y="355600"/>
                  </a:cubicBezTo>
                  <a:cubicBezTo>
                    <a:pt x="52916" y="436033"/>
                    <a:pt x="8466" y="546100"/>
                    <a:pt x="4233" y="685800"/>
                  </a:cubicBezTo>
                  <a:cubicBezTo>
                    <a:pt x="0" y="825500"/>
                    <a:pt x="65616" y="1058333"/>
                    <a:pt x="131233" y="1193800"/>
                  </a:cubicBezTo>
                  <a:cubicBezTo>
                    <a:pt x="196850" y="1329267"/>
                    <a:pt x="397933" y="1498600"/>
                    <a:pt x="397933" y="14986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3" name="242 Forma libre"/>
          <p:cNvSpPr/>
          <p:nvPr/>
        </p:nvSpPr>
        <p:spPr>
          <a:xfrm>
            <a:off x="6615954" y="457200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" name="139 Grupo"/>
          <p:cNvGrpSpPr/>
          <p:nvPr/>
        </p:nvGrpSpPr>
        <p:grpSpPr>
          <a:xfrm>
            <a:off x="4123330" y="3238134"/>
            <a:ext cx="1508602" cy="2073288"/>
            <a:chOff x="4123330" y="3213100"/>
            <a:chExt cx="1508602" cy="2073288"/>
          </a:xfrm>
        </p:grpSpPr>
        <p:sp>
          <p:nvSpPr>
            <p:cNvPr id="87" name="86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99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100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3" name="102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4" name="103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104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111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8" name="137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50 Grupo"/>
          <p:cNvGrpSpPr/>
          <p:nvPr/>
        </p:nvGrpSpPr>
        <p:grpSpPr>
          <a:xfrm>
            <a:off x="714348" y="585789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5" name="204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6" name="205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" name="50 Grupo"/>
          <p:cNvGrpSpPr/>
          <p:nvPr/>
        </p:nvGrpSpPr>
        <p:grpSpPr>
          <a:xfrm>
            <a:off x="1063717" y="557214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8" name="207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9" name="208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2" name="50 Grupo"/>
          <p:cNvGrpSpPr/>
          <p:nvPr/>
        </p:nvGrpSpPr>
        <p:grpSpPr>
          <a:xfrm>
            <a:off x="777965" y="550070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1" name="210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2" name="211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50 Grupo"/>
          <p:cNvGrpSpPr/>
          <p:nvPr/>
        </p:nvGrpSpPr>
        <p:grpSpPr>
          <a:xfrm>
            <a:off x="1206593" y="592933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4" name="213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5" name="214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2" name="221 Forma libre"/>
          <p:cNvSpPr/>
          <p:nvPr/>
        </p:nvSpPr>
        <p:spPr>
          <a:xfrm>
            <a:off x="4286248" y="371976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3" name="222 Forma libre"/>
          <p:cNvSpPr/>
          <p:nvPr/>
        </p:nvSpPr>
        <p:spPr>
          <a:xfrm>
            <a:off x="4497755" y="3862642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4" name="223 Forma libre"/>
          <p:cNvSpPr/>
          <p:nvPr/>
        </p:nvSpPr>
        <p:spPr>
          <a:xfrm>
            <a:off x="5357818" y="464344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5" name="224 Forma libre"/>
          <p:cNvSpPr/>
          <p:nvPr/>
        </p:nvSpPr>
        <p:spPr>
          <a:xfrm>
            <a:off x="4143372" y="414338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6" name="225 Forma libre"/>
          <p:cNvSpPr/>
          <p:nvPr/>
        </p:nvSpPr>
        <p:spPr>
          <a:xfrm>
            <a:off x="4929190" y="514852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7" name="226 Forma libre"/>
          <p:cNvSpPr/>
          <p:nvPr/>
        </p:nvSpPr>
        <p:spPr>
          <a:xfrm>
            <a:off x="5357818" y="500565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8" name="227 Forma libre"/>
          <p:cNvSpPr/>
          <p:nvPr/>
        </p:nvSpPr>
        <p:spPr>
          <a:xfrm>
            <a:off x="5214942" y="536284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9" name="228 Forma libre"/>
          <p:cNvSpPr/>
          <p:nvPr/>
        </p:nvSpPr>
        <p:spPr>
          <a:xfrm>
            <a:off x="7783903" y="485776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0" name="229 Forma libre"/>
          <p:cNvSpPr/>
          <p:nvPr/>
        </p:nvSpPr>
        <p:spPr>
          <a:xfrm>
            <a:off x="5857884" y="4143379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1" name="230 Forma libre"/>
          <p:cNvSpPr/>
          <p:nvPr/>
        </p:nvSpPr>
        <p:spPr>
          <a:xfrm>
            <a:off x="7358082" y="507207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2" name="231 Forma libre"/>
          <p:cNvSpPr/>
          <p:nvPr/>
        </p:nvSpPr>
        <p:spPr>
          <a:xfrm>
            <a:off x="5214942" y="435769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3" name="232 Forma libre"/>
          <p:cNvSpPr/>
          <p:nvPr/>
        </p:nvSpPr>
        <p:spPr>
          <a:xfrm>
            <a:off x="4357686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4" name="233 Forma libre"/>
          <p:cNvSpPr/>
          <p:nvPr/>
        </p:nvSpPr>
        <p:spPr>
          <a:xfrm>
            <a:off x="4295772" y="4929198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5" name="234 Forma libre"/>
          <p:cNvSpPr/>
          <p:nvPr/>
        </p:nvSpPr>
        <p:spPr>
          <a:xfrm>
            <a:off x="4445000" y="4819660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6" name="235 Forma libre"/>
          <p:cNvSpPr/>
          <p:nvPr/>
        </p:nvSpPr>
        <p:spPr>
          <a:xfrm>
            <a:off x="4143372" y="4786322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7" name="236 Forma libre"/>
          <p:cNvSpPr/>
          <p:nvPr/>
        </p:nvSpPr>
        <p:spPr>
          <a:xfrm>
            <a:off x="3929058" y="3857628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8" name="237 Forma libre"/>
          <p:cNvSpPr/>
          <p:nvPr/>
        </p:nvSpPr>
        <p:spPr>
          <a:xfrm>
            <a:off x="4426317" y="401320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9" name="238 Forma libre"/>
          <p:cNvSpPr/>
          <p:nvPr/>
        </p:nvSpPr>
        <p:spPr>
          <a:xfrm>
            <a:off x="7867672" y="4555179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0" name="239 Forma libre"/>
          <p:cNvSpPr/>
          <p:nvPr/>
        </p:nvSpPr>
        <p:spPr>
          <a:xfrm>
            <a:off x="7643834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1" name="240 Forma libre"/>
          <p:cNvSpPr/>
          <p:nvPr/>
        </p:nvSpPr>
        <p:spPr>
          <a:xfrm>
            <a:off x="7712465" y="429127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2" name="241 Forma libre"/>
          <p:cNvSpPr/>
          <p:nvPr/>
        </p:nvSpPr>
        <p:spPr>
          <a:xfrm>
            <a:off x="5500694" y="385762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4" name="243 Forma libre"/>
          <p:cNvSpPr/>
          <p:nvPr/>
        </p:nvSpPr>
        <p:spPr>
          <a:xfrm>
            <a:off x="6768354" y="4286256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5" name="244 Forma libre"/>
          <p:cNvSpPr/>
          <p:nvPr/>
        </p:nvSpPr>
        <p:spPr>
          <a:xfrm>
            <a:off x="6330202" y="4786321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140 Grupo"/>
          <p:cNvGrpSpPr/>
          <p:nvPr/>
        </p:nvGrpSpPr>
        <p:grpSpPr>
          <a:xfrm flipH="1">
            <a:off x="6135232" y="3236548"/>
            <a:ext cx="1508602" cy="2073288"/>
            <a:chOff x="4123330" y="3213100"/>
            <a:chExt cx="1508602" cy="2073288"/>
          </a:xfrm>
        </p:grpSpPr>
        <p:sp>
          <p:nvSpPr>
            <p:cNvPr id="142" name="141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3" name="142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143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5" name="144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6" name="145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7" name="146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8" name="147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9" name="148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0" name="149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1" name="150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2" name="151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3" name="152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4" name="153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5" name="154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6" name="155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7" name="156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8" name="157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9" name="158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0" name="159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1" name="160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2" name="161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3" name="162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4" name="163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" name="74 Grupo"/>
          <p:cNvGrpSpPr/>
          <p:nvPr/>
        </p:nvGrpSpPr>
        <p:grpSpPr>
          <a:xfrm>
            <a:off x="5466974" y="2928934"/>
            <a:ext cx="864000" cy="360000"/>
            <a:chOff x="5292343" y="2053991"/>
            <a:chExt cx="1208483" cy="517753"/>
          </a:xfrm>
        </p:grpSpPr>
        <p:grpSp>
          <p:nvGrpSpPr>
            <p:cNvPr id="16" name="70 Grupo"/>
            <p:cNvGrpSpPr/>
            <p:nvPr/>
          </p:nvGrpSpPr>
          <p:grpSpPr>
            <a:xfrm>
              <a:off x="5292343" y="2053991"/>
              <a:ext cx="1208483" cy="517753"/>
              <a:chOff x="3357554" y="3482751"/>
              <a:chExt cx="3618964" cy="1550480"/>
            </a:xfrm>
          </p:grpSpPr>
          <p:cxnSp>
            <p:nvCxnSpPr>
              <p:cNvPr id="42" name="41 Conector recto"/>
              <p:cNvCxnSpPr/>
              <p:nvPr/>
            </p:nvCxnSpPr>
            <p:spPr>
              <a:xfrm rot="16200000" flipH="1">
                <a:off x="4712666" y="3632670"/>
                <a:ext cx="500066" cy="2143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flipV="1">
                <a:off x="4751303" y="3482751"/>
                <a:ext cx="214314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flipV="1">
                <a:off x="4787003" y="3579490"/>
                <a:ext cx="214314" cy="714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4166920" y="4285462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>
                <a:off x="4452672" y="3984596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Forma libre"/>
              <p:cNvSpPr/>
              <p:nvPr/>
            </p:nvSpPr>
            <p:spPr>
              <a:xfrm>
                <a:off x="4273576" y="3658428"/>
                <a:ext cx="798490" cy="901521"/>
              </a:xfrm>
              <a:custGeom>
                <a:avLst/>
                <a:gdLst>
                  <a:gd name="connsiteX0" fmla="*/ 476518 w 798490"/>
                  <a:gd name="connsiteY0" fmla="*/ 901521 h 901521"/>
                  <a:gd name="connsiteX1" fmla="*/ 0 w 798490"/>
                  <a:gd name="connsiteY1" fmla="*/ 0 h 901521"/>
                  <a:gd name="connsiteX2" fmla="*/ 90152 w 798490"/>
                  <a:gd name="connsiteY2" fmla="*/ 0 h 901521"/>
                  <a:gd name="connsiteX3" fmla="*/ 798490 w 798490"/>
                  <a:gd name="connsiteY3" fmla="*/ 347729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90" h="901521">
                    <a:moveTo>
                      <a:pt x="476518" y="901521"/>
                    </a:moveTo>
                    <a:lnTo>
                      <a:pt x="0" y="0"/>
                    </a:lnTo>
                    <a:lnTo>
                      <a:pt x="90152" y="0"/>
                    </a:lnTo>
                    <a:lnTo>
                      <a:pt x="798490" y="34772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4997003" y="3737092"/>
                <a:ext cx="360608" cy="399245"/>
              </a:xfrm>
              <a:custGeom>
                <a:avLst/>
                <a:gdLst>
                  <a:gd name="connsiteX0" fmla="*/ 0 w 360608"/>
                  <a:gd name="connsiteY0" fmla="*/ 38637 h 399245"/>
                  <a:gd name="connsiteX1" fmla="*/ 309093 w 360608"/>
                  <a:gd name="connsiteY1" fmla="*/ 0 h 399245"/>
                  <a:gd name="connsiteX2" fmla="*/ 360608 w 360608"/>
                  <a:gd name="connsiteY2" fmla="*/ 399245 h 399245"/>
                  <a:gd name="connsiteX3" fmla="*/ 77273 w 360608"/>
                  <a:gd name="connsiteY3" fmla="*/ 386366 h 399245"/>
                  <a:gd name="connsiteX4" fmla="*/ 0 w 360608"/>
                  <a:gd name="connsiteY4" fmla="*/ 38637 h 3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08" h="399245">
                    <a:moveTo>
                      <a:pt x="0" y="38637"/>
                    </a:moveTo>
                    <a:lnTo>
                      <a:pt x="309093" y="0"/>
                    </a:lnTo>
                    <a:lnTo>
                      <a:pt x="360608" y="399245"/>
                    </a:lnTo>
                    <a:lnTo>
                      <a:pt x="77273" y="386366"/>
                    </a:lnTo>
                    <a:lnTo>
                      <a:pt x="0" y="3863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4929190" y="4071942"/>
                <a:ext cx="1184857" cy="437881"/>
              </a:xfrm>
              <a:custGeom>
                <a:avLst/>
                <a:gdLst>
                  <a:gd name="connsiteX0" fmla="*/ 0 w 1184857"/>
                  <a:gd name="connsiteY0" fmla="*/ 412123 h 437881"/>
                  <a:gd name="connsiteX1" fmla="*/ 90153 w 1184857"/>
                  <a:gd name="connsiteY1" fmla="*/ 38636 h 437881"/>
                  <a:gd name="connsiteX2" fmla="*/ 953037 w 1184857"/>
                  <a:gd name="connsiteY2" fmla="*/ 0 h 437881"/>
                  <a:gd name="connsiteX3" fmla="*/ 1184857 w 1184857"/>
                  <a:gd name="connsiteY3" fmla="*/ 437881 h 437881"/>
                  <a:gd name="connsiteX4" fmla="*/ 0 w 1184857"/>
                  <a:gd name="connsiteY4" fmla="*/ 412123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57" h="437881">
                    <a:moveTo>
                      <a:pt x="0" y="412123"/>
                    </a:moveTo>
                    <a:lnTo>
                      <a:pt x="90153" y="38636"/>
                    </a:lnTo>
                    <a:lnTo>
                      <a:pt x="953037" y="0"/>
                    </a:lnTo>
                    <a:lnTo>
                      <a:pt x="1184857" y="437881"/>
                    </a:lnTo>
                    <a:lnTo>
                      <a:pt x="0" y="4121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3357554" y="4286256"/>
                <a:ext cx="3618964" cy="746975"/>
              </a:xfrm>
              <a:custGeom>
                <a:avLst/>
                <a:gdLst>
                  <a:gd name="connsiteX0" fmla="*/ 0 w 3618964"/>
                  <a:gd name="connsiteY0" fmla="*/ 193183 h 746975"/>
                  <a:gd name="connsiteX1" fmla="*/ 270457 w 3618964"/>
                  <a:gd name="connsiteY1" fmla="*/ 708338 h 746975"/>
                  <a:gd name="connsiteX2" fmla="*/ 3296992 w 3618964"/>
                  <a:gd name="connsiteY2" fmla="*/ 746975 h 746975"/>
                  <a:gd name="connsiteX3" fmla="*/ 3425780 w 3618964"/>
                  <a:gd name="connsiteY3" fmla="*/ 347729 h 746975"/>
                  <a:gd name="connsiteX4" fmla="*/ 3618964 w 3618964"/>
                  <a:gd name="connsiteY4" fmla="*/ 25758 h 746975"/>
                  <a:gd name="connsiteX5" fmla="*/ 2266682 w 3618964"/>
                  <a:gd name="connsiteY5" fmla="*/ 0 h 746975"/>
                  <a:gd name="connsiteX6" fmla="*/ 2099257 w 3618964"/>
                  <a:gd name="connsiteY6" fmla="*/ 180304 h 746975"/>
                  <a:gd name="connsiteX7" fmla="*/ 0 w 3618964"/>
                  <a:gd name="connsiteY7" fmla="*/ 193183 h 74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8964" h="746975">
                    <a:moveTo>
                      <a:pt x="0" y="193183"/>
                    </a:moveTo>
                    <a:lnTo>
                      <a:pt x="270457" y="708338"/>
                    </a:lnTo>
                    <a:lnTo>
                      <a:pt x="3296992" y="746975"/>
                    </a:lnTo>
                    <a:lnTo>
                      <a:pt x="3425780" y="347729"/>
                    </a:lnTo>
                    <a:lnTo>
                      <a:pt x="3618964" y="25758"/>
                    </a:lnTo>
                    <a:lnTo>
                      <a:pt x="2266682" y="0"/>
                    </a:lnTo>
                    <a:lnTo>
                      <a:pt x="2099257" y="180304"/>
                    </a:lnTo>
                    <a:lnTo>
                      <a:pt x="0" y="193183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74" name="73 Forma libre"/>
            <p:cNvSpPr/>
            <p:nvPr/>
          </p:nvSpPr>
          <p:spPr>
            <a:xfrm>
              <a:off x="5356225" y="2471162"/>
              <a:ext cx="1062000" cy="87129"/>
            </a:xfrm>
            <a:custGeom>
              <a:avLst/>
              <a:gdLst>
                <a:gd name="connsiteX0" fmla="*/ 0 w 1066800"/>
                <a:gd name="connsiteY0" fmla="*/ 25400 h 101600"/>
                <a:gd name="connsiteX1" fmla="*/ 31750 w 1066800"/>
                <a:gd name="connsiteY1" fmla="*/ 88900 h 101600"/>
                <a:gd name="connsiteX2" fmla="*/ 1038225 w 1066800"/>
                <a:gd name="connsiteY2" fmla="*/ 101600 h 101600"/>
                <a:gd name="connsiteX3" fmla="*/ 1066800 w 1066800"/>
                <a:gd name="connsiteY3" fmla="*/ 0 h 101600"/>
                <a:gd name="connsiteX4" fmla="*/ 0 w 1066800"/>
                <a:gd name="connsiteY4" fmla="*/ 254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01600">
                  <a:moveTo>
                    <a:pt x="0" y="25400"/>
                  </a:moveTo>
                  <a:lnTo>
                    <a:pt x="31750" y="88900"/>
                  </a:lnTo>
                  <a:lnTo>
                    <a:pt x="1038225" y="101600"/>
                  </a:lnTo>
                  <a:lnTo>
                    <a:pt x="10668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77" name="76 Conector recto"/>
          <p:cNvCxnSpPr/>
          <p:nvPr/>
        </p:nvCxnSpPr>
        <p:spPr>
          <a:xfrm flipV="1">
            <a:off x="3693724" y="3242896"/>
            <a:ext cx="4608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245 Forma libre"/>
          <p:cNvSpPr/>
          <p:nvPr/>
        </p:nvSpPr>
        <p:spPr>
          <a:xfrm>
            <a:off x="5439149" y="51101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7" name="246 Forma libre"/>
          <p:cNvSpPr/>
          <p:nvPr/>
        </p:nvSpPr>
        <p:spPr>
          <a:xfrm>
            <a:off x="4997821" y="48627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9" name="178 Rectángulo redondeado"/>
          <p:cNvSpPr/>
          <p:nvPr/>
        </p:nvSpPr>
        <p:spPr>
          <a:xfrm>
            <a:off x="3714744" y="3357562"/>
            <a:ext cx="4572032" cy="22145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0" name="179 Rectángulo redondeado"/>
          <p:cNvSpPr/>
          <p:nvPr/>
        </p:nvSpPr>
        <p:spPr>
          <a:xfrm>
            <a:off x="642910" y="5429264"/>
            <a:ext cx="1000132" cy="78581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2" name="181 Rectángulo redondeado"/>
          <p:cNvSpPr/>
          <p:nvPr/>
        </p:nvSpPr>
        <p:spPr>
          <a:xfrm>
            <a:off x="6643702" y="2071678"/>
            <a:ext cx="164307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FISHERIES DATA</a:t>
            </a:r>
          </a:p>
          <a:p>
            <a:pPr algn="ctr"/>
            <a:r>
              <a:rPr lang="es-CL" sz="1200" b="1" smtClean="0">
                <a:solidFill>
                  <a:schemeClr val="bg1"/>
                </a:solidFill>
              </a:rPr>
              <a:t>ESTIMATION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186" name="185 Rectángulo redondeado"/>
          <p:cNvSpPr/>
          <p:nvPr/>
        </p:nvSpPr>
        <p:spPr>
          <a:xfrm>
            <a:off x="6000760" y="5715016"/>
            <a:ext cx="1214446" cy="7143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MEAN</a:t>
            </a:r>
          </a:p>
          <a:p>
            <a:pPr algn="ctr"/>
            <a:r>
              <a:rPr lang="es-CL" sz="1200" b="1" smtClean="0">
                <a:solidFill>
                  <a:schemeClr val="bg1"/>
                </a:solidFill>
              </a:rPr>
              <a:t>WEIGHT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187" name="186 Rectángulo redondeado"/>
          <p:cNvSpPr/>
          <p:nvPr/>
        </p:nvSpPr>
        <p:spPr>
          <a:xfrm>
            <a:off x="7358082" y="5715016"/>
            <a:ext cx="928694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rgbClr val="002060"/>
                </a:solidFill>
              </a:rPr>
              <a:t>+ OTHERS</a:t>
            </a:r>
            <a:endParaRPr lang="es-CL" sz="1200" b="1">
              <a:solidFill>
                <a:srgbClr val="002060"/>
              </a:solidFill>
            </a:endParaRPr>
          </a:p>
        </p:txBody>
      </p:sp>
      <p:sp>
        <p:nvSpPr>
          <p:cNvPr id="188" name="187 Rectángulo redondeado"/>
          <p:cNvSpPr/>
          <p:nvPr/>
        </p:nvSpPr>
        <p:spPr>
          <a:xfrm>
            <a:off x="3714744" y="5715016"/>
            <a:ext cx="2143140" cy="64294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rgbClr val="002060"/>
                </a:solidFill>
              </a:rPr>
              <a:t>ABUNDANCE</a:t>
            </a:r>
          </a:p>
          <a:p>
            <a:pPr algn="ctr"/>
            <a:r>
              <a:rPr lang="es-CL" sz="1200" b="1" smtClean="0">
                <a:solidFill>
                  <a:srgbClr val="002060"/>
                </a:solidFill>
              </a:rPr>
              <a:t>ESTIMATION</a:t>
            </a:r>
            <a:endParaRPr lang="es-CL" sz="1200" b="1">
              <a:solidFill>
                <a:srgbClr val="002060"/>
              </a:solidFill>
            </a:endParaRPr>
          </a:p>
        </p:txBody>
      </p:sp>
      <p:pic>
        <p:nvPicPr>
          <p:cNvPr id="183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183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73 Rectángulo redondeado"/>
          <p:cNvSpPr/>
          <p:nvPr/>
        </p:nvSpPr>
        <p:spPr>
          <a:xfrm>
            <a:off x="3643306" y="2214554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74 Rectángulo redondeado"/>
          <p:cNvSpPr/>
          <p:nvPr/>
        </p:nvSpPr>
        <p:spPr>
          <a:xfrm>
            <a:off x="3643306" y="3786190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75 Rectángulo redondeado"/>
          <p:cNvSpPr/>
          <p:nvPr/>
        </p:nvSpPr>
        <p:spPr>
          <a:xfrm>
            <a:off x="6215074" y="642918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76 Rectángulo redondeado"/>
          <p:cNvSpPr/>
          <p:nvPr/>
        </p:nvSpPr>
        <p:spPr>
          <a:xfrm>
            <a:off x="6215074" y="2214554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77 Rectángulo redondeado"/>
          <p:cNvSpPr/>
          <p:nvPr/>
        </p:nvSpPr>
        <p:spPr>
          <a:xfrm>
            <a:off x="6215074" y="3786190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Rectángulo redondeado"/>
          <p:cNvSpPr/>
          <p:nvPr/>
        </p:nvSpPr>
        <p:spPr>
          <a:xfrm>
            <a:off x="3643306" y="642918"/>
            <a:ext cx="2357454" cy="1500198"/>
          </a:xfrm>
          <a:prstGeom prst="roundRect">
            <a:avLst>
              <a:gd name="adj" fmla="val 379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94898" y="565832"/>
            <a:ext cx="2029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</a:p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21 Imagen" descr="alejandro.jpg"/>
          <p:cNvPicPr>
            <a:picLocks noChangeAspect="1"/>
          </p:cNvPicPr>
          <p:nvPr/>
        </p:nvPicPr>
        <p:blipFill>
          <a:blip r:embed="rId3"/>
          <a:srcRect r="15684"/>
          <a:stretch>
            <a:fillRect/>
          </a:stretch>
        </p:blipFill>
        <p:spPr>
          <a:xfrm>
            <a:off x="3714744" y="2285992"/>
            <a:ext cx="907923" cy="1357322"/>
          </a:xfrm>
          <a:prstGeom prst="rect">
            <a:avLst/>
          </a:prstGeom>
        </p:spPr>
      </p:pic>
      <p:pic>
        <p:nvPicPr>
          <p:cNvPr id="23" name="22 Imagen" descr="dario.jpg"/>
          <p:cNvPicPr>
            <a:picLocks noChangeAspect="1"/>
          </p:cNvPicPr>
          <p:nvPr/>
        </p:nvPicPr>
        <p:blipFill>
          <a:blip r:embed="rId4"/>
          <a:srcRect r="16170"/>
          <a:stretch>
            <a:fillRect/>
          </a:stretch>
        </p:blipFill>
        <p:spPr>
          <a:xfrm>
            <a:off x="6286512" y="2285992"/>
            <a:ext cx="902685" cy="1357322"/>
          </a:xfrm>
          <a:prstGeom prst="rect">
            <a:avLst/>
          </a:prstGeom>
        </p:spPr>
      </p:pic>
      <p:pic>
        <p:nvPicPr>
          <p:cNvPr id="25" name="24 Imagen" descr="max.jpg"/>
          <p:cNvPicPr>
            <a:picLocks noChangeAspect="1"/>
          </p:cNvPicPr>
          <p:nvPr/>
        </p:nvPicPr>
        <p:blipFill>
          <a:blip r:embed="rId5"/>
          <a:srcRect r="15864"/>
          <a:stretch>
            <a:fillRect/>
          </a:stretch>
        </p:blipFill>
        <p:spPr>
          <a:xfrm>
            <a:off x="6286512" y="3857628"/>
            <a:ext cx="905978" cy="1357322"/>
          </a:xfrm>
          <a:prstGeom prst="rect">
            <a:avLst/>
          </a:prstGeom>
        </p:spPr>
      </p:pic>
      <p:pic>
        <p:nvPicPr>
          <p:cNvPr id="26" name="25 Imagen" descr="pedro2.jpg"/>
          <p:cNvPicPr>
            <a:picLocks noChangeAspect="1"/>
          </p:cNvPicPr>
          <p:nvPr/>
        </p:nvPicPr>
        <p:blipFill>
          <a:blip r:embed="rId6"/>
          <a:srcRect r="13755"/>
          <a:stretch>
            <a:fillRect/>
          </a:stretch>
        </p:blipFill>
        <p:spPr>
          <a:xfrm>
            <a:off x="3714744" y="714356"/>
            <a:ext cx="928694" cy="1357322"/>
          </a:xfrm>
          <a:prstGeom prst="rect">
            <a:avLst/>
          </a:prstGeom>
        </p:spPr>
      </p:pic>
      <p:pic>
        <p:nvPicPr>
          <p:cNvPr id="27" name="26 Imagen" descr="renzo.jpg"/>
          <p:cNvPicPr>
            <a:picLocks noChangeAspect="1"/>
          </p:cNvPicPr>
          <p:nvPr/>
        </p:nvPicPr>
        <p:blipFill>
          <a:blip r:embed="rId7">
            <a:lum bright="10000" contrast="10000"/>
          </a:blip>
          <a:srcRect r="16170"/>
          <a:stretch>
            <a:fillRect/>
          </a:stretch>
        </p:blipFill>
        <p:spPr>
          <a:xfrm>
            <a:off x="3714744" y="3857628"/>
            <a:ext cx="902685" cy="1357322"/>
          </a:xfrm>
          <a:prstGeom prst="rect">
            <a:avLst/>
          </a:prstGeom>
        </p:spPr>
      </p:pic>
      <p:sp>
        <p:nvSpPr>
          <p:cNvPr id="48" name="47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53 Grupo"/>
          <p:cNvGrpSpPr/>
          <p:nvPr/>
        </p:nvGrpSpPr>
        <p:grpSpPr>
          <a:xfrm>
            <a:off x="492991" y="5643578"/>
            <a:ext cx="1143008" cy="646429"/>
            <a:chOff x="1643042" y="2357430"/>
            <a:chExt cx="6786610" cy="3838171"/>
          </a:xfrm>
        </p:grpSpPr>
        <p:cxnSp>
          <p:nvCxnSpPr>
            <p:cNvPr id="55" name="54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>
              <a:stCxn id="60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60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61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62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63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64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403819" y="2538423"/>
            <a:ext cx="209929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Multidisciplinary Group</a:t>
            </a:r>
          </a:p>
          <a:p>
            <a:endParaRPr lang="en-US" sz="1400" b="1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Marine Biologists</a:t>
            </a:r>
          </a:p>
          <a:p>
            <a:endParaRPr lang="en-US" sz="14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Engineers</a:t>
            </a:r>
          </a:p>
          <a:p>
            <a:endParaRPr lang="en-US" sz="14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Applied Mathematicians</a:t>
            </a:r>
          </a:p>
          <a:p>
            <a:endParaRPr lang="en-US" sz="14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Expert on social behavior </a:t>
            </a:r>
          </a:p>
          <a:p>
            <a:endParaRPr lang="en-US" sz="14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Journalist</a:t>
            </a:r>
            <a:endParaRPr lang="es-CL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4677773" y="714356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PEDRO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GAJARDO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7252309" y="71435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HÉCTOR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RAMÍREZ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677773" y="2285992"/>
            <a:ext cx="1066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ALEJANDRO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ZULETA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7252309" y="2285992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DARÍO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RIVAS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4643438" y="3855369"/>
            <a:ext cx="909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RENZO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TASCHERI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7252309" y="3855369"/>
            <a:ext cx="1132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MAXIMILIANO</a:t>
            </a:r>
          </a:p>
          <a:p>
            <a:r>
              <a:rPr lang="es-CL" sz="1100" b="1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</a:rPr>
              <a:t>OLIVARES</a:t>
            </a:r>
            <a:endParaRPr lang="es-CL" sz="1100" b="1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84 Conector recto"/>
          <p:cNvCxnSpPr/>
          <p:nvPr/>
        </p:nvCxnSpPr>
        <p:spPr>
          <a:xfrm>
            <a:off x="4762090" y="1142984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4762090" y="2725911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4762090" y="4284668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>
            <a:off x="7358082" y="1141396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7358082" y="2713032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7358082" y="4286256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4677773" y="1214422"/>
            <a:ext cx="131959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RESEARCHER ON</a:t>
            </a:r>
          </a:p>
          <a:p>
            <a:r>
              <a:rPr lang="es-CL" sz="1200" b="1" dirty="0" smtClean="0">
                <a:solidFill>
                  <a:schemeClr val="bg1"/>
                </a:solidFill>
              </a:rPr>
              <a:t>MATHEMATICAL</a:t>
            </a:r>
          </a:p>
          <a:p>
            <a:r>
              <a:rPr lang="es-CL" sz="1200" b="1" dirty="0" smtClean="0">
                <a:solidFill>
                  <a:schemeClr val="bg1"/>
                </a:solidFill>
              </a:rPr>
              <a:t>MODELLING</a:t>
            </a:r>
          </a:p>
          <a:p>
            <a:endParaRPr lang="es-CL" sz="400" b="1" dirty="0" smtClean="0">
              <a:solidFill>
                <a:schemeClr val="bg1"/>
              </a:solidFill>
            </a:endParaRPr>
          </a:p>
          <a:p>
            <a:r>
              <a:rPr lang="es-CL" sz="1100" b="1" i="1" dirty="0" smtClean="0">
                <a:solidFill>
                  <a:schemeClr val="bg1">
                    <a:lumMod val="95000"/>
                  </a:schemeClr>
                </a:solidFill>
              </a:rPr>
              <a:t>PROJECT DIRECTOR</a:t>
            </a:r>
            <a:endParaRPr lang="es-CL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7240964" y="2786058"/>
            <a:ext cx="140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RESEARCHER ON 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FISHERIES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MANAGEMENT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677773" y="2786058"/>
            <a:ext cx="1266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RESEARCHER ON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FISHERIES STOCK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ASSESMENT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4677773" y="4429132"/>
            <a:ext cx="871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MARINE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BIOLOGIST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7263260" y="4357694"/>
            <a:ext cx="122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MATHEMATICAL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ENGINEERING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3643306" y="5429264"/>
            <a:ext cx="4929222" cy="1000132"/>
          </a:xfrm>
          <a:prstGeom prst="roundRect">
            <a:avLst>
              <a:gd name="adj" fmla="val 102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9" name="98 CuadroTexto"/>
          <p:cNvSpPr txBox="1"/>
          <p:nvPr/>
        </p:nvSpPr>
        <p:spPr>
          <a:xfrm>
            <a:off x="3745789" y="5496576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COLLABORATORS</a:t>
            </a:r>
            <a:endParaRPr lang="es-CL" sz="11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3753381" y="5711627"/>
            <a:ext cx="4303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GILDA MEDINA        </a:t>
            </a:r>
            <a:r>
              <a:rPr lang="es-CL" sz="1200" smtClean="0">
                <a:solidFill>
                  <a:srgbClr val="002060"/>
                </a:solidFill>
              </a:rPr>
              <a:t>|</a:t>
            </a:r>
            <a:r>
              <a:rPr lang="es-CL" sz="1200" b="1" smtClean="0">
                <a:solidFill>
                  <a:schemeClr val="bg1"/>
                </a:solidFill>
              </a:rPr>
              <a:t>   </a:t>
            </a:r>
            <a:r>
              <a:rPr lang="es-CL" sz="1100" b="1" smtClean="0">
                <a:solidFill>
                  <a:schemeClr val="bg1"/>
                </a:solidFill>
              </a:rPr>
              <a:t>JOURNALIST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HÉCTOR TRUJILLO   </a:t>
            </a:r>
            <a:r>
              <a:rPr lang="es-CL" sz="1200" smtClean="0">
                <a:solidFill>
                  <a:srgbClr val="002060"/>
                </a:solidFill>
              </a:rPr>
              <a:t>|</a:t>
            </a:r>
            <a:r>
              <a:rPr lang="es-CL" sz="1200" b="1" smtClean="0">
                <a:solidFill>
                  <a:schemeClr val="bg1"/>
                </a:solidFill>
              </a:rPr>
              <a:t>   </a:t>
            </a:r>
            <a:r>
              <a:rPr lang="es-CL" sz="1100" b="1" i="1" smtClean="0">
                <a:solidFill>
                  <a:schemeClr val="bg1"/>
                </a:solidFill>
              </a:rPr>
              <a:t>SOFTSYSTEMS ANALYSIS GROUP (VENEZUELA)</a:t>
            </a:r>
          </a:p>
          <a:p>
            <a:r>
              <a:rPr lang="es-CL" sz="1200" b="1" smtClean="0">
                <a:solidFill>
                  <a:schemeClr val="bg1"/>
                </a:solidFill>
              </a:rPr>
              <a:t>ANGGELO URSO      </a:t>
            </a:r>
            <a:r>
              <a:rPr lang="es-CL" sz="1200" smtClean="0">
                <a:solidFill>
                  <a:srgbClr val="002060"/>
                </a:solidFill>
              </a:rPr>
              <a:t>|</a:t>
            </a:r>
            <a:r>
              <a:rPr lang="es-CL" sz="1200" b="1" smtClean="0">
                <a:solidFill>
                  <a:schemeClr val="bg1"/>
                </a:solidFill>
              </a:rPr>
              <a:t>   </a:t>
            </a:r>
            <a:r>
              <a:rPr lang="es-CL" sz="1100" b="1" smtClean="0">
                <a:solidFill>
                  <a:schemeClr val="bg1"/>
                </a:solidFill>
              </a:rPr>
              <a:t>COMPUTER ENGINEERING</a:t>
            </a:r>
            <a:endParaRPr lang="es-CL" sz="1200" b="1">
              <a:solidFill>
                <a:schemeClr val="bg1"/>
              </a:solidFill>
            </a:endParaRPr>
          </a:p>
        </p:txBody>
      </p:sp>
      <p:pic>
        <p:nvPicPr>
          <p:cNvPr id="101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493255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101 Rectángulo"/>
          <p:cNvSpPr/>
          <p:nvPr/>
        </p:nvSpPr>
        <p:spPr>
          <a:xfrm>
            <a:off x="2421817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5298" name="Picture 2" descr="http://65.55.143.16/att/GetInline.aspx?messageid=9b56d291-fb4c-11e1-8c52-00215ad80a04&amp;attindex=0&amp;cp=-1&amp;attdepth=0&amp;imgsrc=cid%3aA7D085A7-48EF-46BA-A196-795B501D8ECE&amp;cid=db1592bb6a1045a4&amp;shared=1&amp;blob=MHxGb3RvIEhSQy5qcGd8aW1hZ2UvanBn&amp;hm__login=mx_olivares&amp;hm__domain=hotmail.com&amp;ip=10.42.156.8&amp;d=d6373&amp;mf=0&amp;hm__ts=Mon%2c%2010%20Sep%202012%2015%3a45%3a09%20GMT&amp;st=mx_olivares&amp;hm__ha=01_e4229e1d91649d69e62a86b3d37d5ce5f6bb4257cb39fc36c3750ef0bfa8062b&amp;oneredir=1"/>
          <p:cNvPicPr>
            <a:picLocks noChangeAspect="1" noChangeArrowheads="1"/>
          </p:cNvPicPr>
          <p:nvPr/>
        </p:nvPicPr>
        <p:blipFill>
          <a:blip r:embed="rId9" cstate="print"/>
          <a:srcRect l="27851" t="2166" r="26891" b="9123"/>
          <a:stretch>
            <a:fillRect/>
          </a:stretch>
        </p:blipFill>
        <p:spPr bwMode="auto">
          <a:xfrm>
            <a:off x="6286512" y="719118"/>
            <a:ext cx="928694" cy="13652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91 CuadroTexto"/>
          <p:cNvSpPr txBox="1"/>
          <p:nvPr/>
        </p:nvSpPr>
        <p:spPr>
          <a:xfrm>
            <a:off x="7236296" y="1196752"/>
            <a:ext cx="136194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RESEARCHER ON</a:t>
            </a:r>
          </a:p>
          <a:p>
            <a:r>
              <a:rPr lang="es-CL" sz="1200" b="1" dirty="0" smtClean="0">
                <a:solidFill>
                  <a:schemeClr val="bg1"/>
                </a:solidFill>
              </a:rPr>
              <a:t>MATHEMATICAL</a:t>
            </a:r>
          </a:p>
          <a:p>
            <a:r>
              <a:rPr lang="es-CL" sz="1200" b="1" dirty="0" smtClean="0">
                <a:solidFill>
                  <a:schemeClr val="bg1"/>
                </a:solidFill>
              </a:rPr>
              <a:t>MODELLING</a:t>
            </a:r>
          </a:p>
          <a:p>
            <a:endParaRPr lang="es-CL" sz="400" b="1" dirty="0" smtClean="0">
              <a:solidFill>
                <a:schemeClr val="bg1"/>
              </a:solidFill>
            </a:endParaRPr>
          </a:p>
          <a:p>
            <a:r>
              <a:rPr lang="es-CL" sz="1100" b="1" i="1" dirty="0" smtClean="0">
                <a:solidFill>
                  <a:schemeClr val="bg1">
                    <a:lumMod val="95000"/>
                  </a:schemeClr>
                </a:solidFill>
              </a:rPr>
              <a:t>ADJOINT DIRECTOR</a:t>
            </a:r>
            <a:endParaRPr lang="es-CL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215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6 Grupo"/>
          <p:cNvGrpSpPr/>
          <p:nvPr/>
        </p:nvGrpSpPr>
        <p:grpSpPr>
          <a:xfrm>
            <a:off x="4214810" y="3238134"/>
            <a:ext cx="3378200" cy="1672169"/>
            <a:chOff x="4203700" y="3214686"/>
            <a:chExt cx="3378200" cy="1672169"/>
          </a:xfrm>
        </p:grpSpPr>
        <p:grpSp>
          <p:nvGrpSpPr>
            <p:cNvPr id="3" name="188 Grupo"/>
            <p:cNvGrpSpPr/>
            <p:nvPr/>
          </p:nvGrpSpPr>
          <p:grpSpPr>
            <a:xfrm flipH="1">
              <a:off x="5929322" y="3222624"/>
              <a:ext cx="1011766" cy="1662114"/>
              <a:chOff x="4923367" y="3214686"/>
              <a:chExt cx="1011766" cy="1662114"/>
            </a:xfrm>
          </p:grpSpPr>
          <p:sp>
            <p:nvSpPr>
              <p:cNvPr id="190" name="189 Forma libre"/>
              <p:cNvSpPr/>
              <p:nvPr/>
            </p:nvSpPr>
            <p:spPr>
              <a:xfrm>
                <a:off x="4923367" y="3214686"/>
                <a:ext cx="778933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1" name="190 Forma libre"/>
              <p:cNvSpPr/>
              <p:nvPr/>
            </p:nvSpPr>
            <p:spPr>
              <a:xfrm>
                <a:off x="5171017" y="3251200"/>
                <a:ext cx="681566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2" name="191 Forma libre"/>
              <p:cNvSpPr/>
              <p:nvPr/>
            </p:nvSpPr>
            <p:spPr>
              <a:xfrm>
                <a:off x="5506505" y="3286124"/>
                <a:ext cx="428628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3" name="192 Forma libre"/>
              <p:cNvSpPr/>
              <p:nvPr/>
            </p:nvSpPr>
            <p:spPr>
              <a:xfrm>
                <a:off x="5863696" y="3276600"/>
                <a:ext cx="67205" cy="1600200"/>
              </a:xfrm>
              <a:custGeom>
                <a:avLst/>
                <a:gdLst>
                  <a:gd name="connsiteX0" fmla="*/ 222250 w 222250"/>
                  <a:gd name="connsiteY0" fmla="*/ 0 h 1600200"/>
                  <a:gd name="connsiteX1" fmla="*/ 184150 w 222250"/>
                  <a:gd name="connsiteY1" fmla="*/ 330200 h 1600200"/>
                  <a:gd name="connsiteX2" fmla="*/ 57150 w 222250"/>
                  <a:gd name="connsiteY2" fmla="*/ 647700 h 1600200"/>
                  <a:gd name="connsiteX3" fmla="*/ 19050 w 222250"/>
                  <a:gd name="connsiteY3" fmla="*/ 1257300 h 1600200"/>
                  <a:gd name="connsiteX4" fmla="*/ 171450 w 222250"/>
                  <a:gd name="connsiteY4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1600200">
                    <a:moveTo>
                      <a:pt x="222250" y="0"/>
                    </a:moveTo>
                    <a:cubicBezTo>
                      <a:pt x="216958" y="111125"/>
                      <a:pt x="211667" y="222250"/>
                      <a:pt x="184150" y="330200"/>
                    </a:cubicBezTo>
                    <a:cubicBezTo>
                      <a:pt x="156633" y="438150"/>
                      <a:pt x="84667" y="493183"/>
                      <a:pt x="57150" y="647700"/>
                    </a:cubicBezTo>
                    <a:cubicBezTo>
                      <a:pt x="29633" y="802217"/>
                      <a:pt x="0" y="1098550"/>
                      <a:pt x="19050" y="1257300"/>
                    </a:cubicBezTo>
                    <a:cubicBezTo>
                      <a:pt x="38100" y="1416050"/>
                      <a:pt x="104775" y="1508125"/>
                      <a:pt x="171450" y="1600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65" name="164 Forma libre"/>
            <p:cNvSpPr/>
            <p:nvPr/>
          </p:nvSpPr>
          <p:spPr>
            <a:xfrm>
              <a:off x="5499100" y="3322638"/>
              <a:ext cx="787400" cy="67733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6" name="165 Forma libre"/>
            <p:cNvSpPr/>
            <p:nvPr/>
          </p:nvSpPr>
          <p:spPr>
            <a:xfrm>
              <a:off x="5416556" y="3365500"/>
              <a:ext cx="928694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7" name="166 Forma libre"/>
            <p:cNvSpPr/>
            <p:nvPr/>
          </p:nvSpPr>
          <p:spPr>
            <a:xfrm>
              <a:off x="5286380" y="3421014"/>
              <a:ext cx="1296000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8" name="167 Forma libre"/>
            <p:cNvSpPr/>
            <p:nvPr/>
          </p:nvSpPr>
          <p:spPr>
            <a:xfrm>
              <a:off x="4954590" y="3424238"/>
              <a:ext cx="1928826" cy="160736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9" name="168 Forma libre"/>
            <p:cNvSpPr/>
            <p:nvPr/>
          </p:nvSpPr>
          <p:spPr>
            <a:xfrm>
              <a:off x="4786314" y="3436938"/>
              <a:ext cx="2143140" cy="285752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0" name="169 Forma libre"/>
            <p:cNvSpPr/>
            <p:nvPr/>
          </p:nvSpPr>
          <p:spPr>
            <a:xfrm>
              <a:off x="4597400" y="3513138"/>
              <a:ext cx="2654300" cy="353483"/>
            </a:xfrm>
            <a:custGeom>
              <a:avLst/>
              <a:gdLst>
                <a:gd name="connsiteX0" fmla="*/ 0 w 2654300"/>
                <a:gd name="connsiteY0" fmla="*/ 0 h 353483"/>
                <a:gd name="connsiteX1" fmla="*/ 203200 w 2654300"/>
                <a:gd name="connsiteY1" fmla="*/ 63500 h 353483"/>
                <a:gd name="connsiteX2" fmla="*/ 749300 w 2654300"/>
                <a:gd name="connsiteY2" fmla="*/ 279400 h 353483"/>
                <a:gd name="connsiteX3" fmla="*/ 1244600 w 2654300"/>
                <a:gd name="connsiteY3" fmla="*/ 342900 h 353483"/>
                <a:gd name="connsiteX4" fmla="*/ 2171700 w 2654300"/>
                <a:gd name="connsiteY4" fmla="*/ 215900 h 353483"/>
                <a:gd name="connsiteX5" fmla="*/ 2552700 w 2654300"/>
                <a:gd name="connsiteY5" fmla="*/ 76200 h 353483"/>
                <a:gd name="connsiteX6" fmla="*/ 2654300 w 2654300"/>
                <a:gd name="connsiteY6" fmla="*/ 50800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300" h="353483">
                  <a:moveTo>
                    <a:pt x="0" y="0"/>
                  </a:moveTo>
                  <a:cubicBezTo>
                    <a:pt x="39158" y="8466"/>
                    <a:pt x="78317" y="16933"/>
                    <a:pt x="203200" y="63500"/>
                  </a:cubicBezTo>
                  <a:cubicBezTo>
                    <a:pt x="328083" y="110067"/>
                    <a:pt x="575733" y="232833"/>
                    <a:pt x="749300" y="279400"/>
                  </a:cubicBezTo>
                  <a:cubicBezTo>
                    <a:pt x="922867" y="325967"/>
                    <a:pt x="1007533" y="353483"/>
                    <a:pt x="1244600" y="342900"/>
                  </a:cubicBezTo>
                  <a:cubicBezTo>
                    <a:pt x="1481667" y="332317"/>
                    <a:pt x="1953683" y="260350"/>
                    <a:pt x="2171700" y="215900"/>
                  </a:cubicBezTo>
                  <a:cubicBezTo>
                    <a:pt x="2389717" y="171450"/>
                    <a:pt x="2472267" y="103717"/>
                    <a:pt x="2552700" y="76200"/>
                  </a:cubicBezTo>
                  <a:cubicBezTo>
                    <a:pt x="2633133" y="48683"/>
                    <a:pt x="2643716" y="49741"/>
                    <a:pt x="2654300" y="508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1" name="170 Forma libre"/>
            <p:cNvSpPr/>
            <p:nvPr/>
          </p:nvSpPr>
          <p:spPr>
            <a:xfrm>
              <a:off x="4508500" y="3563938"/>
              <a:ext cx="2832100" cy="446617"/>
            </a:xfrm>
            <a:custGeom>
              <a:avLst/>
              <a:gdLst>
                <a:gd name="connsiteX0" fmla="*/ 0 w 2832100"/>
                <a:gd name="connsiteY0" fmla="*/ 0 h 446617"/>
                <a:gd name="connsiteX1" fmla="*/ 190500 w 2832100"/>
                <a:gd name="connsiteY1" fmla="*/ 152400 h 446617"/>
                <a:gd name="connsiteX2" fmla="*/ 850900 w 2832100"/>
                <a:gd name="connsiteY2" fmla="*/ 381000 h 446617"/>
                <a:gd name="connsiteX3" fmla="*/ 1397000 w 2832100"/>
                <a:gd name="connsiteY3" fmla="*/ 444500 h 446617"/>
                <a:gd name="connsiteX4" fmla="*/ 2146300 w 2832100"/>
                <a:gd name="connsiteY4" fmla="*/ 368300 h 446617"/>
                <a:gd name="connsiteX5" fmla="*/ 2832100 w 2832100"/>
                <a:gd name="connsiteY5" fmla="*/ 76200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100" h="446617">
                  <a:moveTo>
                    <a:pt x="0" y="0"/>
                  </a:moveTo>
                  <a:cubicBezTo>
                    <a:pt x="24341" y="44450"/>
                    <a:pt x="48683" y="88900"/>
                    <a:pt x="190500" y="152400"/>
                  </a:cubicBezTo>
                  <a:cubicBezTo>
                    <a:pt x="332317" y="215900"/>
                    <a:pt x="649817" y="332317"/>
                    <a:pt x="850900" y="381000"/>
                  </a:cubicBezTo>
                  <a:cubicBezTo>
                    <a:pt x="1051983" y="429683"/>
                    <a:pt x="1181100" y="446617"/>
                    <a:pt x="1397000" y="444500"/>
                  </a:cubicBezTo>
                  <a:cubicBezTo>
                    <a:pt x="1612900" y="442383"/>
                    <a:pt x="1907117" y="429683"/>
                    <a:pt x="2146300" y="368300"/>
                  </a:cubicBezTo>
                  <a:cubicBezTo>
                    <a:pt x="2385483" y="306917"/>
                    <a:pt x="2608791" y="191558"/>
                    <a:pt x="2832100" y="76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2" name="171 Forma libre"/>
            <p:cNvSpPr/>
            <p:nvPr/>
          </p:nvSpPr>
          <p:spPr>
            <a:xfrm>
              <a:off x="4394200" y="3690938"/>
              <a:ext cx="3086100" cy="546100"/>
            </a:xfrm>
            <a:custGeom>
              <a:avLst/>
              <a:gdLst>
                <a:gd name="connsiteX0" fmla="*/ 0 w 3086100"/>
                <a:gd name="connsiteY0" fmla="*/ 0 h 546100"/>
                <a:gd name="connsiteX1" fmla="*/ 317500 w 3086100"/>
                <a:gd name="connsiteY1" fmla="*/ 266700 h 546100"/>
                <a:gd name="connsiteX2" fmla="*/ 1130300 w 3086100"/>
                <a:gd name="connsiteY2" fmla="*/ 508000 h 546100"/>
                <a:gd name="connsiteX3" fmla="*/ 1955800 w 3086100"/>
                <a:gd name="connsiteY3" fmla="*/ 495300 h 546100"/>
                <a:gd name="connsiteX4" fmla="*/ 2641600 w 3086100"/>
                <a:gd name="connsiteY4" fmla="*/ 355600 h 546100"/>
                <a:gd name="connsiteX5" fmla="*/ 3086100 w 3086100"/>
                <a:gd name="connsiteY5" fmla="*/ 889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546100">
                  <a:moveTo>
                    <a:pt x="0" y="0"/>
                  </a:moveTo>
                  <a:cubicBezTo>
                    <a:pt x="64558" y="91016"/>
                    <a:pt x="129117" y="182033"/>
                    <a:pt x="317500" y="266700"/>
                  </a:cubicBezTo>
                  <a:cubicBezTo>
                    <a:pt x="505883" y="351367"/>
                    <a:pt x="857250" y="469900"/>
                    <a:pt x="1130300" y="508000"/>
                  </a:cubicBezTo>
                  <a:cubicBezTo>
                    <a:pt x="1403350" y="546100"/>
                    <a:pt x="1703917" y="520700"/>
                    <a:pt x="1955800" y="495300"/>
                  </a:cubicBezTo>
                  <a:cubicBezTo>
                    <a:pt x="2207683" y="469900"/>
                    <a:pt x="2453217" y="423333"/>
                    <a:pt x="2641600" y="355600"/>
                  </a:cubicBezTo>
                  <a:cubicBezTo>
                    <a:pt x="2829983" y="287867"/>
                    <a:pt x="2958041" y="188383"/>
                    <a:pt x="3086100" y="889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3" name="172 Forma libre"/>
            <p:cNvSpPr/>
            <p:nvPr/>
          </p:nvSpPr>
          <p:spPr>
            <a:xfrm>
              <a:off x="4267200" y="3856038"/>
              <a:ext cx="3314700" cy="618067"/>
            </a:xfrm>
            <a:custGeom>
              <a:avLst/>
              <a:gdLst>
                <a:gd name="connsiteX0" fmla="*/ 0 w 3314700"/>
                <a:gd name="connsiteY0" fmla="*/ 0 h 618067"/>
                <a:gd name="connsiteX1" fmla="*/ 406400 w 3314700"/>
                <a:gd name="connsiteY1" fmla="*/ 330200 h 618067"/>
                <a:gd name="connsiteX2" fmla="*/ 1320800 w 3314700"/>
                <a:gd name="connsiteY2" fmla="*/ 584200 h 618067"/>
                <a:gd name="connsiteX3" fmla="*/ 2400300 w 3314700"/>
                <a:gd name="connsiteY3" fmla="*/ 533400 h 618067"/>
                <a:gd name="connsiteX4" fmla="*/ 3314700 w 3314700"/>
                <a:gd name="connsiteY4" fmla="*/ 152400 h 61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700" h="618067">
                  <a:moveTo>
                    <a:pt x="0" y="0"/>
                  </a:moveTo>
                  <a:cubicBezTo>
                    <a:pt x="93133" y="116416"/>
                    <a:pt x="186267" y="232833"/>
                    <a:pt x="406400" y="330200"/>
                  </a:cubicBezTo>
                  <a:cubicBezTo>
                    <a:pt x="626533" y="427567"/>
                    <a:pt x="988483" y="550333"/>
                    <a:pt x="1320800" y="584200"/>
                  </a:cubicBezTo>
                  <a:cubicBezTo>
                    <a:pt x="1653117" y="618067"/>
                    <a:pt x="2067983" y="605367"/>
                    <a:pt x="2400300" y="533400"/>
                  </a:cubicBezTo>
                  <a:cubicBezTo>
                    <a:pt x="2732617" y="461433"/>
                    <a:pt x="3023658" y="306916"/>
                    <a:pt x="3314700" y="152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4" name="173 Forma libre"/>
            <p:cNvSpPr/>
            <p:nvPr/>
          </p:nvSpPr>
          <p:spPr>
            <a:xfrm>
              <a:off x="4203700" y="4059238"/>
              <a:ext cx="3365500" cy="613833"/>
            </a:xfrm>
            <a:custGeom>
              <a:avLst/>
              <a:gdLst>
                <a:gd name="connsiteX0" fmla="*/ 0 w 3365500"/>
                <a:gd name="connsiteY0" fmla="*/ 0 h 613833"/>
                <a:gd name="connsiteX1" fmla="*/ 266700 w 3365500"/>
                <a:gd name="connsiteY1" fmla="*/ 279400 h 613833"/>
                <a:gd name="connsiteX2" fmla="*/ 1028700 w 3365500"/>
                <a:gd name="connsiteY2" fmla="*/ 546100 h 613833"/>
                <a:gd name="connsiteX3" fmla="*/ 1790700 w 3365500"/>
                <a:gd name="connsiteY3" fmla="*/ 609600 h 613833"/>
                <a:gd name="connsiteX4" fmla="*/ 2705100 w 3365500"/>
                <a:gd name="connsiteY4" fmla="*/ 533400 h 613833"/>
                <a:gd name="connsiteX5" fmla="*/ 3365500 w 3365500"/>
                <a:gd name="connsiteY5" fmla="*/ 127000 h 6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0" h="613833">
                  <a:moveTo>
                    <a:pt x="0" y="0"/>
                  </a:moveTo>
                  <a:cubicBezTo>
                    <a:pt x="47625" y="94191"/>
                    <a:pt x="95250" y="188383"/>
                    <a:pt x="266700" y="279400"/>
                  </a:cubicBezTo>
                  <a:cubicBezTo>
                    <a:pt x="438150" y="370417"/>
                    <a:pt x="774700" y="491067"/>
                    <a:pt x="1028700" y="546100"/>
                  </a:cubicBezTo>
                  <a:cubicBezTo>
                    <a:pt x="1282700" y="601133"/>
                    <a:pt x="1511300" y="611717"/>
                    <a:pt x="1790700" y="609600"/>
                  </a:cubicBezTo>
                  <a:cubicBezTo>
                    <a:pt x="2070100" y="607483"/>
                    <a:pt x="2442633" y="613833"/>
                    <a:pt x="2705100" y="533400"/>
                  </a:cubicBezTo>
                  <a:cubicBezTo>
                    <a:pt x="2967567" y="452967"/>
                    <a:pt x="3365500" y="127000"/>
                    <a:pt x="3365500" y="1270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5" name="174 Forma libre"/>
            <p:cNvSpPr/>
            <p:nvPr/>
          </p:nvSpPr>
          <p:spPr>
            <a:xfrm>
              <a:off x="4203700" y="4364038"/>
              <a:ext cx="3276600" cy="522817"/>
            </a:xfrm>
            <a:custGeom>
              <a:avLst/>
              <a:gdLst>
                <a:gd name="connsiteX0" fmla="*/ 0 w 3276600"/>
                <a:gd name="connsiteY0" fmla="*/ 0 h 522817"/>
                <a:gd name="connsiteX1" fmla="*/ 317500 w 3276600"/>
                <a:gd name="connsiteY1" fmla="*/ 215900 h 522817"/>
                <a:gd name="connsiteX2" fmla="*/ 927100 w 3276600"/>
                <a:gd name="connsiteY2" fmla="*/ 406400 h 522817"/>
                <a:gd name="connsiteX3" fmla="*/ 1549400 w 3276600"/>
                <a:gd name="connsiteY3" fmla="*/ 508000 h 522817"/>
                <a:gd name="connsiteX4" fmla="*/ 2146300 w 3276600"/>
                <a:gd name="connsiteY4" fmla="*/ 495300 h 522817"/>
                <a:gd name="connsiteX5" fmla="*/ 2946400 w 3276600"/>
                <a:gd name="connsiteY5" fmla="*/ 419100 h 522817"/>
                <a:gd name="connsiteX6" fmla="*/ 3276600 w 3276600"/>
                <a:gd name="connsiteY6" fmla="*/ 342900 h 52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6600" h="522817">
                  <a:moveTo>
                    <a:pt x="0" y="0"/>
                  </a:moveTo>
                  <a:cubicBezTo>
                    <a:pt x="81491" y="74083"/>
                    <a:pt x="162983" y="148167"/>
                    <a:pt x="317500" y="215900"/>
                  </a:cubicBezTo>
                  <a:cubicBezTo>
                    <a:pt x="472017" y="283633"/>
                    <a:pt x="721783" y="357717"/>
                    <a:pt x="927100" y="406400"/>
                  </a:cubicBezTo>
                  <a:cubicBezTo>
                    <a:pt x="1132417" y="455083"/>
                    <a:pt x="1346200" y="493183"/>
                    <a:pt x="1549400" y="508000"/>
                  </a:cubicBezTo>
                  <a:cubicBezTo>
                    <a:pt x="1752600" y="522817"/>
                    <a:pt x="1913467" y="510117"/>
                    <a:pt x="2146300" y="495300"/>
                  </a:cubicBezTo>
                  <a:cubicBezTo>
                    <a:pt x="2379133" y="480483"/>
                    <a:pt x="2758017" y="444500"/>
                    <a:pt x="2946400" y="419100"/>
                  </a:cubicBezTo>
                  <a:cubicBezTo>
                    <a:pt x="3134783" y="393700"/>
                    <a:pt x="3205691" y="368300"/>
                    <a:pt x="3276600" y="3429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4" name="187 Grupo"/>
            <p:cNvGrpSpPr/>
            <p:nvPr/>
          </p:nvGrpSpPr>
          <p:grpSpPr>
            <a:xfrm>
              <a:off x="5143504" y="3222624"/>
              <a:ext cx="791628" cy="1624014"/>
              <a:chOff x="5143504" y="3214686"/>
              <a:chExt cx="791628" cy="1624014"/>
            </a:xfrm>
          </p:grpSpPr>
          <p:sp>
            <p:nvSpPr>
              <p:cNvPr id="176" name="175 Forma libre"/>
              <p:cNvSpPr/>
              <p:nvPr/>
            </p:nvSpPr>
            <p:spPr>
              <a:xfrm>
                <a:off x="5143504" y="3214686"/>
                <a:ext cx="558796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7" name="176 Forma libre"/>
              <p:cNvSpPr/>
              <p:nvPr/>
            </p:nvSpPr>
            <p:spPr>
              <a:xfrm>
                <a:off x="5357817" y="3251200"/>
                <a:ext cx="494765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8" name="177 Forma libre"/>
              <p:cNvSpPr/>
              <p:nvPr/>
            </p:nvSpPr>
            <p:spPr>
              <a:xfrm>
                <a:off x="5643570" y="3286124"/>
                <a:ext cx="291562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96" name="195 Forma libre"/>
            <p:cNvSpPr/>
            <p:nvPr/>
          </p:nvSpPr>
          <p:spPr>
            <a:xfrm>
              <a:off x="4857752" y="3214686"/>
              <a:ext cx="773110" cy="1598614"/>
            </a:xfrm>
            <a:custGeom>
              <a:avLst/>
              <a:gdLst>
                <a:gd name="connsiteX0" fmla="*/ 778933 w 778933"/>
                <a:gd name="connsiteY0" fmla="*/ 0 h 1498600"/>
                <a:gd name="connsiteX1" fmla="*/ 626533 w 778933"/>
                <a:gd name="connsiteY1" fmla="*/ 203200 h 1498600"/>
                <a:gd name="connsiteX2" fmla="*/ 156633 w 778933"/>
                <a:gd name="connsiteY2" fmla="*/ 355600 h 1498600"/>
                <a:gd name="connsiteX3" fmla="*/ 4233 w 778933"/>
                <a:gd name="connsiteY3" fmla="*/ 685800 h 1498600"/>
                <a:gd name="connsiteX4" fmla="*/ 131233 w 778933"/>
                <a:gd name="connsiteY4" fmla="*/ 1193800 h 1498600"/>
                <a:gd name="connsiteX5" fmla="*/ 397933 w 778933"/>
                <a:gd name="connsiteY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933" h="1498600">
                  <a:moveTo>
                    <a:pt x="778933" y="0"/>
                  </a:moveTo>
                  <a:cubicBezTo>
                    <a:pt x="754591" y="71966"/>
                    <a:pt x="730250" y="143933"/>
                    <a:pt x="626533" y="203200"/>
                  </a:cubicBezTo>
                  <a:cubicBezTo>
                    <a:pt x="522816" y="262467"/>
                    <a:pt x="260350" y="275167"/>
                    <a:pt x="156633" y="355600"/>
                  </a:cubicBezTo>
                  <a:cubicBezTo>
                    <a:pt x="52916" y="436033"/>
                    <a:pt x="8466" y="546100"/>
                    <a:pt x="4233" y="685800"/>
                  </a:cubicBezTo>
                  <a:cubicBezTo>
                    <a:pt x="0" y="825500"/>
                    <a:pt x="65616" y="1058333"/>
                    <a:pt x="131233" y="1193800"/>
                  </a:cubicBezTo>
                  <a:cubicBezTo>
                    <a:pt x="196850" y="1329267"/>
                    <a:pt x="397933" y="1498600"/>
                    <a:pt x="397933" y="14986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3" name="242 Forma libre"/>
          <p:cNvSpPr/>
          <p:nvPr/>
        </p:nvSpPr>
        <p:spPr>
          <a:xfrm>
            <a:off x="6615954" y="457200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" name="139 Grupo"/>
          <p:cNvGrpSpPr/>
          <p:nvPr/>
        </p:nvGrpSpPr>
        <p:grpSpPr>
          <a:xfrm>
            <a:off x="4123330" y="3238134"/>
            <a:ext cx="1508602" cy="2073288"/>
            <a:chOff x="4123330" y="3213100"/>
            <a:chExt cx="1508602" cy="2073288"/>
          </a:xfrm>
        </p:grpSpPr>
        <p:sp>
          <p:nvSpPr>
            <p:cNvPr id="87" name="86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99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100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3" name="102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4" name="103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104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111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8" name="137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50 Grupo"/>
          <p:cNvGrpSpPr/>
          <p:nvPr/>
        </p:nvGrpSpPr>
        <p:grpSpPr>
          <a:xfrm>
            <a:off x="714348" y="585789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5" name="204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6" name="205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" name="50 Grupo"/>
          <p:cNvGrpSpPr/>
          <p:nvPr/>
        </p:nvGrpSpPr>
        <p:grpSpPr>
          <a:xfrm>
            <a:off x="1063717" y="557214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08" name="207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9" name="208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2" name="50 Grupo"/>
          <p:cNvGrpSpPr/>
          <p:nvPr/>
        </p:nvGrpSpPr>
        <p:grpSpPr>
          <a:xfrm>
            <a:off x="777965" y="550070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1" name="210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2" name="211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50 Grupo"/>
          <p:cNvGrpSpPr/>
          <p:nvPr/>
        </p:nvGrpSpPr>
        <p:grpSpPr>
          <a:xfrm>
            <a:off x="1206593" y="592933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214" name="213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5" name="214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2" name="221 Forma libre"/>
          <p:cNvSpPr/>
          <p:nvPr/>
        </p:nvSpPr>
        <p:spPr>
          <a:xfrm>
            <a:off x="4286248" y="371976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3" name="222 Forma libre"/>
          <p:cNvSpPr/>
          <p:nvPr/>
        </p:nvSpPr>
        <p:spPr>
          <a:xfrm>
            <a:off x="4497755" y="3862642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4" name="223 Forma libre"/>
          <p:cNvSpPr/>
          <p:nvPr/>
        </p:nvSpPr>
        <p:spPr>
          <a:xfrm>
            <a:off x="5357818" y="464344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5" name="224 Forma libre"/>
          <p:cNvSpPr/>
          <p:nvPr/>
        </p:nvSpPr>
        <p:spPr>
          <a:xfrm>
            <a:off x="4143372" y="414338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6" name="225 Forma libre"/>
          <p:cNvSpPr/>
          <p:nvPr/>
        </p:nvSpPr>
        <p:spPr>
          <a:xfrm>
            <a:off x="4929190" y="514852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7" name="226 Forma libre"/>
          <p:cNvSpPr/>
          <p:nvPr/>
        </p:nvSpPr>
        <p:spPr>
          <a:xfrm>
            <a:off x="5357818" y="500565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8" name="227 Forma libre"/>
          <p:cNvSpPr/>
          <p:nvPr/>
        </p:nvSpPr>
        <p:spPr>
          <a:xfrm>
            <a:off x="5214942" y="536284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9" name="228 Forma libre"/>
          <p:cNvSpPr/>
          <p:nvPr/>
        </p:nvSpPr>
        <p:spPr>
          <a:xfrm>
            <a:off x="7783903" y="485776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0" name="229 Forma libre"/>
          <p:cNvSpPr/>
          <p:nvPr/>
        </p:nvSpPr>
        <p:spPr>
          <a:xfrm>
            <a:off x="5857884" y="4143379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1" name="230 Forma libre"/>
          <p:cNvSpPr/>
          <p:nvPr/>
        </p:nvSpPr>
        <p:spPr>
          <a:xfrm>
            <a:off x="7358082" y="507207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2" name="231 Forma libre"/>
          <p:cNvSpPr/>
          <p:nvPr/>
        </p:nvSpPr>
        <p:spPr>
          <a:xfrm>
            <a:off x="5214942" y="435769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3" name="232 Forma libre"/>
          <p:cNvSpPr/>
          <p:nvPr/>
        </p:nvSpPr>
        <p:spPr>
          <a:xfrm>
            <a:off x="4357686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4" name="233 Forma libre"/>
          <p:cNvSpPr/>
          <p:nvPr/>
        </p:nvSpPr>
        <p:spPr>
          <a:xfrm>
            <a:off x="4295772" y="4929198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5" name="234 Forma libre"/>
          <p:cNvSpPr/>
          <p:nvPr/>
        </p:nvSpPr>
        <p:spPr>
          <a:xfrm>
            <a:off x="4445000" y="4819660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6" name="235 Forma libre"/>
          <p:cNvSpPr/>
          <p:nvPr/>
        </p:nvSpPr>
        <p:spPr>
          <a:xfrm>
            <a:off x="4143372" y="4786322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7" name="236 Forma libre"/>
          <p:cNvSpPr/>
          <p:nvPr/>
        </p:nvSpPr>
        <p:spPr>
          <a:xfrm>
            <a:off x="3929058" y="3857628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8" name="237 Forma libre"/>
          <p:cNvSpPr/>
          <p:nvPr/>
        </p:nvSpPr>
        <p:spPr>
          <a:xfrm>
            <a:off x="4426317" y="401320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9" name="238 Forma libre"/>
          <p:cNvSpPr/>
          <p:nvPr/>
        </p:nvSpPr>
        <p:spPr>
          <a:xfrm>
            <a:off x="7867672" y="4555179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0" name="239 Forma libre"/>
          <p:cNvSpPr/>
          <p:nvPr/>
        </p:nvSpPr>
        <p:spPr>
          <a:xfrm>
            <a:off x="7643834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1" name="240 Forma libre"/>
          <p:cNvSpPr/>
          <p:nvPr/>
        </p:nvSpPr>
        <p:spPr>
          <a:xfrm>
            <a:off x="7712465" y="429127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2" name="241 Forma libre"/>
          <p:cNvSpPr/>
          <p:nvPr/>
        </p:nvSpPr>
        <p:spPr>
          <a:xfrm>
            <a:off x="5500694" y="385762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4" name="243 Forma libre"/>
          <p:cNvSpPr/>
          <p:nvPr/>
        </p:nvSpPr>
        <p:spPr>
          <a:xfrm>
            <a:off x="6768354" y="4286256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5" name="244 Forma libre"/>
          <p:cNvSpPr/>
          <p:nvPr/>
        </p:nvSpPr>
        <p:spPr>
          <a:xfrm>
            <a:off x="6330202" y="4786321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140 Grupo"/>
          <p:cNvGrpSpPr/>
          <p:nvPr/>
        </p:nvGrpSpPr>
        <p:grpSpPr>
          <a:xfrm flipH="1">
            <a:off x="6135232" y="3236548"/>
            <a:ext cx="1508602" cy="2073288"/>
            <a:chOff x="4123330" y="3213100"/>
            <a:chExt cx="1508602" cy="2073288"/>
          </a:xfrm>
        </p:grpSpPr>
        <p:sp>
          <p:nvSpPr>
            <p:cNvPr id="142" name="141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3" name="142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143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5" name="144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6" name="145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7" name="146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8" name="147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9" name="148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0" name="149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1" name="150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2" name="151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3" name="152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4" name="153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5" name="154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6" name="155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7" name="156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8" name="157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9" name="158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0" name="159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1" name="160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2" name="161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3" name="162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4" name="163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" name="74 Grupo"/>
          <p:cNvGrpSpPr/>
          <p:nvPr/>
        </p:nvGrpSpPr>
        <p:grpSpPr>
          <a:xfrm>
            <a:off x="5466974" y="2928934"/>
            <a:ext cx="864000" cy="360000"/>
            <a:chOff x="5292343" y="2053991"/>
            <a:chExt cx="1208483" cy="517753"/>
          </a:xfrm>
        </p:grpSpPr>
        <p:grpSp>
          <p:nvGrpSpPr>
            <p:cNvPr id="16" name="70 Grupo"/>
            <p:cNvGrpSpPr/>
            <p:nvPr/>
          </p:nvGrpSpPr>
          <p:grpSpPr>
            <a:xfrm>
              <a:off x="5292343" y="2053991"/>
              <a:ext cx="1208483" cy="517753"/>
              <a:chOff x="3357554" y="3482751"/>
              <a:chExt cx="3618964" cy="1550480"/>
            </a:xfrm>
          </p:grpSpPr>
          <p:cxnSp>
            <p:nvCxnSpPr>
              <p:cNvPr id="42" name="41 Conector recto"/>
              <p:cNvCxnSpPr/>
              <p:nvPr/>
            </p:nvCxnSpPr>
            <p:spPr>
              <a:xfrm rot="16200000" flipH="1">
                <a:off x="4712666" y="3632670"/>
                <a:ext cx="500066" cy="2143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flipV="1">
                <a:off x="4751303" y="3482751"/>
                <a:ext cx="214314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flipV="1">
                <a:off x="4787003" y="3579490"/>
                <a:ext cx="214314" cy="714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5400000" flipH="1" flipV="1">
                <a:off x="4166920" y="4285462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>
                <a:off x="4452672" y="3984596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Forma libre"/>
              <p:cNvSpPr/>
              <p:nvPr/>
            </p:nvSpPr>
            <p:spPr>
              <a:xfrm>
                <a:off x="4273576" y="3658428"/>
                <a:ext cx="798490" cy="901521"/>
              </a:xfrm>
              <a:custGeom>
                <a:avLst/>
                <a:gdLst>
                  <a:gd name="connsiteX0" fmla="*/ 476518 w 798490"/>
                  <a:gd name="connsiteY0" fmla="*/ 901521 h 901521"/>
                  <a:gd name="connsiteX1" fmla="*/ 0 w 798490"/>
                  <a:gd name="connsiteY1" fmla="*/ 0 h 901521"/>
                  <a:gd name="connsiteX2" fmla="*/ 90152 w 798490"/>
                  <a:gd name="connsiteY2" fmla="*/ 0 h 901521"/>
                  <a:gd name="connsiteX3" fmla="*/ 798490 w 798490"/>
                  <a:gd name="connsiteY3" fmla="*/ 347729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90" h="901521">
                    <a:moveTo>
                      <a:pt x="476518" y="901521"/>
                    </a:moveTo>
                    <a:lnTo>
                      <a:pt x="0" y="0"/>
                    </a:lnTo>
                    <a:lnTo>
                      <a:pt x="90152" y="0"/>
                    </a:lnTo>
                    <a:lnTo>
                      <a:pt x="798490" y="34772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4997003" y="3737092"/>
                <a:ext cx="360608" cy="399245"/>
              </a:xfrm>
              <a:custGeom>
                <a:avLst/>
                <a:gdLst>
                  <a:gd name="connsiteX0" fmla="*/ 0 w 360608"/>
                  <a:gd name="connsiteY0" fmla="*/ 38637 h 399245"/>
                  <a:gd name="connsiteX1" fmla="*/ 309093 w 360608"/>
                  <a:gd name="connsiteY1" fmla="*/ 0 h 399245"/>
                  <a:gd name="connsiteX2" fmla="*/ 360608 w 360608"/>
                  <a:gd name="connsiteY2" fmla="*/ 399245 h 399245"/>
                  <a:gd name="connsiteX3" fmla="*/ 77273 w 360608"/>
                  <a:gd name="connsiteY3" fmla="*/ 386366 h 399245"/>
                  <a:gd name="connsiteX4" fmla="*/ 0 w 360608"/>
                  <a:gd name="connsiteY4" fmla="*/ 38637 h 3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08" h="399245">
                    <a:moveTo>
                      <a:pt x="0" y="38637"/>
                    </a:moveTo>
                    <a:lnTo>
                      <a:pt x="309093" y="0"/>
                    </a:lnTo>
                    <a:lnTo>
                      <a:pt x="360608" y="399245"/>
                    </a:lnTo>
                    <a:lnTo>
                      <a:pt x="77273" y="386366"/>
                    </a:lnTo>
                    <a:lnTo>
                      <a:pt x="0" y="3863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4929190" y="4071942"/>
                <a:ext cx="1184857" cy="437881"/>
              </a:xfrm>
              <a:custGeom>
                <a:avLst/>
                <a:gdLst>
                  <a:gd name="connsiteX0" fmla="*/ 0 w 1184857"/>
                  <a:gd name="connsiteY0" fmla="*/ 412123 h 437881"/>
                  <a:gd name="connsiteX1" fmla="*/ 90153 w 1184857"/>
                  <a:gd name="connsiteY1" fmla="*/ 38636 h 437881"/>
                  <a:gd name="connsiteX2" fmla="*/ 953037 w 1184857"/>
                  <a:gd name="connsiteY2" fmla="*/ 0 h 437881"/>
                  <a:gd name="connsiteX3" fmla="*/ 1184857 w 1184857"/>
                  <a:gd name="connsiteY3" fmla="*/ 437881 h 437881"/>
                  <a:gd name="connsiteX4" fmla="*/ 0 w 1184857"/>
                  <a:gd name="connsiteY4" fmla="*/ 412123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57" h="437881">
                    <a:moveTo>
                      <a:pt x="0" y="412123"/>
                    </a:moveTo>
                    <a:lnTo>
                      <a:pt x="90153" y="38636"/>
                    </a:lnTo>
                    <a:lnTo>
                      <a:pt x="953037" y="0"/>
                    </a:lnTo>
                    <a:lnTo>
                      <a:pt x="1184857" y="437881"/>
                    </a:lnTo>
                    <a:lnTo>
                      <a:pt x="0" y="4121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3357554" y="4286256"/>
                <a:ext cx="3618964" cy="746975"/>
              </a:xfrm>
              <a:custGeom>
                <a:avLst/>
                <a:gdLst>
                  <a:gd name="connsiteX0" fmla="*/ 0 w 3618964"/>
                  <a:gd name="connsiteY0" fmla="*/ 193183 h 746975"/>
                  <a:gd name="connsiteX1" fmla="*/ 270457 w 3618964"/>
                  <a:gd name="connsiteY1" fmla="*/ 708338 h 746975"/>
                  <a:gd name="connsiteX2" fmla="*/ 3296992 w 3618964"/>
                  <a:gd name="connsiteY2" fmla="*/ 746975 h 746975"/>
                  <a:gd name="connsiteX3" fmla="*/ 3425780 w 3618964"/>
                  <a:gd name="connsiteY3" fmla="*/ 347729 h 746975"/>
                  <a:gd name="connsiteX4" fmla="*/ 3618964 w 3618964"/>
                  <a:gd name="connsiteY4" fmla="*/ 25758 h 746975"/>
                  <a:gd name="connsiteX5" fmla="*/ 2266682 w 3618964"/>
                  <a:gd name="connsiteY5" fmla="*/ 0 h 746975"/>
                  <a:gd name="connsiteX6" fmla="*/ 2099257 w 3618964"/>
                  <a:gd name="connsiteY6" fmla="*/ 180304 h 746975"/>
                  <a:gd name="connsiteX7" fmla="*/ 0 w 3618964"/>
                  <a:gd name="connsiteY7" fmla="*/ 193183 h 74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8964" h="746975">
                    <a:moveTo>
                      <a:pt x="0" y="193183"/>
                    </a:moveTo>
                    <a:lnTo>
                      <a:pt x="270457" y="708338"/>
                    </a:lnTo>
                    <a:lnTo>
                      <a:pt x="3296992" y="746975"/>
                    </a:lnTo>
                    <a:lnTo>
                      <a:pt x="3425780" y="347729"/>
                    </a:lnTo>
                    <a:lnTo>
                      <a:pt x="3618964" y="25758"/>
                    </a:lnTo>
                    <a:lnTo>
                      <a:pt x="2266682" y="0"/>
                    </a:lnTo>
                    <a:lnTo>
                      <a:pt x="2099257" y="180304"/>
                    </a:lnTo>
                    <a:lnTo>
                      <a:pt x="0" y="193183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74" name="73 Forma libre"/>
            <p:cNvSpPr/>
            <p:nvPr/>
          </p:nvSpPr>
          <p:spPr>
            <a:xfrm>
              <a:off x="5356225" y="2471162"/>
              <a:ext cx="1062000" cy="87129"/>
            </a:xfrm>
            <a:custGeom>
              <a:avLst/>
              <a:gdLst>
                <a:gd name="connsiteX0" fmla="*/ 0 w 1066800"/>
                <a:gd name="connsiteY0" fmla="*/ 25400 h 101600"/>
                <a:gd name="connsiteX1" fmla="*/ 31750 w 1066800"/>
                <a:gd name="connsiteY1" fmla="*/ 88900 h 101600"/>
                <a:gd name="connsiteX2" fmla="*/ 1038225 w 1066800"/>
                <a:gd name="connsiteY2" fmla="*/ 101600 h 101600"/>
                <a:gd name="connsiteX3" fmla="*/ 1066800 w 1066800"/>
                <a:gd name="connsiteY3" fmla="*/ 0 h 101600"/>
                <a:gd name="connsiteX4" fmla="*/ 0 w 1066800"/>
                <a:gd name="connsiteY4" fmla="*/ 254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01600">
                  <a:moveTo>
                    <a:pt x="0" y="25400"/>
                  </a:moveTo>
                  <a:lnTo>
                    <a:pt x="31750" y="88900"/>
                  </a:lnTo>
                  <a:lnTo>
                    <a:pt x="1038225" y="101600"/>
                  </a:lnTo>
                  <a:lnTo>
                    <a:pt x="10668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77" name="76 Conector recto"/>
          <p:cNvCxnSpPr/>
          <p:nvPr/>
        </p:nvCxnSpPr>
        <p:spPr>
          <a:xfrm flipV="1">
            <a:off x="3693724" y="3242896"/>
            <a:ext cx="4608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245 Forma libre"/>
          <p:cNvSpPr/>
          <p:nvPr/>
        </p:nvSpPr>
        <p:spPr>
          <a:xfrm>
            <a:off x="5439149" y="51101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7" name="246 Forma libre"/>
          <p:cNvSpPr/>
          <p:nvPr/>
        </p:nvSpPr>
        <p:spPr>
          <a:xfrm>
            <a:off x="4997821" y="48627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9" name="178 Rectángulo redondeado"/>
          <p:cNvSpPr/>
          <p:nvPr/>
        </p:nvSpPr>
        <p:spPr>
          <a:xfrm>
            <a:off x="3714744" y="3357562"/>
            <a:ext cx="4572032" cy="22145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0" name="179 Rectángulo redondeado"/>
          <p:cNvSpPr/>
          <p:nvPr/>
        </p:nvSpPr>
        <p:spPr>
          <a:xfrm>
            <a:off x="642910" y="5429264"/>
            <a:ext cx="1000132" cy="78581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2" name="181 Rectángulo redondeado"/>
          <p:cNvSpPr/>
          <p:nvPr/>
        </p:nvSpPr>
        <p:spPr>
          <a:xfrm>
            <a:off x="6643702" y="2071678"/>
            <a:ext cx="164307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FISHERIES DATA</a:t>
            </a:r>
          </a:p>
          <a:p>
            <a:pPr algn="ctr"/>
            <a:r>
              <a:rPr lang="es-CL" sz="1200" b="1" smtClean="0">
                <a:solidFill>
                  <a:schemeClr val="bg1"/>
                </a:solidFill>
              </a:rPr>
              <a:t>ESTIMATION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183" name="182 Rectángulo redondeado"/>
          <p:cNvSpPr/>
          <p:nvPr/>
        </p:nvSpPr>
        <p:spPr>
          <a:xfrm>
            <a:off x="6000760" y="5715016"/>
            <a:ext cx="1214446" cy="7143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MEAN</a:t>
            </a:r>
          </a:p>
          <a:p>
            <a:pPr algn="ctr"/>
            <a:r>
              <a:rPr lang="es-CL" sz="1200" b="1" smtClean="0">
                <a:solidFill>
                  <a:schemeClr val="bg1"/>
                </a:solidFill>
              </a:rPr>
              <a:t>WEIGHT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184" name="183 Rectángulo redondeado"/>
          <p:cNvSpPr/>
          <p:nvPr/>
        </p:nvSpPr>
        <p:spPr>
          <a:xfrm>
            <a:off x="7358082" y="5715016"/>
            <a:ext cx="928694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rgbClr val="002060"/>
                </a:solidFill>
              </a:rPr>
              <a:t>+ OTHERS</a:t>
            </a:r>
            <a:endParaRPr lang="es-CL" sz="1200" b="1">
              <a:solidFill>
                <a:srgbClr val="002060"/>
              </a:solidFill>
            </a:endParaRPr>
          </a:p>
        </p:txBody>
      </p:sp>
      <p:sp>
        <p:nvSpPr>
          <p:cNvPr id="185" name="184 Rectángulo redondeado"/>
          <p:cNvSpPr/>
          <p:nvPr/>
        </p:nvSpPr>
        <p:spPr>
          <a:xfrm>
            <a:off x="3714744" y="5715016"/>
            <a:ext cx="2143140" cy="64294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rgbClr val="002060"/>
                </a:solidFill>
              </a:rPr>
              <a:t>ABUNDANCE</a:t>
            </a:r>
          </a:p>
          <a:p>
            <a:pPr algn="ctr"/>
            <a:r>
              <a:rPr lang="es-CL" sz="1200" b="1" smtClean="0">
                <a:solidFill>
                  <a:srgbClr val="002060"/>
                </a:solidFill>
              </a:rPr>
              <a:t>ESTIMATION</a:t>
            </a:r>
            <a:endParaRPr lang="es-CL" sz="1200" b="1">
              <a:solidFill>
                <a:srgbClr val="002060"/>
              </a:solidFill>
            </a:endParaRPr>
          </a:p>
        </p:txBody>
      </p:sp>
      <p:sp>
        <p:nvSpPr>
          <p:cNvPr id="189" name="188 CuadroTexto"/>
          <p:cNvSpPr txBox="1"/>
          <p:nvPr/>
        </p:nvSpPr>
        <p:spPr>
          <a:xfrm>
            <a:off x="642910" y="4122742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</a:t>
            </a:r>
            <a:endParaRPr lang="es-CL" sz="1600" b="1"/>
          </a:p>
        </p:txBody>
      </p:sp>
      <p:sp>
        <p:nvSpPr>
          <p:cNvPr id="195" name="194 CuadroTexto"/>
          <p:cNvSpPr txBox="1"/>
          <p:nvPr/>
        </p:nvSpPr>
        <p:spPr>
          <a:xfrm>
            <a:off x="1096938" y="4147371"/>
            <a:ext cx="180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ABUNDANCE VECTOR</a:t>
            </a:r>
          </a:p>
          <a:p>
            <a:r>
              <a:rPr lang="es-CL" sz="1200" b="1" smtClean="0"/>
              <a:t>OR </a:t>
            </a:r>
            <a:r>
              <a:rPr lang="es-CL" sz="1200" b="1" i="1" smtClean="0"/>
              <a:t>STATE</a:t>
            </a:r>
            <a:endParaRPr lang="es-CL" sz="1200" b="1" i="1"/>
          </a:p>
        </p:txBody>
      </p:sp>
      <p:sp>
        <p:nvSpPr>
          <p:cNvPr id="198" name="197 Elipse"/>
          <p:cNvSpPr/>
          <p:nvPr/>
        </p:nvSpPr>
        <p:spPr>
          <a:xfrm>
            <a:off x="4000496" y="3571876"/>
            <a:ext cx="928694" cy="844267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9" name="198 Elipse"/>
          <p:cNvSpPr/>
          <p:nvPr/>
        </p:nvSpPr>
        <p:spPr>
          <a:xfrm>
            <a:off x="4127496" y="4567678"/>
            <a:ext cx="633418" cy="575834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0" name="199 Elipse"/>
          <p:cNvSpPr/>
          <p:nvPr/>
        </p:nvSpPr>
        <p:spPr>
          <a:xfrm>
            <a:off x="795310" y="5500702"/>
            <a:ext cx="633418" cy="575834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1" name="200 Rectángulo"/>
          <p:cNvSpPr/>
          <p:nvPr/>
        </p:nvSpPr>
        <p:spPr>
          <a:xfrm>
            <a:off x="934510" y="42184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0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212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6" name="185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5" name="194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201" name="200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4" name="203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207" name="20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210" name="209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grpSp>
        <p:nvGrpSpPr>
          <p:cNvPr id="216" name="196 Grupo"/>
          <p:cNvGrpSpPr/>
          <p:nvPr/>
        </p:nvGrpSpPr>
        <p:grpSpPr>
          <a:xfrm>
            <a:off x="4214810" y="3238134"/>
            <a:ext cx="3378200" cy="1672169"/>
            <a:chOff x="4203700" y="3214686"/>
            <a:chExt cx="3378200" cy="1672169"/>
          </a:xfrm>
        </p:grpSpPr>
        <p:grpSp>
          <p:nvGrpSpPr>
            <p:cNvPr id="217" name="188 Grupo"/>
            <p:cNvGrpSpPr/>
            <p:nvPr/>
          </p:nvGrpSpPr>
          <p:grpSpPr>
            <a:xfrm flipH="1">
              <a:off x="5929322" y="3222624"/>
              <a:ext cx="1011766" cy="1662114"/>
              <a:chOff x="4923367" y="3214686"/>
              <a:chExt cx="1011766" cy="1662114"/>
            </a:xfrm>
          </p:grpSpPr>
          <p:sp>
            <p:nvSpPr>
              <p:cNvPr id="260" name="259 Forma libre"/>
              <p:cNvSpPr/>
              <p:nvPr/>
            </p:nvSpPr>
            <p:spPr>
              <a:xfrm>
                <a:off x="4923367" y="3214686"/>
                <a:ext cx="778933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1" name="260 Forma libre"/>
              <p:cNvSpPr/>
              <p:nvPr/>
            </p:nvSpPr>
            <p:spPr>
              <a:xfrm>
                <a:off x="5171017" y="3251200"/>
                <a:ext cx="681566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2" name="261 Forma libre"/>
              <p:cNvSpPr/>
              <p:nvPr/>
            </p:nvSpPr>
            <p:spPr>
              <a:xfrm>
                <a:off x="5506505" y="3286124"/>
                <a:ext cx="428628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3" name="262 Forma libre"/>
              <p:cNvSpPr/>
              <p:nvPr/>
            </p:nvSpPr>
            <p:spPr>
              <a:xfrm>
                <a:off x="5863696" y="3276600"/>
                <a:ext cx="67205" cy="1600200"/>
              </a:xfrm>
              <a:custGeom>
                <a:avLst/>
                <a:gdLst>
                  <a:gd name="connsiteX0" fmla="*/ 222250 w 222250"/>
                  <a:gd name="connsiteY0" fmla="*/ 0 h 1600200"/>
                  <a:gd name="connsiteX1" fmla="*/ 184150 w 222250"/>
                  <a:gd name="connsiteY1" fmla="*/ 330200 h 1600200"/>
                  <a:gd name="connsiteX2" fmla="*/ 57150 w 222250"/>
                  <a:gd name="connsiteY2" fmla="*/ 647700 h 1600200"/>
                  <a:gd name="connsiteX3" fmla="*/ 19050 w 222250"/>
                  <a:gd name="connsiteY3" fmla="*/ 1257300 h 1600200"/>
                  <a:gd name="connsiteX4" fmla="*/ 171450 w 222250"/>
                  <a:gd name="connsiteY4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1600200">
                    <a:moveTo>
                      <a:pt x="222250" y="0"/>
                    </a:moveTo>
                    <a:cubicBezTo>
                      <a:pt x="216958" y="111125"/>
                      <a:pt x="211667" y="222250"/>
                      <a:pt x="184150" y="330200"/>
                    </a:cubicBezTo>
                    <a:cubicBezTo>
                      <a:pt x="156633" y="438150"/>
                      <a:pt x="84667" y="493183"/>
                      <a:pt x="57150" y="647700"/>
                    </a:cubicBezTo>
                    <a:cubicBezTo>
                      <a:pt x="29633" y="802217"/>
                      <a:pt x="0" y="1098550"/>
                      <a:pt x="19050" y="1257300"/>
                    </a:cubicBezTo>
                    <a:cubicBezTo>
                      <a:pt x="38100" y="1416050"/>
                      <a:pt x="104775" y="1508125"/>
                      <a:pt x="171450" y="1600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18" name="217 Forma libre"/>
            <p:cNvSpPr/>
            <p:nvPr/>
          </p:nvSpPr>
          <p:spPr>
            <a:xfrm>
              <a:off x="5499100" y="3322638"/>
              <a:ext cx="787400" cy="67733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9" name="218 Forma libre"/>
            <p:cNvSpPr/>
            <p:nvPr/>
          </p:nvSpPr>
          <p:spPr>
            <a:xfrm>
              <a:off x="5416556" y="3365500"/>
              <a:ext cx="928694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0" name="219 Forma libre"/>
            <p:cNvSpPr/>
            <p:nvPr/>
          </p:nvSpPr>
          <p:spPr>
            <a:xfrm>
              <a:off x="5286380" y="3421014"/>
              <a:ext cx="1296000" cy="108000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54590" y="3424238"/>
              <a:ext cx="1928826" cy="160736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8" name="247 Forma libre"/>
            <p:cNvSpPr/>
            <p:nvPr/>
          </p:nvSpPr>
          <p:spPr>
            <a:xfrm>
              <a:off x="4786314" y="3436938"/>
              <a:ext cx="2143140" cy="285752"/>
            </a:xfrm>
            <a:custGeom>
              <a:avLst/>
              <a:gdLst>
                <a:gd name="connsiteX0" fmla="*/ 0 w 787400"/>
                <a:gd name="connsiteY0" fmla="*/ 0 h 67733"/>
                <a:gd name="connsiteX1" fmla="*/ 355600 w 787400"/>
                <a:gd name="connsiteY1" fmla="*/ 63500 h 67733"/>
                <a:gd name="connsiteX2" fmla="*/ 787400 w 787400"/>
                <a:gd name="connsiteY2" fmla="*/ 25400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67733">
                  <a:moveTo>
                    <a:pt x="0" y="0"/>
                  </a:moveTo>
                  <a:cubicBezTo>
                    <a:pt x="112183" y="29633"/>
                    <a:pt x="224367" y="59267"/>
                    <a:pt x="355600" y="63500"/>
                  </a:cubicBezTo>
                  <a:cubicBezTo>
                    <a:pt x="486833" y="67733"/>
                    <a:pt x="637116" y="46566"/>
                    <a:pt x="787400" y="25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9" name="248 Forma libre"/>
            <p:cNvSpPr/>
            <p:nvPr/>
          </p:nvSpPr>
          <p:spPr>
            <a:xfrm>
              <a:off x="4597400" y="3513138"/>
              <a:ext cx="2654300" cy="353483"/>
            </a:xfrm>
            <a:custGeom>
              <a:avLst/>
              <a:gdLst>
                <a:gd name="connsiteX0" fmla="*/ 0 w 2654300"/>
                <a:gd name="connsiteY0" fmla="*/ 0 h 353483"/>
                <a:gd name="connsiteX1" fmla="*/ 203200 w 2654300"/>
                <a:gd name="connsiteY1" fmla="*/ 63500 h 353483"/>
                <a:gd name="connsiteX2" fmla="*/ 749300 w 2654300"/>
                <a:gd name="connsiteY2" fmla="*/ 279400 h 353483"/>
                <a:gd name="connsiteX3" fmla="*/ 1244600 w 2654300"/>
                <a:gd name="connsiteY3" fmla="*/ 342900 h 353483"/>
                <a:gd name="connsiteX4" fmla="*/ 2171700 w 2654300"/>
                <a:gd name="connsiteY4" fmla="*/ 215900 h 353483"/>
                <a:gd name="connsiteX5" fmla="*/ 2552700 w 2654300"/>
                <a:gd name="connsiteY5" fmla="*/ 76200 h 353483"/>
                <a:gd name="connsiteX6" fmla="*/ 2654300 w 2654300"/>
                <a:gd name="connsiteY6" fmla="*/ 50800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300" h="353483">
                  <a:moveTo>
                    <a:pt x="0" y="0"/>
                  </a:moveTo>
                  <a:cubicBezTo>
                    <a:pt x="39158" y="8466"/>
                    <a:pt x="78317" y="16933"/>
                    <a:pt x="203200" y="63500"/>
                  </a:cubicBezTo>
                  <a:cubicBezTo>
                    <a:pt x="328083" y="110067"/>
                    <a:pt x="575733" y="232833"/>
                    <a:pt x="749300" y="279400"/>
                  </a:cubicBezTo>
                  <a:cubicBezTo>
                    <a:pt x="922867" y="325967"/>
                    <a:pt x="1007533" y="353483"/>
                    <a:pt x="1244600" y="342900"/>
                  </a:cubicBezTo>
                  <a:cubicBezTo>
                    <a:pt x="1481667" y="332317"/>
                    <a:pt x="1953683" y="260350"/>
                    <a:pt x="2171700" y="215900"/>
                  </a:cubicBezTo>
                  <a:cubicBezTo>
                    <a:pt x="2389717" y="171450"/>
                    <a:pt x="2472267" y="103717"/>
                    <a:pt x="2552700" y="76200"/>
                  </a:cubicBezTo>
                  <a:cubicBezTo>
                    <a:pt x="2633133" y="48683"/>
                    <a:pt x="2643716" y="49741"/>
                    <a:pt x="2654300" y="508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0" name="249 Forma libre"/>
            <p:cNvSpPr/>
            <p:nvPr/>
          </p:nvSpPr>
          <p:spPr>
            <a:xfrm>
              <a:off x="4508500" y="3563938"/>
              <a:ext cx="2832100" cy="446617"/>
            </a:xfrm>
            <a:custGeom>
              <a:avLst/>
              <a:gdLst>
                <a:gd name="connsiteX0" fmla="*/ 0 w 2832100"/>
                <a:gd name="connsiteY0" fmla="*/ 0 h 446617"/>
                <a:gd name="connsiteX1" fmla="*/ 190500 w 2832100"/>
                <a:gd name="connsiteY1" fmla="*/ 152400 h 446617"/>
                <a:gd name="connsiteX2" fmla="*/ 850900 w 2832100"/>
                <a:gd name="connsiteY2" fmla="*/ 381000 h 446617"/>
                <a:gd name="connsiteX3" fmla="*/ 1397000 w 2832100"/>
                <a:gd name="connsiteY3" fmla="*/ 444500 h 446617"/>
                <a:gd name="connsiteX4" fmla="*/ 2146300 w 2832100"/>
                <a:gd name="connsiteY4" fmla="*/ 368300 h 446617"/>
                <a:gd name="connsiteX5" fmla="*/ 2832100 w 2832100"/>
                <a:gd name="connsiteY5" fmla="*/ 76200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100" h="446617">
                  <a:moveTo>
                    <a:pt x="0" y="0"/>
                  </a:moveTo>
                  <a:cubicBezTo>
                    <a:pt x="24341" y="44450"/>
                    <a:pt x="48683" y="88900"/>
                    <a:pt x="190500" y="152400"/>
                  </a:cubicBezTo>
                  <a:cubicBezTo>
                    <a:pt x="332317" y="215900"/>
                    <a:pt x="649817" y="332317"/>
                    <a:pt x="850900" y="381000"/>
                  </a:cubicBezTo>
                  <a:cubicBezTo>
                    <a:pt x="1051983" y="429683"/>
                    <a:pt x="1181100" y="446617"/>
                    <a:pt x="1397000" y="444500"/>
                  </a:cubicBezTo>
                  <a:cubicBezTo>
                    <a:pt x="1612900" y="442383"/>
                    <a:pt x="1907117" y="429683"/>
                    <a:pt x="2146300" y="368300"/>
                  </a:cubicBezTo>
                  <a:cubicBezTo>
                    <a:pt x="2385483" y="306917"/>
                    <a:pt x="2608791" y="191558"/>
                    <a:pt x="2832100" y="76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1" name="250 Forma libre"/>
            <p:cNvSpPr/>
            <p:nvPr/>
          </p:nvSpPr>
          <p:spPr>
            <a:xfrm>
              <a:off x="4394200" y="3690938"/>
              <a:ext cx="3086100" cy="546100"/>
            </a:xfrm>
            <a:custGeom>
              <a:avLst/>
              <a:gdLst>
                <a:gd name="connsiteX0" fmla="*/ 0 w 3086100"/>
                <a:gd name="connsiteY0" fmla="*/ 0 h 546100"/>
                <a:gd name="connsiteX1" fmla="*/ 317500 w 3086100"/>
                <a:gd name="connsiteY1" fmla="*/ 266700 h 546100"/>
                <a:gd name="connsiteX2" fmla="*/ 1130300 w 3086100"/>
                <a:gd name="connsiteY2" fmla="*/ 508000 h 546100"/>
                <a:gd name="connsiteX3" fmla="*/ 1955800 w 3086100"/>
                <a:gd name="connsiteY3" fmla="*/ 495300 h 546100"/>
                <a:gd name="connsiteX4" fmla="*/ 2641600 w 3086100"/>
                <a:gd name="connsiteY4" fmla="*/ 355600 h 546100"/>
                <a:gd name="connsiteX5" fmla="*/ 3086100 w 3086100"/>
                <a:gd name="connsiteY5" fmla="*/ 889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546100">
                  <a:moveTo>
                    <a:pt x="0" y="0"/>
                  </a:moveTo>
                  <a:cubicBezTo>
                    <a:pt x="64558" y="91016"/>
                    <a:pt x="129117" y="182033"/>
                    <a:pt x="317500" y="266700"/>
                  </a:cubicBezTo>
                  <a:cubicBezTo>
                    <a:pt x="505883" y="351367"/>
                    <a:pt x="857250" y="469900"/>
                    <a:pt x="1130300" y="508000"/>
                  </a:cubicBezTo>
                  <a:cubicBezTo>
                    <a:pt x="1403350" y="546100"/>
                    <a:pt x="1703917" y="520700"/>
                    <a:pt x="1955800" y="495300"/>
                  </a:cubicBezTo>
                  <a:cubicBezTo>
                    <a:pt x="2207683" y="469900"/>
                    <a:pt x="2453217" y="423333"/>
                    <a:pt x="2641600" y="355600"/>
                  </a:cubicBezTo>
                  <a:cubicBezTo>
                    <a:pt x="2829983" y="287867"/>
                    <a:pt x="2958041" y="188383"/>
                    <a:pt x="3086100" y="889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2" name="251 Forma libre"/>
            <p:cNvSpPr/>
            <p:nvPr/>
          </p:nvSpPr>
          <p:spPr>
            <a:xfrm>
              <a:off x="4267200" y="3856038"/>
              <a:ext cx="3314700" cy="618067"/>
            </a:xfrm>
            <a:custGeom>
              <a:avLst/>
              <a:gdLst>
                <a:gd name="connsiteX0" fmla="*/ 0 w 3314700"/>
                <a:gd name="connsiteY0" fmla="*/ 0 h 618067"/>
                <a:gd name="connsiteX1" fmla="*/ 406400 w 3314700"/>
                <a:gd name="connsiteY1" fmla="*/ 330200 h 618067"/>
                <a:gd name="connsiteX2" fmla="*/ 1320800 w 3314700"/>
                <a:gd name="connsiteY2" fmla="*/ 584200 h 618067"/>
                <a:gd name="connsiteX3" fmla="*/ 2400300 w 3314700"/>
                <a:gd name="connsiteY3" fmla="*/ 533400 h 618067"/>
                <a:gd name="connsiteX4" fmla="*/ 3314700 w 3314700"/>
                <a:gd name="connsiteY4" fmla="*/ 152400 h 61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700" h="618067">
                  <a:moveTo>
                    <a:pt x="0" y="0"/>
                  </a:moveTo>
                  <a:cubicBezTo>
                    <a:pt x="93133" y="116416"/>
                    <a:pt x="186267" y="232833"/>
                    <a:pt x="406400" y="330200"/>
                  </a:cubicBezTo>
                  <a:cubicBezTo>
                    <a:pt x="626533" y="427567"/>
                    <a:pt x="988483" y="550333"/>
                    <a:pt x="1320800" y="584200"/>
                  </a:cubicBezTo>
                  <a:cubicBezTo>
                    <a:pt x="1653117" y="618067"/>
                    <a:pt x="2067983" y="605367"/>
                    <a:pt x="2400300" y="533400"/>
                  </a:cubicBezTo>
                  <a:cubicBezTo>
                    <a:pt x="2732617" y="461433"/>
                    <a:pt x="3023658" y="306916"/>
                    <a:pt x="3314700" y="152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3" name="252 Forma libre"/>
            <p:cNvSpPr/>
            <p:nvPr/>
          </p:nvSpPr>
          <p:spPr>
            <a:xfrm>
              <a:off x="4203700" y="4059238"/>
              <a:ext cx="3365500" cy="613833"/>
            </a:xfrm>
            <a:custGeom>
              <a:avLst/>
              <a:gdLst>
                <a:gd name="connsiteX0" fmla="*/ 0 w 3365500"/>
                <a:gd name="connsiteY0" fmla="*/ 0 h 613833"/>
                <a:gd name="connsiteX1" fmla="*/ 266700 w 3365500"/>
                <a:gd name="connsiteY1" fmla="*/ 279400 h 613833"/>
                <a:gd name="connsiteX2" fmla="*/ 1028700 w 3365500"/>
                <a:gd name="connsiteY2" fmla="*/ 546100 h 613833"/>
                <a:gd name="connsiteX3" fmla="*/ 1790700 w 3365500"/>
                <a:gd name="connsiteY3" fmla="*/ 609600 h 613833"/>
                <a:gd name="connsiteX4" fmla="*/ 2705100 w 3365500"/>
                <a:gd name="connsiteY4" fmla="*/ 533400 h 613833"/>
                <a:gd name="connsiteX5" fmla="*/ 3365500 w 3365500"/>
                <a:gd name="connsiteY5" fmla="*/ 127000 h 61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0" h="613833">
                  <a:moveTo>
                    <a:pt x="0" y="0"/>
                  </a:moveTo>
                  <a:cubicBezTo>
                    <a:pt x="47625" y="94191"/>
                    <a:pt x="95250" y="188383"/>
                    <a:pt x="266700" y="279400"/>
                  </a:cubicBezTo>
                  <a:cubicBezTo>
                    <a:pt x="438150" y="370417"/>
                    <a:pt x="774700" y="491067"/>
                    <a:pt x="1028700" y="546100"/>
                  </a:cubicBezTo>
                  <a:cubicBezTo>
                    <a:pt x="1282700" y="601133"/>
                    <a:pt x="1511300" y="611717"/>
                    <a:pt x="1790700" y="609600"/>
                  </a:cubicBezTo>
                  <a:cubicBezTo>
                    <a:pt x="2070100" y="607483"/>
                    <a:pt x="2442633" y="613833"/>
                    <a:pt x="2705100" y="533400"/>
                  </a:cubicBezTo>
                  <a:cubicBezTo>
                    <a:pt x="2967567" y="452967"/>
                    <a:pt x="3365500" y="127000"/>
                    <a:pt x="3365500" y="1270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4" name="253 Forma libre"/>
            <p:cNvSpPr/>
            <p:nvPr/>
          </p:nvSpPr>
          <p:spPr>
            <a:xfrm>
              <a:off x="4203700" y="4364038"/>
              <a:ext cx="3276600" cy="522817"/>
            </a:xfrm>
            <a:custGeom>
              <a:avLst/>
              <a:gdLst>
                <a:gd name="connsiteX0" fmla="*/ 0 w 3276600"/>
                <a:gd name="connsiteY0" fmla="*/ 0 h 522817"/>
                <a:gd name="connsiteX1" fmla="*/ 317500 w 3276600"/>
                <a:gd name="connsiteY1" fmla="*/ 215900 h 522817"/>
                <a:gd name="connsiteX2" fmla="*/ 927100 w 3276600"/>
                <a:gd name="connsiteY2" fmla="*/ 406400 h 522817"/>
                <a:gd name="connsiteX3" fmla="*/ 1549400 w 3276600"/>
                <a:gd name="connsiteY3" fmla="*/ 508000 h 522817"/>
                <a:gd name="connsiteX4" fmla="*/ 2146300 w 3276600"/>
                <a:gd name="connsiteY4" fmla="*/ 495300 h 522817"/>
                <a:gd name="connsiteX5" fmla="*/ 2946400 w 3276600"/>
                <a:gd name="connsiteY5" fmla="*/ 419100 h 522817"/>
                <a:gd name="connsiteX6" fmla="*/ 3276600 w 3276600"/>
                <a:gd name="connsiteY6" fmla="*/ 342900 h 52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6600" h="522817">
                  <a:moveTo>
                    <a:pt x="0" y="0"/>
                  </a:moveTo>
                  <a:cubicBezTo>
                    <a:pt x="81491" y="74083"/>
                    <a:pt x="162983" y="148167"/>
                    <a:pt x="317500" y="215900"/>
                  </a:cubicBezTo>
                  <a:cubicBezTo>
                    <a:pt x="472017" y="283633"/>
                    <a:pt x="721783" y="357717"/>
                    <a:pt x="927100" y="406400"/>
                  </a:cubicBezTo>
                  <a:cubicBezTo>
                    <a:pt x="1132417" y="455083"/>
                    <a:pt x="1346200" y="493183"/>
                    <a:pt x="1549400" y="508000"/>
                  </a:cubicBezTo>
                  <a:cubicBezTo>
                    <a:pt x="1752600" y="522817"/>
                    <a:pt x="1913467" y="510117"/>
                    <a:pt x="2146300" y="495300"/>
                  </a:cubicBezTo>
                  <a:cubicBezTo>
                    <a:pt x="2379133" y="480483"/>
                    <a:pt x="2758017" y="444500"/>
                    <a:pt x="2946400" y="419100"/>
                  </a:cubicBezTo>
                  <a:cubicBezTo>
                    <a:pt x="3134783" y="393700"/>
                    <a:pt x="3205691" y="368300"/>
                    <a:pt x="3276600" y="3429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55" name="187 Grupo"/>
            <p:cNvGrpSpPr/>
            <p:nvPr/>
          </p:nvGrpSpPr>
          <p:grpSpPr>
            <a:xfrm>
              <a:off x="5143504" y="3222624"/>
              <a:ext cx="791628" cy="1624014"/>
              <a:chOff x="5143504" y="3214686"/>
              <a:chExt cx="791628" cy="1624014"/>
            </a:xfrm>
          </p:grpSpPr>
          <p:sp>
            <p:nvSpPr>
              <p:cNvPr id="257" name="256 Forma libre"/>
              <p:cNvSpPr/>
              <p:nvPr/>
            </p:nvSpPr>
            <p:spPr>
              <a:xfrm>
                <a:off x="5143504" y="3214686"/>
                <a:ext cx="558796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8" name="257 Forma libre"/>
              <p:cNvSpPr/>
              <p:nvPr/>
            </p:nvSpPr>
            <p:spPr>
              <a:xfrm>
                <a:off x="5357817" y="3251200"/>
                <a:ext cx="494765" cy="1587500"/>
              </a:xfrm>
              <a:custGeom>
                <a:avLst/>
                <a:gdLst>
                  <a:gd name="connsiteX0" fmla="*/ 264583 w 681566"/>
                  <a:gd name="connsiteY0" fmla="*/ 1587500 h 1587500"/>
                  <a:gd name="connsiteX1" fmla="*/ 23283 w 681566"/>
                  <a:gd name="connsiteY1" fmla="*/ 1041400 h 1587500"/>
                  <a:gd name="connsiteX2" fmla="*/ 124883 w 681566"/>
                  <a:gd name="connsiteY2" fmla="*/ 406400 h 1587500"/>
                  <a:gd name="connsiteX3" fmla="*/ 594783 w 681566"/>
                  <a:gd name="connsiteY3" fmla="*/ 190500 h 1587500"/>
                  <a:gd name="connsiteX4" fmla="*/ 645583 w 681566"/>
                  <a:gd name="connsiteY4" fmla="*/ 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66" h="1587500">
                    <a:moveTo>
                      <a:pt x="264583" y="1587500"/>
                    </a:moveTo>
                    <a:cubicBezTo>
                      <a:pt x="155574" y="1412875"/>
                      <a:pt x="46566" y="1238250"/>
                      <a:pt x="23283" y="1041400"/>
                    </a:cubicBezTo>
                    <a:cubicBezTo>
                      <a:pt x="0" y="844550"/>
                      <a:pt x="29633" y="548217"/>
                      <a:pt x="124883" y="406400"/>
                    </a:cubicBezTo>
                    <a:cubicBezTo>
                      <a:pt x="220133" y="264583"/>
                      <a:pt x="508000" y="258233"/>
                      <a:pt x="594783" y="190500"/>
                    </a:cubicBezTo>
                    <a:cubicBezTo>
                      <a:pt x="681566" y="122767"/>
                      <a:pt x="663574" y="61383"/>
                      <a:pt x="645583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9" name="258 Forma libre"/>
              <p:cNvSpPr/>
              <p:nvPr/>
            </p:nvSpPr>
            <p:spPr>
              <a:xfrm>
                <a:off x="5643570" y="3286124"/>
                <a:ext cx="291562" cy="1552576"/>
              </a:xfrm>
              <a:custGeom>
                <a:avLst/>
                <a:gdLst>
                  <a:gd name="connsiteX0" fmla="*/ 218017 w 539750"/>
                  <a:gd name="connsiteY0" fmla="*/ 1485900 h 1485900"/>
                  <a:gd name="connsiteX1" fmla="*/ 14817 w 539750"/>
                  <a:gd name="connsiteY1" fmla="*/ 1003300 h 1485900"/>
                  <a:gd name="connsiteX2" fmla="*/ 129117 w 539750"/>
                  <a:gd name="connsiteY2" fmla="*/ 330200 h 1485900"/>
                  <a:gd name="connsiteX3" fmla="*/ 472017 w 539750"/>
                  <a:gd name="connsiteY3" fmla="*/ 165100 h 1485900"/>
                  <a:gd name="connsiteX4" fmla="*/ 535517 w 539750"/>
                  <a:gd name="connsiteY4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85900">
                    <a:moveTo>
                      <a:pt x="218017" y="1485900"/>
                    </a:moveTo>
                    <a:cubicBezTo>
                      <a:pt x="123825" y="1340908"/>
                      <a:pt x="29634" y="1195917"/>
                      <a:pt x="14817" y="1003300"/>
                    </a:cubicBezTo>
                    <a:cubicBezTo>
                      <a:pt x="0" y="810683"/>
                      <a:pt x="52917" y="469900"/>
                      <a:pt x="129117" y="330200"/>
                    </a:cubicBezTo>
                    <a:cubicBezTo>
                      <a:pt x="205317" y="190500"/>
                      <a:pt x="404284" y="220133"/>
                      <a:pt x="472017" y="165100"/>
                    </a:cubicBezTo>
                    <a:cubicBezTo>
                      <a:pt x="539750" y="110067"/>
                      <a:pt x="537633" y="55033"/>
                      <a:pt x="5355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56" name="255 Forma libre"/>
            <p:cNvSpPr/>
            <p:nvPr/>
          </p:nvSpPr>
          <p:spPr>
            <a:xfrm>
              <a:off x="4857752" y="3214686"/>
              <a:ext cx="773110" cy="1598614"/>
            </a:xfrm>
            <a:custGeom>
              <a:avLst/>
              <a:gdLst>
                <a:gd name="connsiteX0" fmla="*/ 778933 w 778933"/>
                <a:gd name="connsiteY0" fmla="*/ 0 h 1498600"/>
                <a:gd name="connsiteX1" fmla="*/ 626533 w 778933"/>
                <a:gd name="connsiteY1" fmla="*/ 203200 h 1498600"/>
                <a:gd name="connsiteX2" fmla="*/ 156633 w 778933"/>
                <a:gd name="connsiteY2" fmla="*/ 355600 h 1498600"/>
                <a:gd name="connsiteX3" fmla="*/ 4233 w 778933"/>
                <a:gd name="connsiteY3" fmla="*/ 685800 h 1498600"/>
                <a:gd name="connsiteX4" fmla="*/ 131233 w 778933"/>
                <a:gd name="connsiteY4" fmla="*/ 1193800 h 1498600"/>
                <a:gd name="connsiteX5" fmla="*/ 397933 w 778933"/>
                <a:gd name="connsiteY5" fmla="*/ 149860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933" h="1498600">
                  <a:moveTo>
                    <a:pt x="778933" y="0"/>
                  </a:moveTo>
                  <a:cubicBezTo>
                    <a:pt x="754591" y="71966"/>
                    <a:pt x="730250" y="143933"/>
                    <a:pt x="626533" y="203200"/>
                  </a:cubicBezTo>
                  <a:cubicBezTo>
                    <a:pt x="522816" y="262467"/>
                    <a:pt x="260350" y="275167"/>
                    <a:pt x="156633" y="355600"/>
                  </a:cubicBezTo>
                  <a:cubicBezTo>
                    <a:pt x="52916" y="436033"/>
                    <a:pt x="8466" y="546100"/>
                    <a:pt x="4233" y="685800"/>
                  </a:cubicBezTo>
                  <a:cubicBezTo>
                    <a:pt x="0" y="825500"/>
                    <a:pt x="65616" y="1058333"/>
                    <a:pt x="131233" y="1193800"/>
                  </a:cubicBezTo>
                  <a:cubicBezTo>
                    <a:pt x="196850" y="1329267"/>
                    <a:pt x="397933" y="1498600"/>
                    <a:pt x="397933" y="14986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64" name="263 Forma libre"/>
          <p:cNvSpPr/>
          <p:nvPr/>
        </p:nvSpPr>
        <p:spPr>
          <a:xfrm>
            <a:off x="6615954" y="457200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65" name="139 Grupo"/>
          <p:cNvGrpSpPr/>
          <p:nvPr/>
        </p:nvGrpSpPr>
        <p:grpSpPr>
          <a:xfrm>
            <a:off x="4123330" y="3238134"/>
            <a:ext cx="1508602" cy="2073288"/>
            <a:chOff x="4123330" y="3213100"/>
            <a:chExt cx="1508602" cy="2073288"/>
          </a:xfrm>
        </p:grpSpPr>
        <p:sp>
          <p:nvSpPr>
            <p:cNvPr id="266" name="265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7" name="266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8" name="267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9" name="268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0" name="269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1" name="270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2" name="271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3" name="272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4" name="273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5" name="274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6" name="275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7" name="276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8" name="277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9" name="278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0" name="279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1" name="280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2" name="281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3" name="282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4" name="283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5" name="284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6" name="285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7" name="286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8" name="287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90" name="289 Forma libre"/>
          <p:cNvSpPr/>
          <p:nvPr/>
        </p:nvSpPr>
        <p:spPr>
          <a:xfrm>
            <a:off x="4286248" y="371976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1" name="290 Forma libre"/>
          <p:cNvSpPr/>
          <p:nvPr/>
        </p:nvSpPr>
        <p:spPr>
          <a:xfrm>
            <a:off x="4497755" y="3862642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2" name="291 Forma libre"/>
          <p:cNvSpPr/>
          <p:nvPr/>
        </p:nvSpPr>
        <p:spPr>
          <a:xfrm>
            <a:off x="5357818" y="464344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3" name="292 Forma libre"/>
          <p:cNvSpPr/>
          <p:nvPr/>
        </p:nvSpPr>
        <p:spPr>
          <a:xfrm>
            <a:off x="4143372" y="414338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4" name="293 Forma libre"/>
          <p:cNvSpPr/>
          <p:nvPr/>
        </p:nvSpPr>
        <p:spPr>
          <a:xfrm>
            <a:off x="4929190" y="5148526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5" name="294 Forma libre"/>
          <p:cNvSpPr/>
          <p:nvPr/>
        </p:nvSpPr>
        <p:spPr>
          <a:xfrm>
            <a:off x="5357818" y="500565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6" name="295 Forma libre"/>
          <p:cNvSpPr/>
          <p:nvPr/>
        </p:nvSpPr>
        <p:spPr>
          <a:xfrm>
            <a:off x="5214942" y="536284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7" name="296 Forma libre"/>
          <p:cNvSpPr/>
          <p:nvPr/>
        </p:nvSpPr>
        <p:spPr>
          <a:xfrm>
            <a:off x="7783903" y="485776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8" name="297 Forma libre"/>
          <p:cNvSpPr/>
          <p:nvPr/>
        </p:nvSpPr>
        <p:spPr>
          <a:xfrm>
            <a:off x="5857884" y="4143379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9" name="298 Forma libre"/>
          <p:cNvSpPr/>
          <p:nvPr/>
        </p:nvSpPr>
        <p:spPr>
          <a:xfrm>
            <a:off x="7358082" y="507207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0" name="299 Forma libre"/>
          <p:cNvSpPr/>
          <p:nvPr/>
        </p:nvSpPr>
        <p:spPr>
          <a:xfrm>
            <a:off x="5214942" y="435769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1" name="300 Forma libre"/>
          <p:cNvSpPr/>
          <p:nvPr/>
        </p:nvSpPr>
        <p:spPr>
          <a:xfrm>
            <a:off x="4357686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2" name="301 Forma libre"/>
          <p:cNvSpPr/>
          <p:nvPr/>
        </p:nvSpPr>
        <p:spPr>
          <a:xfrm>
            <a:off x="4295772" y="4929198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3" name="302 Forma libre"/>
          <p:cNvSpPr/>
          <p:nvPr/>
        </p:nvSpPr>
        <p:spPr>
          <a:xfrm>
            <a:off x="4445000" y="4819660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4" name="303 Forma libre"/>
          <p:cNvSpPr/>
          <p:nvPr/>
        </p:nvSpPr>
        <p:spPr>
          <a:xfrm>
            <a:off x="4143372" y="4786322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5" name="304 Forma libre"/>
          <p:cNvSpPr/>
          <p:nvPr/>
        </p:nvSpPr>
        <p:spPr>
          <a:xfrm>
            <a:off x="3929058" y="3857628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6" name="305 Forma libre"/>
          <p:cNvSpPr/>
          <p:nvPr/>
        </p:nvSpPr>
        <p:spPr>
          <a:xfrm>
            <a:off x="4426317" y="401320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7" name="306 Forma libre"/>
          <p:cNvSpPr/>
          <p:nvPr/>
        </p:nvSpPr>
        <p:spPr>
          <a:xfrm>
            <a:off x="7867672" y="4555179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8" name="307 Forma libre"/>
          <p:cNvSpPr/>
          <p:nvPr/>
        </p:nvSpPr>
        <p:spPr>
          <a:xfrm>
            <a:off x="7643834" y="4714884"/>
            <a:ext cx="276228" cy="88267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9" name="308 Forma libre"/>
          <p:cNvSpPr/>
          <p:nvPr/>
        </p:nvSpPr>
        <p:spPr>
          <a:xfrm>
            <a:off x="7712465" y="4291270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0" name="309 Forma libre"/>
          <p:cNvSpPr/>
          <p:nvPr/>
        </p:nvSpPr>
        <p:spPr>
          <a:xfrm>
            <a:off x="5500694" y="3857628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1" name="310 Forma libre"/>
          <p:cNvSpPr/>
          <p:nvPr/>
        </p:nvSpPr>
        <p:spPr>
          <a:xfrm>
            <a:off x="6768354" y="4286256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2" name="311 Forma libre"/>
          <p:cNvSpPr/>
          <p:nvPr/>
        </p:nvSpPr>
        <p:spPr>
          <a:xfrm>
            <a:off x="6330202" y="4786321"/>
            <a:ext cx="670690" cy="214315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13" name="140 Grupo"/>
          <p:cNvGrpSpPr/>
          <p:nvPr/>
        </p:nvGrpSpPr>
        <p:grpSpPr>
          <a:xfrm flipH="1">
            <a:off x="6135232" y="3236548"/>
            <a:ext cx="1508602" cy="2073288"/>
            <a:chOff x="4123330" y="3213100"/>
            <a:chExt cx="1508602" cy="2073288"/>
          </a:xfrm>
        </p:grpSpPr>
        <p:sp>
          <p:nvSpPr>
            <p:cNvPr id="314" name="313 Forma libre"/>
            <p:cNvSpPr/>
            <p:nvPr/>
          </p:nvSpPr>
          <p:spPr>
            <a:xfrm>
              <a:off x="4123330" y="3213100"/>
              <a:ext cx="1459729" cy="2073288"/>
            </a:xfrm>
            <a:custGeom>
              <a:avLst/>
              <a:gdLst>
                <a:gd name="connsiteX0" fmla="*/ 1833033 w 1833033"/>
                <a:gd name="connsiteY0" fmla="*/ 0 h 2603500"/>
                <a:gd name="connsiteX1" fmla="*/ 1604433 w 1833033"/>
                <a:gd name="connsiteY1" fmla="*/ 203200 h 2603500"/>
                <a:gd name="connsiteX2" fmla="*/ 982133 w 1833033"/>
                <a:gd name="connsiteY2" fmla="*/ 266700 h 2603500"/>
                <a:gd name="connsiteX3" fmla="*/ 486833 w 1833033"/>
                <a:gd name="connsiteY3" fmla="*/ 406400 h 2603500"/>
                <a:gd name="connsiteX4" fmla="*/ 169333 w 1833033"/>
                <a:gd name="connsiteY4" fmla="*/ 800100 h 2603500"/>
                <a:gd name="connsiteX5" fmla="*/ 55033 w 1833033"/>
                <a:gd name="connsiteY5" fmla="*/ 1346200 h 2603500"/>
                <a:gd name="connsiteX6" fmla="*/ 499533 w 1833033"/>
                <a:gd name="connsiteY6" fmla="*/ 2260600 h 2603500"/>
                <a:gd name="connsiteX7" fmla="*/ 1604433 w 1833033"/>
                <a:gd name="connsiteY7" fmla="*/ 2603500 h 2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3033" h="2603500">
                  <a:moveTo>
                    <a:pt x="1833033" y="0"/>
                  </a:moveTo>
                  <a:cubicBezTo>
                    <a:pt x="1789641" y="79375"/>
                    <a:pt x="1746250" y="158750"/>
                    <a:pt x="1604433" y="203200"/>
                  </a:cubicBezTo>
                  <a:cubicBezTo>
                    <a:pt x="1462616" y="247650"/>
                    <a:pt x="1168400" y="232833"/>
                    <a:pt x="982133" y="266700"/>
                  </a:cubicBezTo>
                  <a:cubicBezTo>
                    <a:pt x="795866" y="300567"/>
                    <a:pt x="622300" y="317500"/>
                    <a:pt x="486833" y="406400"/>
                  </a:cubicBezTo>
                  <a:cubicBezTo>
                    <a:pt x="351366" y="495300"/>
                    <a:pt x="241300" y="643467"/>
                    <a:pt x="169333" y="800100"/>
                  </a:cubicBezTo>
                  <a:cubicBezTo>
                    <a:pt x="97366" y="956733"/>
                    <a:pt x="0" y="1102784"/>
                    <a:pt x="55033" y="1346200"/>
                  </a:cubicBezTo>
                  <a:cubicBezTo>
                    <a:pt x="110066" y="1589616"/>
                    <a:pt x="241300" y="2051050"/>
                    <a:pt x="499533" y="2260600"/>
                  </a:cubicBezTo>
                  <a:cubicBezTo>
                    <a:pt x="757766" y="2470150"/>
                    <a:pt x="1181099" y="2536825"/>
                    <a:pt x="1604433" y="260350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5" name="314 Forma libre"/>
            <p:cNvSpPr/>
            <p:nvPr/>
          </p:nvSpPr>
          <p:spPr>
            <a:xfrm>
              <a:off x="4221094" y="3223214"/>
              <a:ext cx="1365336" cy="1891243"/>
            </a:xfrm>
            <a:custGeom>
              <a:avLst/>
              <a:gdLst>
                <a:gd name="connsiteX0" fmla="*/ 1684867 w 1714500"/>
                <a:gd name="connsiteY0" fmla="*/ 0 h 2374900"/>
                <a:gd name="connsiteX1" fmla="*/ 1507067 w 1714500"/>
                <a:gd name="connsiteY1" fmla="*/ 190500 h 2374900"/>
                <a:gd name="connsiteX2" fmla="*/ 440267 w 1714500"/>
                <a:gd name="connsiteY2" fmla="*/ 393700 h 2374900"/>
                <a:gd name="connsiteX3" fmla="*/ 33867 w 1714500"/>
                <a:gd name="connsiteY3" fmla="*/ 1104900 h 2374900"/>
                <a:gd name="connsiteX4" fmla="*/ 237067 w 1714500"/>
                <a:gd name="connsiteY4" fmla="*/ 1892300 h 2374900"/>
                <a:gd name="connsiteX5" fmla="*/ 478367 w 1714500"/>
                <a:gd name="connsiteY5" fmla="*/ 2171700 h 2374900"/>
                <a:gd name="connsiteX6" fmla="*/ 605367 w 1714500"/>
                <a:gd name="connsiteY6" fmla="*/ 23749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2374900">
                  <a:moveTo>
                    <a:pt x="1684867" y="0"/>
                  </a:moveTo>
                  <a:cubicBezTo>
                    <a:pt x="1699683" y="62441"/>
                    <a:pt x="1714500" y="124883"/>
                    <a:pt x="1507067" y="190500"/>
                  </a:cubicBezTo>
                  <a:cubicBezTo>
                    <a:pt x="1299634" y="256117"/>
                    <a:pt x="685800" y="241300"/>
                    <a:pt x="440267" y="393700"/>
                  </a:cubicBezTo>
                  <a:cubicBezTo>
                    <a:pt x="194734" y="546100"/>
                    <a:pt x="67734" y="855133"/>
                    <a:pt x="33867" y="1104900"/>
                  </a:cubicBezTo>
                  <a:cubicBezTo>
                    <a:pt x="0" y="1354667"/>
                    <a:pt x="162984" y="1714500"/>
                    <a:pt x="237067" y="1892300"/>
                  </a:cubicBezTo>
                  <a:cubicBezTo>
                    <a:pt x="311150" y="2070100"/>
                    <a:pt x="416984" y="2091267"/>
                    <a:pt x="478367" y="2171700"/>
                  </a:cubicBezTo>
                  <a:cubicBezTo>
                    <a:pt x="539750" y="2252133"/>
                    <a:pt x="572558" y="2313516"/>
                    <a:pt x="605367" y="23749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6" name="315 Forma libre"/>
            <p:cNvSpPr/>
            <p:nvPr/>
          </p:nvSpPr>
          <p:spPr>
            <a:xfrm>
              <a:off x="4300318" y="3213100"/>
              <a:ext cx="1292855" cy="1951925"/>
            </a:xfrm>
            <a:custGeom>
              <a:avLst/>
              <a:gdLst>
                <a:gd name="connsiteX0" fmla="*/ 1623483 w 1623483"/>
                <a:gd name="connsiteY0" fmla="*/ 0 h 2451100"/>
                <a:gd name="connsiteX1" fmla="*/ 1509183 w 1623483"/>
                <a:gd name="connsiteY1" fmla="*/ 165100 h 2451100"/>
                <a:gd name="connsiteX2" fmla="*/ 1318683 w 1623483"/>
                <a:gd name="connsiteY2" fmla="*/ 266700 h 2451100"/>
                <a:gd name="connsiteX3" fmla="*/ 315383 w 1623483"/>
                <a:gd name="connsiteY3" fmla="*/ 520700 h 2451100"/>
                <a:gd name="connsiteX4" fmla="*/ 23283 w 1623483"/>
                <a:gd name="connsiteY4" fmla="*/ 1054100 h 2451100"/>
                <a:gd name="connsiteX5" fmla="*/ 175683 w 1623483"/>
                <a:gd name="connsiteY5" fmla="*/ 1651000 h 2451100"/>
                <a:gd name="connsiteX6" fmla="*/ 531283 w 1623483"/>
                <a:gd name="connsiteY6" fmla="*/ 2146300 h 2451100"/>
                <a:gd name="connsiteX7" fmla="*/ 658283 w 1623483"/>
                <a:gd name="connsiteY7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483" h="2451100">
                  <a:moveTo>
                    <a:pt x="1623483" y="0"/>
                  </a:moveTo>
                  <a:cubicBezTo>
                    <a:pt x="1591733" y="60325"/>
                    <a:pt x="1559983" y="120650"/>
                    <a:pt x="1509183" y="165100"/>
                  </a:cubicBezTo>
                  <a:cubicBezTo>
                    <a:pt x="1458383" y="209550"/>
                    <a:pt x="1517650" y="207433"/>
                    <a:pt x="1318683" y="266700"/>
                  </a:cubicBezTo>
                  <a:cubicBezTo>
                    <a:pt x="1119716" y="325967"/>
                    <a:pt x="531283" y="389467"/>
                    <a:pt x="315383" y="520700"/>
                  </a:cubicBezTo>
                  <a:cubicBezTo>
                    <a:pt x="99483" y="651933"/>
                    <a:pt x="46566" y="865717"/>
                    <a:pt x="23283" y="1054100"/>
                  </a:cubicBezTo>
                  <a:cubicBezTo>
                    <a:pt x="0" y="1242483"/>
                    <a:pt x="91016" y="1468967"/>
                    <a:pt x="175683" y="1651000"/>
                  </a:cubicBezTo>
                  <a:cubicBezTo>
                    <a:pt x="260350" y="1833033"/>
                    <a:pt x="450850" y="2012950"/>
                    <a:pt x="531283" y="2146300"/>
                  </a:cubicBezTo>
                  <a:cubicBezTo>
                    <a:pt x="611716" y="2279650"/>
                    <a:pt x="634999" y="2365375"/>
                    <a:pt x="658283" y="24511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7" name="316 Forma libre"/>
            <p:cNvSpPr/>
            <p:nvPr/>
          </p:nvSpPr>
          <p:spPr>
            <a:xfrm>
              <a:off x="4342457" y="3233327"/>
              <a:ext cx="1230488" cy="1982266"/>
            </a:xfrm>
            <a:custGeom>
              <a:avLst/>
              <a:gdLst>
                <a:gd name="connsiteX0" fmla="*/ 1545167 w 1545167"/>
                <a:gd name="connsiteY0" fmla="*/ 0 h 2489200"/>
                <a:gd name="connsiteX1" fmla="*/ 1468967 w 1545167"/>
                <a:gd name="connsiteY1" fmla="*/ 139700 h 2489200"/>
                <a:gd name="connsiteX2" fmla="*/ 1354667 w 1545167"/>
                <a:gd name="connsiteY2" fmla="*/ 254000 h 2489200"/>
                <a:gd name="connsiteX3" fmla="*/ 1062567 w 1545167"/>
                <a:gd name="connsiteY3" fmla="*/ 342900 h 2489200"/>
                <a:gd name="connsiteX4" fmla="*/ 503767 w 1545167"/>
                <a:gd name="connsiteY4" fmla="*/ 419100 h 2489200"/>
                <a:gd name="connsiteX5" fmla="*/ 211667 w 1545167"/>
                <a:gd name="connsiteY5" fmla="*/ 558800 h 2489200"/>
                <a:gd name="connsiteX6" fmla="*/ 21167 w 1545167"/>
                <a:gd name="connsiteY6" fmla="*/ 825500 h 2489200"/>
                <a:gd name="connsiteX7" fmla="*/ 84667 w 1545167"/>
                <a:gd name="connsiteY7" fmla="*/ 1333500 h 2489200"/>
                <a:gd name="connsiteX8" fmla="*/ 529167 w 1545167"/>
                <a:gd name="connsiteY8" fmla="*/ 2032000 h 2489200"/>
                <a:gd name="connsiteX9" fmla="*/ 681567 w 1545167"/>
                <a:gd name="connsiteY9" fmla="*/ 2247900 h 2489200"/>
                <a:gd name="connsiteX10" fmla="*/ 821267 w 1545167"/>
                <a:gd name="connsiteY10" fmla="*/ 248920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5167" h="2489200">
                  <a:moveTo>
                    <a:pt x="1545167" y="0"/>
                  </a:moveTo>
                  <a:cubicBezTo>
                    <a:pt x="1522942" y="48683"/>
                    <a:pt x="1500717" y="97367"/>
                    <a:pt x="1468967" y="139700"/>
                  </a:cubicBezTo>
                  <a:cubicBezTo>
                    <a:pt x="1437217" y="182033"/>
                    <a:pt x="1422400" y="220133"/>
                    <a:pt x="1354667" y="254000"/>
                  </a:cubicBezTo>
                  <a:cubicBezTo>
                    <a:pt x="1286934" y="287867"/>
                    <a:pt x="1204384" y="315383"/>
                    <a:pt x="1062567" y="342900"/>
                  </a:cubicBezTo>
                  <a:cubicBezTo>
                    <a:pt x="920750" y="370417"/>
                    <a:pt x="645584" y="383117"/>
                    <a:pt x="503767" y="419100"/>
                  </a:cubicBezTo>
                  <a:cubicBezTo>
                    <a:pt x="361950" y="455083"/>
                    <a:pt x="292100" y="491067"/>
                    <a:pt x="211667" y="558800"/>
                  </a:cubicBezTo>
                  <a:cubicBezTo>
                    <a:pt x="131234" y="626533"/>
                    <a:pt x="42334" y="696383"/>
                    <a:pt x="21167" y="825500"/>
                  </a:cubicBezTo>
                  <a:cubicBezTo>
                    <a:pt x="0" y="954617"/>
                    <a:pt x="0" y="1132417"/>
                    <a:pt x="84667" y="1333500"/>
                  </a:cubicBezTo>
                  <a:cubicBezTo>
                    <a:pt x="169334" y="1534583"/>
                    <a:pt x="429684" y="1879600"/>
                    <a:pt x="529167" y="2032000"/>
                  </a:cubicBezTo>
                  <a:cubicBezTo>
                    <a:pt x="628650" y="2184400"/>
                    <a:pt x="632884" y="2171700"/>
                    <a:pt x="681567" y="2247900"/>
                  </a:cubicBezTo>
                  <a:cubicBezTo>
                    <a:pt x="730250" y="2324100"/>
                    <a:pt x="687917" y="2457450"/>
                    <a:pt x="821267" y="248920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8" name="317 Forma libre"/>
            <p:cNvSpPr/>
            <p:nvPr/>
          </p:nvSpPr>
          <p:spPr>
            <a:xfrm>
              <a:off x="4377855" y="3243441"/>
              <a:ext cx="1205204" cy="1982266"/>
            </a:xfrm>
            <a:custGeom>
              <a:avLst/>
              <a:gdLst>
                <a:gd name="connsiteX0" fmla="*/ 865717 w 1513417"/>
                <a:gd name="connsiteY0" fmla="*/ 2489200 h 2489200"/>
                <a:gd name="connsiteX1" fmla="*/ 738717 w 1513417"/>
                <a:gd name="connsiteY1" fmla="*/ 2159000 h 2489200"/>
                <a:gd name="connsiteX2" fmla="*/ 459317 w 1513417"/>
                <a:gd name="connsiteY2" fmla="*/ 1752600 h 2489200"/>
                <a:gd name="connsiteX3" fmla="*/ 116417 w 1513417"/>
                <a:gd name="connsiteY3" fmla="*/ 1358900 h 2489200"/>
                <a:gd name="connsiteX4" fmla="*/ 27517 w 1513417"/>
                <a:gd name="connsiteY4" fmla="*/ 863600 h 2489200"/>
                <a:gd name="connsiteX5" fmla="*/ 281517 w 1513417"/>
                <a:gd name="connsiteY5" fmla="*/ 469900 h 2489200"/>
                <a:gd name="connsiteX6" fmla="*/ 1119717 w 1513417"/>
                <a:gd name="connsiteY6" fmla="*/ 304800 h 2489200"/>
                <a:gd name="connsiteX7" fmla="*/ 1513417 w 1513417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417" h="2489200">
                  <a:moveTo>
                    <a:pt x="865717" y="2489200"/>
                  </a:moveTo>
                  <a:cubicBezTo>
                    <a:pt x="836083" y="2385483"/>
                    <a:pt x="806450" y="2281767"/>
                    <a:pt x="738717" y="2159000"/>
                  </a:cubicBezTo>
                  <a:cubicBezTo>
                    <a:pt x="670984" y="2036233"/>
                    <a:pt x="563034" y="1885950"/>
                    <a:pt x="459317" y="1752600"/>
                  </a:cubicBezTo>
                  <a:cubicBezTo>
                    <a:pt x="355600" y="1619250"/>
                    <a:pt x="188384" y="1507067"/>
                    <a:pt x="116417" y="1358900"/>
                  </a:cubicBezTo>
                  <a:cubicBezTo>
                    <a:pt x="44450" y="1210733"/>
                    <a:pt x="0" y="1011767"/>
                    <a:pt x="27517" y="863600"/>
                  </a:cubicBezTo>
                  <a:cubicBezTo>
                    <a:pt x="55034" y="715433"/>
                    <a:pt x="99484" y="563033"/>
                    <a:pt x="281517" y="469900"/>
                  </a:cubicBezTo>
                  <a:cubicBezTo>
                    <a:pt x="463550" y="376767"/>
                    <a:pt x="914400" y="383117"/>
                    <a:pt x="1119717" y="304800"/>
                  </a:cubicBezTo>
                  <a:cubicBezTo>
                    <a:pt x="1325034" y="226483"/>
                    <a:pt x="1419225" y="113241"/>
                    <a:pt x="15134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9" name="318 Forma libre"/>
            <p:cNvSpPr/>
            <p:nvPr/>
          </p:nvSpPr>
          <p:spPr>
            <a:xfrm>
              <a:off x="4413253" y="3233327"/>
              <a:ext cx="1190034" cy="2032834"/>
            </a:xfrm>
            <a:custGeom>
              <a:avLst/>
              <a:gdLst>
                <a:gd name="connsiteX0" fmla="*/ 999067 w 1494367"/>
                <a:gd name="connsiteY0" fmla="*/ 2552700 h 2552700"/>
                <a:gd name="connsiteX1" fmla="*/ 859367 w 1494367"/>
                <a:gd name="connsiteY1" fmla="*/ 2184400 h 2552700"/>
                <a:gd name="connsiteX2" fmla="*/ 503767 w 1494367"/>
                <a:gd name="connsiteY2" fmla="*/ 1778000 h 2552700"/>
                <a:gd name="connsiteX3" fmla="*/ 211667 w 1494367"/>
                <a:gd name="connsiteY3" fmla="*/ 1422400 h 2552700"/>
                <a:gd name="connsiteX4" fmla="*/ 21167 w 1494367"/>
                <a:gd name="connsiteY4" fmla="*/ 1003300 h 2552700"/>
                <a:gd name="connsiteX5" fmla="*/ 84667 w 1494367"/>
                <a:gd name="connsiteY5" fmla="*/ 622300 h 2552700"/>
                <a:gd name="connsiteX6" fmla="*/ 478367 w 1494367"/>
                <a:gd name="connsiteY6" fmla="*/ 419100 h 2552700"/>
                <a:gd name="connsiteX7" fmla="*/ 833967 w 1494367"/>
                <a:gd name="connsiteY7" fmla="*/ 368300 h 2552700"/>
                <a:gd name="connsiteX8" fmla="*/ 1367367 w 1494367"/>
                <a:gd name="connsiteY8" fmla="*/ 228600 h 2552700"/>
                <a:gd name="connsiteX9" fmla="*/ 1494367 w 1494367"/>
                <a:gd name="connsiteY9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367" h="2552700">
                  <a:moveTo>
                    <a:pt x="999067" y="2552700"/>
                  </a:moveTo>
                  <a:cubicBezTo>
                    <a:pt x="970492" y="2433108"/>
                    <a:pt x="941917" y="2313517"/>
                    <a:pt x="859367" y="2184400"/>
                  </a:cubicBezTo>
                  <a:cubicBezTo>
                    <a:pt x="776817" y="2055283"/>
                    <a:pt x="611717" y="1905000"/>
                    <a:pt x="503767" y="1778000"/>
                  </a:cubicBezTo>
                  <a:cubicBezTo>
                    <a:pt x="395817" y="1651000"/>
                    <a:pt x="292100" y="1551517"/>
                    <a:pt x="211667" y="1422400"/>
                  </a:cubicBezTo>
                  <a:cubicBezTo>
                    <a:pt x="131234" y="1293283"/>
                    <a:pt x="42334" y="1136650"/>
                    <a:pt x="21167" y="1003300"/>
                  </a:cubicBezTo>
                  <a:cubicBezTo>
                    <a:pt x="0" y="869950"/>
                    <a:pt x="8467" y="719667"/>
                    <a:pt x="84667" y="622300"/>
                  </a:cubicBezTo>
                  <a:cubicBezTo>
                    <a:pt x="160867" y="524933"/>
                    <a:pt x="353484" y="461433"/>
                    <a:pt x="478367" y="419100"/>
                  </a:cubicBezTo>
                  <a:cubicBezTo>
                    <a:pt x="603250" y="376767"/>
                    <a:pt x="685800" y="400050"/>
                    <a:pt x="833967" y="368300"/>
                  </a:cubicBezTo>
                  <a:cubicBezTo>
                    <a:pt x="982134" y="336550"/>
                    <a:pt x="1257300" y="289983"/>
                    <a:pt x="1367367" y="228600"/>
                  </a:cubicBezTo>
                  <a:cubicBezTo>
                    <a:pt x="1477434" y="167217"/>
                    <a:pt x="1416050" y="35983"/>
                    <a:pt x="149436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0" name="319 Forma libre"/>
            <p:cNvSpPr/>
            <p:nvPr/>
          </p:nvSpPr>
          <p:spPr>
            <a:xfrm>
              <a:off x="4418309" y="3233327"/>
              <a:ext cx="1195091" cy="2032834"/>
            </a:xfrm>
            <a:custGeom>
              <a:avLst/>
              <a:gdLst>
                <a:gd name="connsiteX0" fmla="*/ 1107017 w 1500717"/>
                <a:gd name="connsiteY0" fmla="*/ 2552700 h 2552700"/>
                <a:gd name="connsiteX1" fmla="*/ 1030817 w 1500717"/>
                <a:gd name="connsiteY1" fmla="*/ 2209800 h 2552700"/>
                <a:gd name="connsiteX2" fmla="*/ 662517 w 1500717"/>
                <a:gd name="connsiteY2" fmla="*/ 1816100 h 2552700"/>
                <a:gd name="connsiteX3" fmla="*/ 319617 w 1500717"/>
                <a:gd name="connsiteY3" fmla="*/ 1498600 h 2552700"/>
                <a:gd name="connsiteX4" fmla="*/ 40217 w 1500717"/>
                <a:gd name="connsiteY4" fmla="*/ 990600 h 2552700"/>
                <a:gd name="connsiteX5" fmla="*/ 78317 w 1500717"/>
                <a:gd name="connsiteY5" fmla="*/ 647700 h 2552700"/>
                <a:gd name="connsiteX6" fmla="*/ 497417 w 1500717"/>
                <a:gd name="connsiteY6" fmla="*/ 393700 h 2552700"/>
                <a:gd name="connsiteX7" fmla="*/ 1119717 w 1500717"/>
                <a:gd name="connsiteY7" fmla="*/ 317500 h 2552700"/>
                <a:gd name="connsiteX8" fmla="*/ 1500717 w 1500717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717" h="2552700">
                  <a:moveTo>
                    <a:pt x="1107017" y="2552700"/>
                  </a:moveTo>
                  <a:cubicBezTo>
                    <a:pt x="1105958" y="2442633"/>
                    <a:pt x="1104900" y="2332567"/>
                    <a:pt x="1030817" y="2209800"/>
                  </a:cubicBezTo>
                  <a:cubicBezTo>
                    <a:pt x="956734" y="2087033"/>
                    <a:pt x="781050" y="1934633"/>
                    <a:pt x="662517" y="1816100"/>
                  </a:cubicBezTo>
                  <a:cubicBezTo>
                    <a:pt x="543984" y="1697567"/>
                    <a:pt x="423334" y="1636183"/>
                    <a:pt x="319617" y="1498600"/>
                  </a:cubicBezTo>
                  <a:cubicBezTo>
                    <a:pt x="215900" y="1361017"/>
                    <a:pt x="80434" y="1132417"/>
                    <a:pt x="40217" y="990600"/>
                  </a:cubicBezTo>
                  <a:cubicBezTo>
                    <a:pt x="0" y="848783"/>
                    <a:pt x="2117" y="747183"/>
                    <a:pt x="78317" y="647700"/>
                  </a:cubicBezTo>
                  <a:cubicBezTo>
                    <a:pt x="154517" y="548217"/>
                    <a:pt x="323850" y="448733"/>
                    <a:pt x="497417" y="393700"/>
                  </a:cubicBezTo>
                  <a:cubicBezTo>
                    <a:pt x="670984" y="338667"/>
                    <a:pt x="952500" y="383117"/>
                    <a:pt x="1119717" y="317500"/>
                  </a:cubicBezTo>
                  <a:cubicBezTo>
                    <a:pt x="1286934" y="251883"/>
                    <a:pt x="1393825" y="125941"/>
                    <a:pt x="1500717" y="0"/>
                  </a:cubicBezTo>
                </a:path>
              </a:pathLst>
            </a:cu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1" name="320 Forma libre"/>
            <p:cNvSpPr/>
            <p:nvPr/>
          </p:nvSpPr>
          <p:spPr>
            <a:xfrm>
              <a:off x="4643438" y="3253554"/>
              <a:ext cx="969962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2" name="321 Forma libre"/>
            <p:cNvSpPr/>
            <p:nvPr/>
          </p:nvSpPr>
          <p:spPr>
            <a:xfrm>
              <a:off x="4318859" y="4720026"/>
              <a:ext cx="1031587" cy="303408"/>
            </a:xfrm>
            <a:custGeom>
              <a:avLst/>
              <a:gdLst>
                <a:gd name="connsiteX0" fmla="*/ 1295400 w 1295400"/>
                <a:gd name="connsiteY0" fmla="*/ 381000 h 381000"/>
                <a:gd name="connsiteX1" fmla="*/ 622300 w 1295400"/>
                <a:gd name="connsiteY1" fmla="*/ 355600 h 381000"/>
                <a:gd name="connsiteX2" fmla="*/ 152400 w 1295400"/>
                <a:gd name="connsiteY2" fmla="*/ 139700 h 381000"/>
                <a:gd name="connsiteX3" fmla="*/ 0 w 12954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381000">
                  <a:moveTo>
                    <a:pt x="1295400" y="381000"/>
                  </a:moveTo>
                  <a:lnTo>
                    <a:pt x="622300" y="355600"/>
                  </a:lnTo>
                  <a:cubicBezTo>
                    <a:pt x="431800" y="315383"/>
                    <a:pt x="256117" y="198967"/>
                    <a:pt x="152400" y="139700"/>
                  </a:cubicBezTo>
                  <a:cubicBezTo>
                    <a:pt x="48683" y="80433"/>
                    <a:pt x="24341" y="402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3" name="322 Forma libre"/>
            <p:cNvSpPr/>
            <p:nvPr/>
          </p:nvSpPr>
          <p:spPr>
            <a:xfrm>
              <a:off x="4288519" y="4659345"/>
              <a:ext cx="991133" cy="278124"/>
            </a:xfrm>
            <a:custGeom>
              <a:avLst/>
              <a:gdLst>
                <a:gd name="connsiteX0" fmla="*/ 1244600 w 1244600"/>
                <a:gd name="connsiteY0" fmla="*/ 317500 h 349250"/>
                <a:gd name="connsiteX1" fmla="*/ 749300 w 1244600"/>
                <a:gd name="connsiteY1" fmla="*/ 330200 h 349250"/>
                <a:gd name="connsiteX2" fmla="*/ 266700 w 1244600"/>
                <a:gd name="connsiteY2" fmla="*/ 203200 h 349250"/>
                <a:gd name="connsiteX3" fmla="*/ 0 w 1244600"/>
                <a:gd name="connsiteY3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349250">
                  <a:moveTo>
                    <a:pt x="1244600" y="317500"/>
                  </a:moveTo>
                  <a:cubicBezTo>
                    <a:pt x="1078441" y="333375"/>
                    <a:pt x="912283" y="349250"/>
                    <a:pt x="749300" y="330200"/>
                  </a:cubicBezTo>
                  <a:cubicBezTo>
                    <a:pt x="586317" y="311150"/>
                    <a:pt x="391583" y="258233"/>
                    <a:pt x="266700" y="203200"/>
                  </a:cubicBezTo>
                  <a:cubicBezTo>
                    <a:pt x="141817" y="148167"/>
                    <a:pt x="70908" y="740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4" name="323 Forma libre"/>
            <p:cNvSpPr/>
            <p:nvPr/>
          </p:nvSpPr>
          <p:spPr>
            <a:xfrm>
              <a:off x="4258178" y="4598663"/>
              <a:ext cx="940565" cy="249469"/>
            </a:xfrm>
            <a:custGeom>
              <a:avLst/>
              <a:gdLst>
                <a:gd name="connsiteX0" fmla="*/ 1181100 w 1181100"/>
                <a:gd name="connsiteY0" fmla="*/ 279400 h 313267"/>
                <a:gd name="connsiteX1" fmla="*/ 609600 w 1181100"/>
                <a:gd name="connsiteY1" fmla="*/ 266700 h 313267"/>
                <a:gd name="connsiteX2" fmla="*/ 0 w 1181100"/>
                <a:gd name="connsiteY2" fmla="*/ 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313267">
                  <a:moveTo>
                    <a:pt x="1181100" y="279400"/>
                  </a:moveTo>
                  <a:cubicBezTo>
                    <a:pt x="993775" y="296333"/>
                    <a:pt x="806450" y="313267"/>
                    <a:pt x="609600" y="266700"/>
                  </a:cubicBezTo>
                  <a:cubicBezTo>
                    <a:pt x="412750" y="220133"/>
                    <a:pt x="206375" y="11006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5" name="324 Forma libre"/>
            <p:cNvSpPr/>
            <p:nvPr/>
          </p:nvSpPr>
          <p:spPr>
            <a:xfrm>
              <a:off x="4227837" y="4527868"/>
              <a:ext cx="900110" cy="222499"/>
            </a:xfrm>
            <a:custGeom>
              <a:avLst/>
              <a:gdLst>
                <a:gd name="connsiteX0" fmla="*/ 1130300 w 1130300"/>
                <a:gd name="connsiteY0" fmla="*/ 279400 h 279400"/>
                <a:gd name="connsiteX1" fmla="*/ 584200 w 1130300"/>
                <a:gd name="connsiteY1" fmla="*/ 228600 h 279400"/>
                <a:gd name="connsiteX2" fmla="*/ 0 w 1130300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279400">
                  <a:moveTo>
                    <a:pt x="1130300" y="279400"/>
                  </a:moveTo>
                  <a:cubicBezTo>
                    <a:pt x="951441" y="277283"/>
                    <a:pt x="772583" y="275167"/>
                    <a:pt x="584200" y="228600"/>
                  </a:cubicBezTo>
                  <a:cubicBezTo>
                    <a:pt x="395817" y="182033"/>
                    <a:pt x="197908" y="91016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6" name="325 Forma libre"/>
            <p:cNvSpPr/>
            <p:nvPr/>
          </p:nvSpPr>
          <p:spPr>
            <a:xfrm>
              <a:off x="4217723" y="4457073"/>
              <a:ext cx="798974" cy="212386"/>
            </a:xfrm>
            <a:custGeom>
              <a:avLst/>
              <a:gdLst>
                <a:gd name="connsiteX0" fmla="*/ 1003300 w 1003300"/>
                <a:gd name="connsiteY0" fmla="*/ 266700 h 266700"/>
                <a:gd name="connsiteX1" fmla="*/ 419100 w 1003300"/>
                <a:gd name="connsiteY1" fmla="*/ 203200 h 266700"/>
                <a:gd name="connsiteX2" fmla="*/ 0 w 1003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300" h="266700">
                  <a:moveTo>
                    <a:pt x="1003300" y="266700"/>
                  </a:moveTo>
                  <a:cubicBezTo>
                    <a:pt x="794808" y="257175"/>
                    <a:pt x="586317" y="247650"/>
                    <a:pt x="419100" y="203200"/>
                  </a:cubicBezTo>
                  <a:cubicBezTo>
                    <a:pt x="251883" y="158750"/>
                    <a:pt x="125941" y="7937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7" name="326 Forma libre"/>
            <p:cNvSpPr/>
            <p:nvPr/>
          </p:nvSpPr>
          <p:spPr>
            <a:xfrm>
              <a:off x="4389655" y="4881844"/>
              <a:ext cx="1011360" cy="283181"/>
            </a:xfrm>
            <a:custGeom>
              <a:avLst/>
              <a:gdLst>
                <a:gd name="connsiteX0" fmla="*/ 1270000 w 1270000"/>
                <a:gd name="connsiteY0" fmla="*/ 304800 h 355600"/>
                <a:gd name="connsiteX1" fmla="*/ 673100 w 1270000"/>
                <a:gd name="connsiteY1" fmla="*/ 304800 h 355600"/>
                <a:gd name="connsiteX2" fmla="*/ 0 w 12700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355600">
                  <a:moveTo>
                    <a:pt x="1270000" y="304800"/>
                  </a:moveTo>
                  <a:cubicBezTo>
                    <a:pt x="1077383" y="330200"/>
                    <a:pt x="884767" y="355600"/>
                    <a:pt x="673100" y="304800"/>
                  </a:cubicBezTo>
                  <a:cubicBezTo>
                    <a:pt x="461433" y="254000"/>
                    <a:pt x="230716" y="127000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8" name="327 Forma libre"/>
            <p:cNvSpPr/>
            <p:nvPr/>
          </p:nvSpPr>
          <p:spPr>
            <a:xfrm>
              <a:off x="4187383" y="4386278"/>
              <a:ext cx="758520" cy="205643"/>
            </a:xfrm>
            <a:custGeom>
              <a:avLst/>
              <a:gdLst>
                <a:gd name="connsiteX0" fmla="*/ 952500 w 952500"/>
                <a:gd name="connsiteY0" fmla="*/ 254000 h 258233"/>
                <a:gd name="connsiteX1" fmla="*/ 431800 w 952500"/>
                <a:gd name="connsiteY1" fmla="*/ 215900 h 258233"/>
                <a:gd name="connsiteX2" fmla="*/ 0 w 952500"/>
                <a:gd name="connsiteY2" fmla="*/ 0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0" h="258233">
                  <a:moveTo>
                    <a:pt x="952500" y="254000"/>
                  </a:moveTo>
                  <a:cubicBezTo>
                    <a:pt x="771525" y="256116"/>
                    <a:pt x="590550" y="258233"/>
                    <a:pt x="431800" y="215900"/>
                  </a:cubicBezTo>
                  <a:cubicBezTo>
                    <a:pt x="273050" y="173567"/>
                    <a:pt x="136525" y="86783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9" name="328 Forma libre"/>
            <p:cNvSpPr/>
            <p:nvPr/>
          </p:nvSpPr>
          <p:spPr>
            <a:xfrm>
              <a:off x="4177269" y="4285142"/>
              <a:ext cx="657384" cy="212386"/>
            </a:xfrm>
            <a:custGeom>
              <a:avLst/>
              <a:gdLst>
                <a:gd name="connsiteX0" fmla="*/ 825500 w 825500"/>
                <a:gd name="connsiteY0" fmla="*/ 266700 h 266700"/>
                <a:gd name="connsiteX1" fmla="*/ 342900 w 825500"/>
                <a:gd name="connsiteY1" fmla="*/ 165100 h 266700"/>
                <a:gd name="connsiteX2" fmla="*/ 0 w 8255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0" h="266700">
                  <a:moveTo>
                    <a:pt x="825500" y="266700"/>
                  </a:moveTo>
                  <a:cubicBezTo>
                    <a:pt x="652991" y="238125"/>
                    <a:pt x="480483" y="209550"/>
                    <a:pt x="342900" y="165100"/>
                  </a:cubicBezTo>
                  <a:cubicBezTo>
                    <a:pt x="205317" y="120650"/>
                    <a:pt x="102658" y="60325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0" name="329 Forma libre"/>
            <p:cNvSpPr/>
            <p:nvPr/>
          </p:nvSpPr>
          <p:spPr>
            <a:xfrm>
              <a:off x="4167155" y="4194119"/>
              <a:ext cx="566362" cy="192158"/>
            </a:xfrm>
            <a:custGeom>
              <a:avLst/>
              <a:gdLst>
                <a:gd name="connsiteX0" fmla="*/ 711200 w 711200"/>
                <a:gd name="connsiteY0" fmla="*/ 241300 h 241300"/>
                <a:gd name="connsiteX1" fmla="*/ 330200 w 711200"/>
                <a:gd name="connsiteY1" fmla="*/ 139700 h 241300"/>
                <a:gd name="connsiteX2" fmla="*/ 0 w 711200"/>
                <a:gd name="connsiteY2" fmla="*/ 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241300">
                  <a:moveTo>
                    <a:pt x="711200" y="241300"/>
                  </a:moveTo>
                  <a:cubicBezTo>
                    <a:pt x="579966" y="210608"/>
                    <a:pt x="448733" y="179917"/>
                    <a:pt x="330200" y="139700"/>
                  </a:cubicBezTo>
                  <a:cubicBezTo>
                    <a:pt x="211667" y="99483"/>
                    <a:pt x="105833" y="49741"/>
                    <a:pt x="0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1" name="330 Forma libre"/>
            <p:cNvSpPr/>
            <p:nvPr/>
          </p:nvSpPr>
          <p:spPr>
            <a:xfrm>
              <a:off x="4165469" y="4087926"/>
              <a:ext cx="456798" cy="166874"/>
            </a:xfrm>
            <a:custGeom>
              <a:avLst/>
              <a:gdLst>
                <a:gd name="connsiteX0" fmla="*/ 573617 w 573617"/>
                <a:gd name="connsiteY0" fmla="*/ 209550 h 209550"/>
                <a:gd name="connsiteX1" fmla="*/ 243417 w 573617"/>
                <a:gd name="connsiteY1" fmla="*/ 133350 h 209550"/>
                <a:gd name="connsiteX2" fmla="*/ 40217 w 573617"/>
                <a:gd name="connsiteY2" fmla="*/ 19050 h 209550"/>
                <a:gd name="connsiteX3" fmla="*/ 2117 w 573617"/>
                <a:gd name="connsiteY3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17" h="209550">
                  <a:moveTo>
                    <a:pt x="573617" y="209550"/>
                  </a:moveTo>
                  <a:cubicBezTo>
                    <a:pt x="452967" y="187325"/>
                    <a:pt x="332317" y="165100"/>
                    <a:pt x="243417" y="133350"/>
                  </a:cubicBezTo>
                  <a:cubicBezTo>
                    <a:pt x="154517" y="101600"/>
                    <a:pt x="80434" y="38100"/>
                    <a:pt x="40217" y="19050"/>
                  </a:cubicBezTo>
                  <a:cubicBezTo>
                    <a:pt x="0" y="0"/>
                    <a:pt x="2117" y="19050"/>
                    <a:pt x="2117" y="1905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2" name="331 Forma libre"/>
            <p:cNvSpPr/>
            <p:nvPr/>
          </p:nvSpPr>
          <p:spPr>
            <a:xfrm>
              <a:off x="4367741" y="3253554"/>
              <a:ext cx="1205204" cy="1001246"/>
            </a:xfrm>
            <a:custGeom>
              <a:avLst/>
              <a:gdLst>
                <a:gd name="connsiteX0" fmla="*/ 319617 w 1513417"/>
                <a:gd name="connsiteY0" fmla="*/ 1257300 h 1257300"/>
                <a:gd name="connsiteX1" fmla="*/ 129117 w 1513417"/>
                <a:gd name="connsiteY1" fmla="*/ 939800 h 1257300"/>
                <a:gd name="connsiteX2" fmla="*/ 52917 w 1513417"/>
                <a:gd name="connsiteY2" fmla="*/ 469900 h 1257300"/>
                <a:gd name="connsiteX3" fmla="*/ 446617 w 1513417"/>
                <a:gd name="connsiteY3" fmla="*/ 254000 h 1257300"/>
                <a:gd name="connsiteX4" fmla="*/ 992717 w 1513417"/>
                <a:gd name="connsiteY4" fmla="*/ 203200 h 1257300"/>
                <a:gd name="connsiteX5" fmla="*/ 1335617 w 1513417"/>
                <a:gd name="connsiteY5" fmla="*/ 165100 h 1257300"/>
                <a:gd name="connsiteX6" fmla="*/ 1513417 w 1513417"/>
                <a:gd name="connsiteY6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417" h="1257300">
                  <a:moveTo>
                    <a:pt x="319617" y="1257300"/>
                  </a:moveTo>
                  <a:cubicBezTo>
                    <a:pt x="246592" y="1164166"/>
                    <a:pt x="173567" y="1071033"/>
                    <a:pt x="129117" y="939800"/>
                  </a:cubicBezTo>
                  <a:cubicBezTo>
                    <a:pt x="84667" y="808567"/>
                    <a:pt x="0" y="584200"/>
                    <a:pt x="52917" y="469900"/>
                  </a:cubicBezTo>
                  <a:cubicBezTo>
                    <a:pt x="105834" y="355600"/>
                    <a:pt x="289984" y="298450"/>
                    <a:pt x="446617" y="254000"/>
                  </a:cubicBezTo>
                  <a:cubicBezTo>
                    <a:pt x="603250" y="209550"/>
                    <a:pt x="844550" y="218017"/>
                    <a:pt x="992717" y="203200"/>
                  </a:cubicBezTo>
                  <a:cubicBezTo>
                    <a:pt x="1140884" y="188383"/>
                    <a:pt x="1248834" y="198967"/>
                    <a:pt x="1335617" y="165100"/>
                  </a:cubicBezTo>
                  <a:cubicBezTo>
                    <a:pt x="1422400" y="131233"/>
                    <a:pt x="1467908" y="65616"/>
                    <a:pt x="1513417" y="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3" name="332 Forma libre"/>
            <p:cNvSpPr/>
            <p:nvPr/>
          </p:nvSpPr>
          <p:spPr>
            <a:xfrm>
              <a:off x="4197496" y="4012074"/>
              <a:ext cx="374203" cy="161818"/>
            </a:xfrm>
            <a:custGeom>
              <a:avLst/>
              <a:gdLst>
                <a:gd name="connsiteX0" fmla="*/ 0 w 469900"/>
                <a:gd name="connsiteY0" fmla="*/ 0 h 203200"/>
                <a:gd name="connsiteX1" fmla="*/ 177800 w 469900"/>
                <a:gd name="connsiteY1" fmla="*/ 114300 h 203200"/>
                <a:gd name="connsiteX2" fmla="*/ 469900 w 4699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203200">
                  <a:moveTo>
                    <a:pt x="0" y="0"/>
                  </a:moveTo>
                  <a:cubicBezTo>
                    <a:pt x="49741" y="40216"/>
                    <a:pt x="99483" y="80433"/>
                    <a:pt x="177800" y="114300"/>
                  </a:cubicBezTo>
                  <a:cubicBezTo>
                    <a:pt x="256117" y="148167"/>
                    <a:pt x="469900" y="203200"/>
                    <a:pt x="469900" y="2032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4" name="333 Forma libre"/>
            <p:cNvSpPr/>
            <p:nvPr/>
          </p:nvSpPr>
          <p:spPr>
            <a:xfrm>
              <a:off x="4227837" y="3921052"/>
              <a:ext cx="313522" cy="212386"/>
            </a:xfrm>
            <a:custGeom>
              <a:avLst/>
              <a:gdLst>
                <a:gd name="connsiteX0" fmla="*/ 0 w 393700"/>
                <a:gd name="connsiteY0" fmla="*/ 0 h 266700"/>
                <a:gd name="connsiteX1" fmla="*/ 177800 w 393700"/>
                <a:gd name="connsiteY1" fmla="*/ 177800 h 266700"/>
                <a:gd name="connsiteX2" fmla="*/ 393700 w 393700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266700">
                  <a:moveTo>
                    <a:pt x="0" y="0"/>
                  </a:moveTo>
                  <a:cubicBezTo>
                    <a:pt x="56091" y="66675"/>
                    <a:pt x="112183" y="133350"/>
                    <a:pt x="177800" y="177800"/>
                  </a:cubicBezTo>
                  <a:cubicBezTo>
                    <a:pt x="243417" y="222250"/>
                    <a:pt x="318558" y="244475"/>
                    <a:pt x="393700" y="2667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5" name="334 Forma libre"/>
            <p:cNvSpPr/>
            <p:nvPr/>
          </p:nvSpPr>
          <p:spPr>
            <a:xfrm>
              <a:off x="4288519" y="3799689"/>
              <a:ext cx="252840" cy="323635"/>
            </a:xfrm>
            <a:custGeom>
              <a:avLst/>
              <a:gdLst>
                <a:gd name="connsiteX0" fmla="*/ 0 w 317500"/>
                <a:gd name="connsiteY0" fmla="*/ 0 h 406400"/>
                <a:gd name="connsiteX1" fmla="*/ 127000 w 317500"/>
                <a:gd name="connsiteY1" fmla="*/ 241300 h 406400"/>
                <a:gd name="connsiteX2" fmla="*/ 317500 w 3175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406400">
                  <a:moveTo>
                    <a:pt x="0" y="0"/>
                  </a:moveTo>
                  <a:cubicBezTo>
                    <a:pt x="37041" y="86783"/>
                    <a:pt x="74083" y="173567"/>
                    <a:pt x="127000" y="241300"/>
                  </a:cubicBezTo>
                  <a:cubicBezTo>
                    <a:pt x="179917" y="309033"/>
                    <a:pt x="317500" y="406400"/>
                    <a:pt x="317500" y="406400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6" name="335 Forma libre"/>
            <p:cNvSpPr/>
            <p:nvPr/>
          </p:nvSpPr>
          <p:spPr>
            <a:xfrm>
              <a:off x="4479932" y="3253554"/>
              <a:ext cx="1152000" cy="2032834"/>
            </a:xfrm>
            <a:custGeom>
              <a:avLst/>
              <a:gdLst>
                <a:gd name="connsiteX0" fmla="*/ 1159933 w 1439333"/>
                <a:gd name="connsiteY0" fmla="*/ 2552700 h 2552700"/>
                <a:gd name="connsiteX1" fmla="*/ 1096433 w 1439333"/>
                <a:gd name="connsiteY1" fmla="*/ 2171700 h 2552700"/>
                <a:gd name="connsiteX2" fmla="*/ 728133 w 1439333"/>
                <a:gd name="connsiteY2" fmla="*/ 1790700 h 2552700"/>
                <a:gd name="connsiteX3" fmla="*/ 334433 w 1439333"/>
                <a:gd name="connsiteY3" fmla="*/ 1460500 h 2552700"/>
                <a:gd name="connsiteX4" fmla="*/ 67733 w 1439333"/>
                <a:gd name="connsiteY4" fmla="*/ 1016000 h 2552700"/>
                <a:gd name="connsiteX5" fmla="*/ 67733 w 1439333"/>
                <a:gd name="connsiteY5" fmla="*/ 635000 h 2552700"/>
                <a:gd name="connsiteX6" fmla="*/ 474133 w 1439333"/>
                <a:gd name="connsiteY6" fmla="*/ 381000 h 2552700"/>
                <a:gd name="connsiteX7" fmla="*/ 1121833 w 1439333"/>
                <a:gd name="connsiteY7" fmla="*/ 292100 h 2552700"/>
                <a:gd name="connsiteX8" fmla="*/ 1439333 w 1439333"/>
                <a:gd name="connsiteY8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333" h="2552700">
                  <a:moveTo>
                    <a:pt x="1159933" y="2552700"/>
                  </a:moveTo>
                  <a:cubicBezTo>
                    <a:pt x="1164166" y="2425700"/>
                    <a:pt x="1168400" y="2298700"/>
                    <a:pt x="1096433" y="2171700"/>
                  </a:cubicBezTo>
                  <a:cubicBezTo>
                    <a:pt x="1024466" y="2044700"/>
                    <a:pt x="855133" y="1909233"/>
                    <a:pt x="728133" y="1790700"/>
                  </a:cubicBezTo>
                  <a:cubicBezTo>
                    <a:pt x="601133" y="1672167"/>
                    <a:pt x="444500" y="1589617"/>
                    <a:pt x="334433" y="1460500"/>
                  </a:cubicBezTo>
                  <a:cubicBezTo>
                    <a:pt x="224366" y="1331383"/>
                    <a:pt x="112183" y="1153583"/>
                    <a:pt x="67733" y="1016000"/>
                  </a:cubicBezTo>
                  <a:cubicBezTo>
                    <a:pt x="23283" y="878417"/>
                    <a:pt x="0" y="740833"/>
                    <a:pt x="67733" y="635000"/>
                  </a:cubicBezTo>
                  <a:cubicBezTo>
                    <a:pt x="135466" y="529167"/>
                    <a:pt x="298450" y="438150"/>
                    <a:pt x="474133" y="381000"/>
                  </a:cubicBezTo>
                  <a:cubicBezTo>
                    <a:pt x="649816" y="323850"/>
                    <a:pt x="960966" y="355600"/>
                    <a:pt x="1121833" y="292100"/>
                  </a:cubicBezTo>
                  <a:cubicBezTo>
                    <a:pt x="1282700" y="228600"/>
                    <a:pt x="1361016" y="114300"/>
                    <a:pt x="1439333" y="0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38" name="74 Grupo"/>
          <p:cNvGrpSpPr/>
          <p:nvPr/>
        </p:nvGrpSpPr>
        <p:grpSpPr>
          <a:xfrm>
            <a:off x="5466974" y="2928934"/>
            <a:ext cx="864000" cy="360000"/>
            <a:chOff x="5292343" y="2053991"/>
            <a:chExt cx="1208483" cy="517753"/>
          </a:xfrm>
        </p:grpSpPr>
        <p:grpSp>
          <p:nvGrpSpPr>
            <p:cNvPr id="339" name="70 Grupo"/>
            <p:cNvGrpSpPr/>
            <p:nvPr/>
          </p:nvGrpSpPr>
          <p:grpSpPr>
            <a:xfrm>
              <a:off x="5292355" y="2053989"/>
              <a:ext cx="1208495" cy="517752"/>
              <a:chOff x="3357554" y="3482751"/>
              <a:chExt cx="3618964" cy="1550480"/>
            </a:xfrm>
          </p:grpSpPr>
          <p:cxnSp>
            <p:nvCxnSpPr>
              <p:cNvPr id="341" name="340 Conector recto"/>
              <p:cNvCxnSpPr/>
              <p:nvPr/>
            </p:nvCxnSpPr>
            <p:spPr>
              <a:xfrm rot="16200000" flipH="1">
                <a:off x="4712666" y="3632670"/>
                <a:ext cx="500066" cy="2143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341 Conector recto"/>
              <p:cNvCxnSpPr/>
              <p:nvPr/>
            </p:nvCxnSpPr>
            <p:spPr>
              <a:xfrm flipV="1">
                <a:off x="4751303" y="3482751"/>
                <a:ext cx="214314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342 Conector recto"/>
              <p:cNvCxnSpPr/>
              <p:nvPr/>
            </p:nvCxnSpPr>
            <p:spPr>
              <a:xfrm flipV="1">
                <a:off x="4787003" y="3579490"/>
                <a:ext cx="214314" cy="714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343 Conector recto"/>
              <p:cNvCxnSpPr/>
              <p:nvPr/>
            </p:nvCxnSpPr>
            <p:spPr>
              <a:xfrm rot="5400000" flipH="1" flipV="1">
                <a:off x="4166920" y="4285462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344 Conector recto"/>
              <p:cNvCxnSpPr/>
              <p:nvPr/>
            </p:nvCxnSpPr>
            <p:spPr>
              <a:xfrm>
                <a:off x="4452672" y="3984596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345 Forma libre"/>
              <p:cNvSpPr/>
              <p:nvPr/>
            </p:nvSpPr>
            <p:spPr>
              <a:xfrm>
                <a:off x="4273576" y="3658428"/>
                <a:ext cx="798490" cy="901521"/>
              </a:xfrm>
              <a:custGeom>
                <a:avLst/>
                <a:gdLst>
                  <a:gd name="connsiteX0" fmla="*/ 476518 w 798490"/>
                  <a:gd name="connsiteY0" fmla="*/ 901521 h 901521"/>
                  <a:gd name="connsiteX1" fmla="*/ 0 w 798490"/>
                  <a:gd name="connsiteY1" fmla="*/ 0 h 901521"/>
                  <a:gd name="connsiteX2" fmla="*/ 90152 w 798490"/>
                  <a:gd name="connsiteY2" fmla="*/ 0 h 901521"/>
                  <a:gd name="connsiteX3" fmla="*/ 798490 w 798490"/>
                  <a:gd name="connsiteY3" fmla="*/ 347729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90" h="901521">
                    <a:moveTo>
                      <a:pt x="476518" y="901521"/>
                    </a:moveTo>
                    <a:lnTo>
                      <a:pt x="0" y="0"/>
                    </a:lnTo>
                    <a:lnTo>
                      <a:pt x="90152" y="0"/>
                    </a:lnTo>
                    <a:lnTo>
                      <a:pt x="798490" y="34772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7" name="346 Forma libre"/>
              <p:cNvSpPr/>
              <p:nvPr/>
            </p:nvSpPr>
            <p:spPr>
              <a:xfrm>
                <a:off x="4997003" y="3737092"/>
                <a:ext cx="360608" cy="399245"/>
              </a:xfrm>
              <a:custGeom>
                <a:avLst/>
                <a:gdLst>
                  <a:gd name="connsiteX0" fmla="*/ 0 w 360608"/>
                  <a:gd name="connsiteY0" fmla="*/ 38637 h 399245"/>
                  <a:gd name="connsiteX1" fmla="*/ 309093 w 360608"/>
                  <a:gd name="connsiteY1" fmla="*/ 0 h 399245"/>
                  <a:gd name="connsiteX2" fmla="*/ 360608 w 360608"/>
                  <a:gd name="connsiteY2" fmla="*/ 399245 h 399245"/>
                  <a:gd name="connsiteX3" fmla="*/ 77273 w 360608"/>
                  <a:gd name="connsiteY3" fmla="*/ 386366 h 399245"/>
                  <a:gd name="connsiteX4" fmla="*/ 0 w 360608"/>
                  <a:gd name="connsiteY4" fmla="*/ 38637 h 3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08" h="399245">
                    <a:moveTo>
                      <a:pt x="0" y="38637"/>
                    </a:moveTo>
                    <a:lnTo>
                      <a:pt x="309093" y="0"/>
                    </a:lnTo>
                    <a:lnTo>
                      <a:pt x="360608" y="399245"/>
                    </a:lnTo>
                    <a:lnTo>
                      <a:pt x="77273" y="386366"/>
                    </a:lnTo>
                    <a:lnTo>
                      <a:pt x="0" y="3863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8" name="347 Forma libre"/>
              <p:cNvSpPr/>
              <p:nvPr/>
            </p:nvSpPr>
            <p:spPr>
              <a:xfrm>
                <a:off x="4929190" y="4071942"/>
                <a:ext cx="1184857" cy="437881"/>
              </a:xfrm>
              <a:custGeom>
                <a:avLst/>
                <a:gdLst>
                  <a:gd name="connsiteX0" fmla="*/ 0 w 1184857"/>
                  <a:gd name="connsiteY0" fmla="*/ 412123 h 437881"/>
                  <a:gd name="connsiteX1" fmla="*/ 90153 w 1184857"/>
                  <a:gd name="connsiteY1" fmla="*/ 38636 h 437881"/>
                  <a:gd name="connsiteX2" fmla="*/ 953037 w 1184857"/>
                  <a:gd name="connsiteY2" fmla="*/ 0 h 437881"/>
                  <a:gd name="connsiteX3" fmla="*/ 1184857 w 1184857"/>
                  <a:gd name="connsiteY3" fmla="*/ 437881 h 437881"/>
                  <a:gd name="connsiteX4" fmla="*/ 0 w 1184857"/>
                  <a:gd name="connsiteY4" fmla="*/ 412123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57" h="437881">
                    <a:moveTo>
                      <a:pt x="0" y="412123"/>
                    </a:moveTo>
                    <a:lnTo>
                      <a:pt x="90153" y="38636"/>
                    </a:lnTo>
                    <a:lnTo>
                      <a:pt x="953037" y="0"/>
                    </a:lnTo>
                    <a:lnTo>
                      <a:pt x="1184857" y="437881"/>
                    </a:lnTo>
                    <a:lnTo>
                      <a:pt x="0" y="4121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9" name="348 Forma libre"/>
              <p:cNvSpPr/>
              <p:nvPr/>
            </p:nvSpPr>
            <p:spPr>
              <a:xfrm>
                <a:off x="3357554" y="4286256"/>
                <a:ext cx="3618964" cy="746975"/>
              </a:xfrm>
              <a:custGeom>
                <a:avLst/>
                <a:gdLst>
                  <a:gd name="connsiteX0" fmla="*/ 0 w 3618964"/>
                  <a:gd name="connsiteY0" fmla="*/ 193183 h 746975"/>
                  <a:gd name="connsiteX1" fmla="*/ 270457 w 3618964"/>
                  <a:gd name="connsiteY1" fmla="*/ 708338 h 746975"/>
                  <a:gd name="connsiteX2" fmla="*/ 3296992 w 3618964"/>
                  <a:gd name="connsiteY2" fmla="*/ 746975 h 746975"/>
                  <a:gd name="connsiteX3" fmla="*/ 3425780 w 3618964"/>
                  <a:gd name="connsiteY3" fmla="*/ 347729 h 746975"/>
                  <a:gd name="connsiteX4" fmla="*/ 3618964 w 3618964"/>
                  <a:gd name="connsiteY4" fmla="*/ 25758 h 746975"/>
                  <a:gd name="connsiteX5" fmla="*/ 2266682 w 3618964"/>
                  <a:gd name="connsiteY5" fmla="*/ 0 h 746975"/>
                  <a:gd name="connsiteX6" fmla="*/ 2099257 w 3618964"/>
                  <a:gd name="connsiteY6" fmla="*/ 180304 h 746975"/>
                  <a:gd name="connsiteX7" fmla="*/ 0 w 3618964"/>
                  <a:gd name="connsiteY7" fmla="*/ 193183 h 74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8964" h="746975">
                    <a:moveTo>
                      <a:pt x="0" y="193183"/>
                    </a:moveTo>
                    <a:lnTo>
                      <a:pt x="270457" y="708338"/>
                    </a:lnTo>
                    <a:lnTo>
                      <a:pt x="3296992" y="746975"/>
                    </a:lnTo>
                    <a:lnTo>
                      <a:pt x="3425780" y="347729"/>
                    </a:lnTo>
                    <a:lnTo>
                      <a:pt x="3618964" y="25758"/>
                    </a:lnTo>
                    <a:lnTo>
                      <a:pt x="2266682" y="0"/>
                    </a:lnTo>
                    <a:lnTo>
                      <a:pt x="2099257" y="180304"/>
                    </a:lnTo>
                    <a:lnTo>
                      <a:pt x="0" y="193183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340" name="339 Forma libre"/>
            <p:cNvSpPr/>
            <p:nvPr/>
          </p:nvSpPr>
          <p:spPr>
            <a:xfrm>
              <a:off x="5356225" y="2471162"/>
              <a:ext cx="1062000" cy="87129"/>
            </a:xfrm>
            <a:custGeom>
              <a:avLst/>
              <a:gdLst>
                <a:gd name="connsiteX0" fmla="*/ 0 w 1066800"/>
                <a:gd name="connsiteY0" fmla="*/ 25400 h 101600"/>
                <a:gd name="connsiteX1" fmla="*/ 31750 w 1066800"/>
                <a:gd name="connsiteY1" fmla="*/ 88900 h 101600"/>
                <a:gd name="connsiteX2" fmla="*/ 1038225 w 1066800"/>
                <a:gd name="connsiteY2" fmla="*/ 101600 h 101600"/>
                <a:gd name="connsiteX3" fmla="*/ 1066800 w 1066800"/>
                <a:gd name="connsiteY3" fmla="*/ 0 h 101600"/>
                <a:gd name="connsiteX4" fmla="*/ 0 w 1066800"/>
                <a:gd name="connsiteY4" fmla="*/ 254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01600">
                  <a:moveTo>
                    <a:pt x="0" y="25400"/>
                  </a:moveTo>
                  <a:lnTo>
                    <a:pt x="31750" y="88900"/>
                  </a:lnTo>
                  <a:lnTo>
                    <a:pt x="1038225" y="101600"/>
                  </a:lnTo>
                  <a:lnTo>
                    <a:pt x="10668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350" name="349 Conector recto"/>
          <p:cNvCxnSpPr/>
          <p:nvPr/>
        </p:nvCxnSpPr>
        <p:spPr>
          <a:xfrm flipV="1">
            <a:off x="3895338" y="3242896"/>
            <a:ext cx="432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351 Forma libre"/>
          <p:cNvSpPr/>
          <p:nvPr/>
        </p:nvSpPr>
        <p:spPr>
          <a:xfrm>
            <a:off x="5439149" y="51101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3" name="352 Forma libre"/>
          <p:cNvSpPr/>
          <p:nvPr/>
        </p:nvSpPr>
        <p:spPr>
          <a:xfrm>
            <a:off x="4997821" y="4862774"/>
            <a:ext cx="431435" cy="137862"/>
          </a:xfrm>
          <a:custGeom>
            <a:avLst/>
            <a:gdLst>
              <a:gd name="connsiteX0" fmla="*/ 2187575 w 2225675"/>
              <a:gd name="connsiteY0" fmla="*/ 292100 h 711200"/>
              <a:gd name="connsiteX1" fmla="*/ 2152650 w 2225675"/>
              <a:gd name="connsiteY1" fmla="*/ 336550 h 711200"/>
              <a:gd name="connsiteX2" fmla="*/ 2092325 w 2225675"/>
              <a:gd name="connsiteY2" fmla="*/ 374650 h 711200"/>
              <a:gd name="connsiteX3" fmla="*/ 2200275 w 2225675"/>
              <a:gd name="connsiteY3" fmla="*/ 377825 h 711200"/>
              <a:gd name="connsiteX4" fmla="*/ 2225675 w 2225675"/>
              <a:gd name="connsiteY4" fmla="*/ 396875 h 711200"/>
              <a:gd name="connsiteX5" fmla="*/ 2200275 w 2225675"/>
              <a:gd name="connsiteY5" fmla="*/ 447675 h 711200"/>
              <a:gd name="connsiteX6" fmla="*/ 2108200 w 2225675"/>
              <a:gd name="connsiteY6" fmla="*/ 476250 h 711200"/>
              <a:gd name="connsiteX7" fmla="*/ 1822450 w 2225675"/>
              <a:gd name="connsiteY7" fmla="*/ 552450 h 711200"/>
              <a:gd name="connsiteX8" fmla="*/ 1682750 w 2225675"/>
              <a:gd name="connsiteY8" fmla="*/ 555625 h 711200"/>
              <a:gd name="connsiteX9" fmla="*/ 1571625 w 2225675"/>
              <a:gd name="connsiteY9" fmla="*/ 711200 h 711200"/>
              <a:gd name="connsiteX10" fmla="*/ 1447800 w 2225675"/>
              <a:gd name="connsiteY10" fmla="*/ 688975 h 711200"/>
              <a:gd name="connsiteX11" fmla="*/ 1552575 w 2225675"/>
              <a:gd name="connsiteY11" fmla="*/ 574675 h 711200"/>
              <a:gd name="connsiteX12" fmla="*/ 1089025 w 2225675"/>
              <a:gd name="connsiteY12" fmla="*/ 609600 h 711200"/>
              <a:gd name="connsiteX13" fmla="*/ 777875 w 2225675"/>
              <a:gd name="connsiteY13" fmla="*/ 425450 h 711200"/>
              <a:gd name="connsiteX14" fmla="*/ 615950 w 2225675"/>
              <a:gd name="connsiteY14" fmla="*/ 441325 h 711200"/>
              <a:gd name="connsiteX15" fmla="*/ 514350 w 2225675"/>
              <a:gd name="connsiteY15" fmla="*/ 450850 h 711200"/>
              <a:gd name="connsiteX16" fmla="*/ 412750 w 2225675"/>
              <a:gd name="connsiteY16" fmla="*/ 371475 h 711200"/>
              <a:gd name="connsiteX17" fmla="*/ 127000 w 2225675"/>
              <a:gd name="connsiteY17" fmla="*/ 514350 h 711200"/>
              <a:gd name="connsiteX18" fmla="*/ 44450 w 2225675"/>
              <a:gd name="connsiteY18" fmla="*/ 539750 h 711200"/>
              <a:gd name="connsiteX19" fmla="*/ 28575 w 2225675"/>
              <a:gd name="connsiteY19" fmla="*/ 203200 h 711200"/>
              <a:gd name="connsiteX20" fmla="*/ 0 w 2225675"/>
              <a:gd name="connsiteY20" fmla="*/ 127000 h 711200"/>
              <a:gd name="connsiteX21" fmla="*/ 412750 w 2225675"/>
              <a:gd name="connsiteY21" fmla="*/ 276225 h 711200"/>
              <a:gd name="connsiteX22" fmla="*/ 406400 w 2225675"/>
              <a:gd name="connsiteY22" fmla="*/ 196850 h 711200"/>
              <a:gd name="connsiteX23" fmla="*/ 469900 w 2225675"/>
              <a:gd name="connsiteY23" fmla="*/ 193675 h 711200"/>
              <a:gd name="connsiteX24" fmla="*/ 438150 w 2225675"/>
              <a:gd name="connsiteY24" fmla="*/ 98425 h 711200"/>
              <a:gd name="connsiteX25" fmla="*/ 657225 w 2225675"/>
              <a:gd name="connsiteY25" fmla="*/ 130175 h 711200"/>
              <a:gd name="connsiteX26" fmla="*/ 806450 w 2225675"/>
              <a:gd name="connsiteY26" fmla="*/ 200025 h 711200"/>
              <a:gd name="connsiteX27" fmla="*/ 1098550 w 2225675"/>
              <a:gd name="connsiteY27" fmla="*/ 136525 h 711200"/>
              <a:gd name="connsiteX28" fmla="*/ 1127125 w 2225675"/>
              <a:gd name="connsiteY28" fmla="*/ 158750 h 711200"/>
              <a:gd name="connsiteX29" fmla="*/ 1123950 w 2225675"/>
              <a:gd name="connsiteY29" fmla="*/ 127000 h 711200"/>
              <a:gd name="connsiteX30" fmla="*/ 1282700 w 2225675"/>
              <a:gd name="connsiteY30" fmla="*/ 133350 h 711200"/>
              <a:gd name="connsiteX31" fmla="*/ 1323975 w 2225675"/>
              <a:gd name="connsiteY31" fmla="*/ 180975 h 711200"/>
              <a:gd name="connsiteX32" fmla="*/ 1311275 w 2225675"/>
              <a:gd name="connsiteY32" fmla="*/ 63500 h 711200"/>
              <a:gd name="connsiteX33" fmla="*/ 1292225 w 2225675"/>
              <a:gd name="connsiteY33" fmla="*/ 12700 h 711200"/>
              <a:gd name="connsiteX34" fmla="*/ 1381125 w 2225675"/>
              <a:gd name="connsiteY34" fmla="*/ 0 h 711200"/>
              <a:gd name="connsiteX35" fmla="*/ 1546225 w 2225675"/>
              <a:gd name="connsiteY35" fmla="*/ 111125 h 711200"/>
              <a:gd name="connsiteX36" fmla="*/ 1600200 w 2225675"/>
              <a:gd name="connsiteY36" fmla="*/ 180975 h 711200"/>
              <a:gd name="connsiteX37" fmla="*/ 1917700 w 2225675"/>
              <a:gd name="connsiteY37" fmla="*/ 215900 h 711200"/>
              <a:gd name="connsiteX38" fmla="*/ 2187575 w 2225675"/>
              <a:gd name="connsiteY38" fmla="*/ 2921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25675" h="711200">
                <a:moveTo>
                  <a:pt x="2187575" y="292100"/>
                </a:moveTo>
                <a:lnTo>
                  <a:pt x="2152650" y="336550"/>
                </a:lnTo>
                <a:lnTo>
                  <a:pt x="2092325" y="374650"/>
                </a:lnTo>
                <a:lnTo>
                  <a:pt x="2200275" y="377825"/>
                </a:lnTo>
                <a:lnTo>
                  <a:pt x="2225675" y="396875"/>
                </a:lnTo>
                <a:lnTo>
                  <a:pt x="2200275" y="447675"/>
                </a:lnTo>
                <a:lnTo>
                  <a:pt x="2108200" y="476250"/>
                </a:lnTo>
                <a:lnTo>
                  <a:pt x="1822450" y="552450"/>
                </a:lnTo>
                <a:lnTo>
                  <a:pt x="1682750" y="555625"/>
                </a:lnTo>
                <a:cubicBezTo>
                  <a:pt x="1645203" y="607118"/>
                  <a:pt x="1571625" y="647471"/>
                  <a:pt x="1571625" y="711200"/>
                </a:cubicBezTo>
                <a:lnTo>
                  <a:pt x="1447800" y="688975"/>
                </a:lnTo>
                <a:lnTo>
                  <a:pt x="1552575" y="574675"/>
                </a:lnTo>
                <a:lnTo>
                  <a:pt x="1089025" y="609600"/>
                </a:lnTo>
                <a:lnTo>
                  <a:pt x="777875" y="425450"/>
                </a:lnTo>
                <a:lnTo>
                  <a:pt x="615950" y="441325"/>
                </a:lnTo>
                <a:lnTo>
                  <a:pt x="514350" y="450850"/>
                </a:lnTo>
                <a:lnTo>
                  <a:pt x="412750" y="371475"/>
                </a:lnTo>
                <a:lnTo>
                  <a:pt x="127000" y="514350"/>
                </a:lnTo>
                <a:lnTo>
                  <a:pt x="44450" y="539750"/>
                </a:lnTo>
                <a:lnTo>
                  <a:pt x="28575" y="203200"/>
                </a:lnTo>
                <a:lnTo>
                  <a:pt x="0" y="127000"/>
                </a:lnTo>
                <a:lnTo>
                  <a:pt x="412750" y="276225"/>
                </a:lnTo>
                <a:cubicBezTo>
                  <a:pt x="406312" y="198970"/>
                  <a:pt x="406400" y="225513"/>
                  <a:pt x="406400" y="196850"/>
                </a:cubicBezTo>
                <a:lnTo>
                  <a:pt x="469900" y="193675"/>
                </a:lnTo>
                <a:lnTo>
                  <a:pt x="438150" y="98425"/>
                </a:lnTo>
                <a:lnTo>
                  <a:pt x="657225" y="130175"/>
                </a:lnTo>
                <a:lnTo>
                  <a:pt x="806450" y="200025"/>
                </a:lnTo>
                <a:lnTo>
                  <a:pt x="1098550" y="136525"/>
                </a:lnTo>
                <a:lnTo>
                  <a:pt x="1127125" y="158750"/>
                </a:lnTo>
                <a:lnTo>
                  <a:pt x="1123950" y="127000"/>
                </a:lnTo>
                <a:lnTo>
                  <a:pt x="1282700" y="133350"/>
                </a:lnTo>
                <a:lnTo>
                  <a:pt x="1323975" y="180975"/>
                </a:lnTo>
                <a:lnTo>
                  <a:pt x="1311275" y="63500"/>
                </a:lnTo>
                <a:lnTo>
                  <a:pt x="1292225" y="12700"/>
                </a:lnTo>
                <a:lnTo>
                  <a:pt x="1381125" y="0"/>
                </a:lnTo>
                <a:lnTo>
                  <a:pt x="1546225" y="111125"/>
                </a:lnTo>
                <a:lnTo>
                  <a:pt x="1600200" y="180975"/>
                </a:lnTo>
                <a:lnTo>
                  <a:pt x="1917700" y="215900"/>
                </a:lnTo>
                <a:lnTo>
                  <a:pt x="2187575" y="2921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55" name="50 Grupo"/>
          <p:cNvGrpSpPr/>
          <p:nvPr/>
        </p:nvGrpSpPr>
        <p:grpSpPr>
          <a:xfrm>
            <a:off x="714348" y="585789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356" name="355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7" name="356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58" name="50 Grupo"/>
          <p:cNvGrpSpPr/>
          <p:nvPr/>
        </p:nvGrpSpPr>
        <p:grpSpPr>
          <a:xfrm>
            <a:off x="1063717" y="557214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359" name="358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0" name="359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61" name="50 Grupo"/>
          <p:cNvGrpSpPr/>
          <p:nvPr/>
        </p:nvGrpSpPr>
        <p:grpSpPr>
          <a:xfrm>
            <a:off x="777965" y="5500702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362" name="361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3" name="362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64" name="50 Grupo"/>
          <p:cNvGrpSpPr/>
          <p:nvPr/>
        </p:nvGrpSpPr>
        <p:grpSpPr>
          <a:xfrm>
            <a:off x="1206593" y="5929330"/>
            <a:ext cx="293573" cy="231671"/>
            <a:chOff x="4482065" y="3546094"/>
            <a:chExt cx="304249" cy="240096"/>
          </a:xfrm>
          <a:solidFill>
            <a:srgbClr val="008000"/>
          </a:solidFill>
        </p:grpSpPr>
        <p:sp>
          <p:nvSpPr>
            <p:cNvPr id="365" name="364 Forma libre"/>
            <p:cNvSpPr/>
            <p:nvPr/>
          </p:nvSpPr>
          <p:spPr>
            <a:xfrm>
              <a:off x="4482065" y="3546094"/>
              <a:ext cx="304249" cy="97220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6" name="365 Forma libre"/>
            <p:cNvSpPr/>
            <p:nvPr/>
          </p:nvSpPr>
          <p:spPr>
            <a:xfrm>
              <a:off x="4491312" y="3714752"/>
              <a:ext cx="223564" cy="71438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376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48 Rectángulo redondeado"/>
          <p:cNvSpPr/>
          <p:nvPr/>
        </p:nvSpPr>
        <p:spPr>
          <a:xfrm>
            <a:off x="3357554" y="2136146"/>
            <a:ext cx="5286412" cy="265017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5" name="184 Conector recto"/>
          <p:cNvCxnSpPr/>
          <p:nvPr/>
        </p:nvCxnSpPr>
        <p:spPr>
          <a:xfrm rot="5400000" flipH="1" flipV="1">
            <a:off x="4735916" y="3609242"/>
            <a:ext cx="8860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150 Forma libre"/>
          <p:cNvSpPr/>
          <p:nvPr/>
        </p:nvSpPr>
        <p:spPr>
          <a:xfrm>
            <a:off x="5167558" y="2954047"/>
            <a:ext cx="1755970" cy="791080"/>
          </a:xfrm>
          <a:custGeom>
            <a:avLst/>
            <a:gdLst>
              <a:gd name="connsiteX0" fmla="*/ 0 w 2501900"/>
              <a:gd name="connsiteY0" fmla="*/ 266700 h 1257300"/>
              <a:gd name="connsiteX1" fmla="*/ 520700 w 2501900"/>
              <a:gd name="connsiteY1" fmla="*/ 863600 h 1257300"/>
              <a:gd name="connsiteX2" fmla="*/ 1028700 w 2501900"/>
              <a:gd name="connsiteY2" fmla="*/ 0 h 1257300"/>
              <a:gd name="connsiteX3" fmla="*/ 1524000 w 2501900"/>
              <a:gd name="connsiteY3" fmla="*/ 1257300 h 1257300"/>
              <a:gd name="connsiteX4" fmla="*/ 2032000 w 2501900"/>
              <a:gd name="connsiteY4" fmla="*/ 762000 h 1257300"/>
              <a:gd name="connsiteX5" fmla="*/ 2501900 w 2501900"/>
              <a:gd name="connsiteY5" fmla="*/ 10541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1900" h="1257300">
                <a:moveTo>
                  <a:pt x="0" y="266700"/>
                </a:moveTo>
                <a:lnTo>
                  <a:pt x="520700" y="863600"/>
                </a:lnTo>
                <a:lnTo>
                  <a:pt x="1028700" y="0"/>
                </a:lnTo>
                <a:lnTo>
                  <a:pt x="1524000" y="1257300"/>
                </a:lnTo>
                <a:lnTo>
                  <a:pt x="2032000" y="762000"/>
                </a:lnTo>
                <a:lnTo>
                  <a:pt x="2501900" y="1054100"/>
                </a:lnTo>
              </a:path>
            </a:pathLst>
          </a:cu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2" name="151 Conector recto de flecha"/>
          <p:cNvCxnSpPr/>
          <p:nvPr/>
        </p:nvCxnSpPr>
        <p:spPr>
          <a:xfrm rot="5400000" flipH="1" flipV="1">
            <a:off x="4311350" y="3375835"/>
            <a:ext cx="1339139" cy="1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152 Conector recto de flecha"/>
          <p:cNvCxnSpPr/>
          <p:nvPr/>
        </p:nvCxnSpPr>
        <p:spPr>
          <a:xfrm>
            <a:off x="4980919" y="4045962"/>
            <a:ext cx="2728811" cy="1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153 Elipse"/>
          <p:cNvSpPr/>
          <p:nvPr/>
        </p:nvSpPr>
        <p:spPr>
          <a:xfrm>
            <a:off x="5130780" y="3093319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154 Elipse"/>
          <p:cNvSpPr/>
          <p:nvPr/>
        </p:nvSpPr>
        <p:spPr>
          <a:xfrm>
            <a:off x="5480964" y="3476605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155 Elipse"/>
          <p:cNvSpPr/>
          <p:nvPr/>
        </p:nvSpPr>
        <p:spPr>
          <a:xfrm>
            <a:off x="5840852" y="2910590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156 Elipse"/>
          <p:cNvSpPr/>
          <p:nvPr/>
        </p:nvSpPr>
        <p:spPr>
          <a:xfrm>
            <a:off x="6182912" y="3703902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157 Elipse"/>
          <p:cNvSpPr/>
          <p:nvPr/>
        </p:nvSpPr>
        <p:spPr>
          <a:xfrm>
            <a:off x="6542799" y="3408639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158 Elipse"/>
          <p:cNvSpPr/>
          <p:nvPr/>
        </p:nvSpPr>
        <p:spPr>
          <a:xfrm>
            <a:off x="6884859" y="3571312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160 CuadroTexto"/>
          <p:cNvSpPr txBox="1"/>
          <p:nvPr/>
        </p:nvSpPr>
        <p:spPr>
          <a:xfrm>
            <a:off x="4560876" y="256698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Y</a:t>
            </a:r>
            <a:endParaRPr lang="es-CL"/>
          </a:p>
        </p:txBody>
      </p:sp>
      <p:sp>
        <p:nvSpPr>
          <p:cNvPr id="162" name="161 CuadroTexto"/>
          <p:cNvSpPr txBox="1"/>
          <p:nvPr/>
        </p:nvSpPr>
        <p:spPr>
          <a:xfrm>
            <a:off x="7546541" y="40543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t</a:t>
            </a:r>
            <a:endParaRPr lang="es-CL"/>
          </a:p>
        </p:txBody>
      </p:sp>
      <p:grpSp>
        <p:nvGrpSpPr>
          <p:cNvPr id="174" name="173 Grupo"/>
          <p:cNvGrpSpPr/>
          <p:nvPr/>
        </p:nvGrpSpPr>
        <p:grpSpPr>
          <a:xfrm>
            <a:off x="3448544" y="2392551"/>
            <a:ext cx="409076" cy="386537"/>
            <a:chOff x="1357290" y="2714620"/>
            <a:chExt cx="409076" cy="386537"/>
          </a:xfrm>
        </p:grpSpPr>
        <p:sp>
          <p:nvSpPr>
            <p:cNvPr id="175" name="174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176" name="175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177" name="176 CuadroTexto"/>
          <p:cNvSpPr txBox="1"/>
          <p:nvPr/>
        </p:nvSpPr>
        <p:spPr>
          <a:xfrm>
            <a:off x="3428992" y="1794679"/>
            <a:ext cx="19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Yields | Landings | Catches</a:t>
            </a:r>
            <a:endParaRPr lang="es-CL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8" name="177 Rectángulo"/>
          <p:cNvSpPr/>
          <p:nvPr/>
        </p:nvSpPr>
        <p:spPr>
          <a:xfrm rot="16200000">
            <a:off x="4330685" y="3287034"/>
            <a:ext cx="777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[ktonnes]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9" name="178 Rectángulo"/>
          <p:cNvSpPr/>
          <p:nvPr/>
        </p:nvSpPr>
        <p:spPr>
          <a:xfrm>
            <a:off x="6072198" y="4103072"/>
            <a:ext cx="60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[years]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0" name="179 CuadroTexto"/>
          <p:cNvSpPr txBox="1"/>
          <p:nvPr/>
        </p:nvSpPr>
        <p:spPr>
          <a:xfrm>
            <a:off x="3454392" y="223995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grpSp>
        <p:nvGrpSpPr>
          <p:cNvPr id="181" name="180 Grupo"/>
          <p:cNvGrpSpPr/>
          <p:nvPr/>
        </p:nvGrpSpPr>
        <p:grpSpPr>
          <a:xfrm>
            <a:off x="5072066" y="4077672"/>
            <a:ext cx="312036" cy="327670"/>
            <a:chOff x="1408090" y="2714620"/>
            <a:chExt cx="312036" cy="327670"/>
          </a:xfrm>
        </p:grpSpPr>
        <p:sp>
          <p:nvSpPr>
            <p:cNvPr id="182" name="181 CuadroTexto"/>
            <p:cNvSpPr txBox="1"/>
            <p:nvPr/>
          </p:nvSpPr>
          <p:spPr>
            <a:xfrm>
              <a:off x="1408090" y="2714620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smtClean="0"/>
                <a:t>t</a:t>
              </a:r>
              <a:endParaRPr lang="es-CL" sz="1200"/>
            </a:p>
          </p:txBody>
        </p:sp>
        <p:sp>
          <p:nvSpPr>
            <p:cNvPr id="183" name="182 Rectángulo"/>
            <p:cNvSpPr/>
            <p:nvPr/>
          </p:nvSpPr>
          <p:spPr>
            <a:xfrm>
              <a:off x="1477752" y="2811458"/>
              <a:ext cx="242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smtClean="0"/>
                <a:t>0</a:t>
              </a:r>
              <a:endParaRPr lang="es-CL" sz="900"/>
            </a:p>
          </p:txBody>
        </p:sp>
      </p:grpSp>
      <p:sp>
        <p:nvSpPr>
          <p:cNvPr id="190" name="189 CuadroTexto"/>
          <p:cNvSpPr txBox="1"/>
          <p:nvPr/>
        </p:nvSpPr>
        <p:spPr>
          <a:xfrm>
            <a:off x="5227642" y="5610541"/>
            <a:ext cx="348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Yields from some strategy</a:t>
            </a:r>
            <a:endParaRPr lang="es-CL" sz="2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1" name="190 CuadroTexto"/>
          <p:cNvSpPr txBox="1"/>
          <p:nvPr/>
        </p:nvSpPr>
        <p:spPr>
          <a:xfrm>
            <a:off x="7059029" y="3462735"/>
            <a:ext cx="353499" cy="45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s-CL" sz="3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9" name="198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0" name="199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202" name="201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3" name="202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204" name="203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205" name="204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20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207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55 Rectángulo redondeado"/>
          <p:cNvSpPr/>
          <p:nvPr/>
        </p:nvSpPr>
        <p:spPr>
          <a:xfrm>
            <a:off x="3357554" y="2136146"/>
            <a:ext cx="5286412" cy="265017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4735916" y="3609242"/>
            <a:ext cx="8860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Forma libre"/>
          <p:cNvSpPr/>
          <p:nvPr/>
        </p:nvSpPr>
        <p:spPr>
          <a:xfrm>
            <a:off x="5167558" y="2954047"/>
            <a:ext cx="1755970" cy="791080"/>
          </a:xfrm>
          <a:custGeom>
            <a:avLst/>
            <a:gdLst>
              <a:gd name="connsiteX0" fmla="*/ 0 w 2501900"/>
              <a:gd name="connsiteY0" fmla="*/ 266700 h 1257300"/>
              <a:gd name="connsiteX1" fmla="*/ 520700 w 2501900"/>
              <a:gd name="connsiteY1" fmla="*/ 863600 h 1257300"/>
              <a:gd name="connsiteX2" fmla="*/ 1028700 w 2501900"/>
              <a:gd name="connsiteY2" fmla="*/ 0 h 1257300"/>
              <a:gd name="connsiteX3" fmla="*/ 1524000 w 2501900"/>
              <a:gd name="connsiteY3" fmla="*/ 1257300 h 1257300"/>
              <a:gd name="connsiteX4" fmla="*/ 2032000 w 2501900"/>
              <a:gd name="connsiteY4" fmla="*/ 762000 h 1257300"/>
              <a:gd name="connsiteX5" fmla="*/ 2501900 w 2501900"/>
              <a:gd name="connsiteY5" fmla="*/ 10541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1900" h="1257300">
                <a:moveTo>
                  <a:pt x="0" y="266700"/>
                </a:moveTo>
                <a:lnTo>
                  <a:pt x="520700" y="863600"/>
                </a:lnTo>
                <a:lnTo>
                  <a:pt x="1028700" y="0"/>
                </a:lnTo>
                <a:lnTo>
                  <a:pt x="1524000" y="1257300"/>
                </a:lnTo>
                <a:lnTo>
                  <a:pt x="2032000" y="762000"/>
                </a:lnTo>
                <a:lnTo>
                  <a:pt x="2501900" y="1054100"/>
                </a:lnTo>
              </a:path>
            </a:pathLst>
          </a:cu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9" name="58 Conector recto de flecha"/>
          <p:cNvCxnSpPr/>
          <p:nvPr/>
        </p:nvCxnSpPr>
        <p:spPr>
          <a:xfrm rot="5400000" flipH="1" flipV="1">
            <a:off x="4311350" y="3375835"/>
            <a:ext cx="1339139" cy="1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4980919" y="4045962"/>
            <a:ext cx="2728811" cy="1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/>
          <p:nvPr/>
        </p:nvSpPr>
        <p:spPr>
          <a:xfrm>
            <a:off x="5130780" y="3093319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61 Elipse"/>
          <p:cNvSpPr/>
          <p:nvPr/>
        </p:nvSpPr>
        <p:spPr>
          <a:xfrm>
            <a:off x="5480964" y="3476605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Elipse"/>
          <p:cNvSpPr/>
          <p:nvPr/>
        </p:nvSpPr>
        <p:spPr>
          <a:xfrm>
            <a:off x="5840852" y="2910590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6182912" y="3703902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Elipse"/>
          <p:cNvSpPr/>
          <p:nvPr/>
        </p:nvSpPr>
        <p:spPr>
          <a:xfrm>
            <a:off x="6542799" y="3408639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Elipse"/>
          <p:cNvSpPr/>
          <p:nvPr/>
        </p:nvSpPr>
        <p:spPr>
          <a:xfrm>
            <a:off x="6884859" y="3571312"/>
            <a:ext cx="101067" cy="100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CuadroTexto"/>
          <p:cNvSpPr txBox="1"/>
          <p:nvPr/>
        </p:nvSpPr>
        <p:spPr>
          <a:xfrm>
            <a:off x="4560876" y="256698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Y</a:t>
            </a:r>
            <a:endParaRPr lang="es-CL"/>
          </a:p>
        </p:txBody>
      </p:sp>
      <p:sp>
        <p:nvSpPr>
          <p:cNvPr id="68" name="67 CuadroTexto"/>
          <p:cNvSpPr txBox="1"/>
          <p:nvPr/>
        </p:nvSpPr>
        <p:spPr>
          <a:xfrm>
            <a:off x="7546541" y="40543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t</a:t>
            </a:r>
            <a:endParaRPr lang="es-CL"/>
          </a:p>
        </p:txBody>
      </p:sp>
      <p:grpSp>
        <p:nvGrpSpPr>
          <p:cNvPr id="3" name="68 Grupo"/>
          <p:cNvGrpSpPr/>
          <p:nvPr/>
        </p:nvGrpSpPr>
        <p:grpSpPr>
          <a:xfrm>
            <a:off x="3448544" y="2392551"/>
            <a:ext cx="409076" cy="386537"/>
            <a:chOff x="1357290" y="2714620"/>
            <a:chExt cx="409076" cy="386537"/>
          </a:xfrm>
        </p:grpSpPr>
        <p:sp>
          <p:nvSpPr>
            <p:cNvPr id="70" name="69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72" name="71 Rectángulo"/>
          <p:cNvSpPr/>
          <p:nvPr/>
        </p:nvSpPr>
        <p:spPr>
          <a:xfrm rot="16200000">
            <a:off x="4330685" y="3287034"/>
            <a:ext cx="777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[ktonnes]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072198" y="4103072"/>
            <a:ext cx="60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[years]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3454392" y="223995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grpSp>
        <p:nvGrpSpPr>
          <p:cNvPr id="4" name="74 Grupo"/>
          <p:cNvGrpSpPr/>
          <p:nvPr/>
        </p:nvGrpSpPr>
        <p:grpSpPr>
          <a:xfrm>
            <a:off x="5072066" y="4077672"/>
            <a:ext cx="312036" cy="327670"/>
            <a:chOff x="1408090" y="2714620"/>
            <a:chExt cx="312036" cy="327670"/>
          </a:xfrm>
        </p:grpSpPr>
        <p:sp>
          <p:nvSpPr>
            <p:cNvPr id="76" name="75 CuadroTexto"/>
            <p:cNvSpPr txBox="1"/>
            <p:nvPr/>
          </p:nvSpPr>
          <p:spPr>
            <a:xfrm>
              <a:off x="1408090" y="2714620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smtClean="0"/>
                <a:t>t</a:t>
              </a:r>
              <a:endParaRPr lang="es-CL" sz="1200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1477752" y="2811458"/>
              <a:ext cx="242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smtClean="0"/>
                <a:t>0</a:t>
              </a:r>
              <a:endParaRPr lang="es-CL" sz="900"/>
            </a:p>
          </p:txBody>
        </p:sp>
      </p:grpSp>
      <p:sp>
        <p:nvSpPr>
          <p:cNvPr id="78" name="77 CuadroTexto"/>
          <p:cNvSpPr txBox="1"/>
          <p:nvPr/>
        </p:nvSpPr>
        <p:spPr>
          <a:xfrm>
            <a:off x="7059029" y="3462735"/>
            <a:ext cx="353499" cy="45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s-CL" sz="3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4987928" y="3760790"/>
            <a:ext cx="250033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79 Grupo"/>
          <p:cNvGrpSpPr/>
          <p:nvPr/>
        </p:nvGrpSpPr>
        <p:grpSpPr>
          <a:xfrm>
            <a:off x="7569696" y="3566414"/>
            <a:ext cx="490066" cy="362652"/>
            <a:chOff x="571472" y="3748648"/>
            <a:chExt cx="490066" cy="362652"/>
          </a:xfrm>
        </p:grpSpPr>
        <p:sp>
          <p:nvSpPr>
            <p:cNvPr id="81" name="80 CuadroTexto"/>
            <p:cNvSpPr txBox="1"/>
            <p:nvPr/>
          </p:nvSpPr>
          <p:spPr>
            <a:xfrm>
              <a:off x="571472" y="3748648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0000FF"/>
                  </a:solidFill>
                </a:rPr>
                <a:t>y</a:t>
              </a:r>
              <a:endParaRPr lang="es-CL" sz="1400" b="1">
                <a:solidFill>
                  <a:srgbClr val="0000FF"/>
                </a:solidFill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650848" y="3849690"/>
              <a:ext cx="4106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0000FF"/>
                  </a:solidFill>
                </a:rPr>
                <a:t>min</a:t>
              </a:r>
              <a:endParaRPr lang="es-CL" sz="1100" b="1">
                <a:solidFill>
                  <a:srgbClr val="0000FF"/>
                </a:solidFill>
              </a:endParaRPr>
            </a:p>
          </p:txBody>
        </p:sp>
      </p:grpSp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89" name="88 CuadroTexto"/>
          <p:cNvSpPr txBox="1"/>
          <p:nvPr/>
        </p:nvSpPr>
        <p:spPr>
          <a:xfrm>
            <a:off x="1931116" y="5610541"/>
            <a:ext cx="626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focus on minimal sustainable value for yield</a:t>
            </a:r>
            <a:endParaRPr lang="es-CL" sz="2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89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2" name="91 CuadroTexto"/>
          <p:cNvSpPr txBox="1"/>
          <p:nvPr/>
        </p:nvSpPr>
        <p:spPr>
          <a:xfrm>
            <a:off x="3428992" y="1794679"/>
            <a:ext cx="19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Yields | Landings | Catches</a:t>
            </a:r>
            <a:endParaRPr lang="es-CL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8286776" y="5676916"/>
            <a:ext cx="324000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4" name="79 Grupo"/>
          <p:cNvGrpSpPr/>
          <p:nvPr/>
        </p:nvGrpSpPr>
        <p:grpSpPr>
          <a:xfrm>
            <a:off x="8238038" y="5656278"/>
            <a:ext cx="437290" cy="344574"/>
            <a:chOff x="571472" y="3748648"/>
            <a:chExt cx="437290" cy="344574"/>
          </a:xfrm>
        </p:grpSpPr>
        <p:sp>
          <p:nvSpPr>
            <p:cNvPr id="95" name="94 CuadroTexto"/>
            <p:cNvSpPr txBox="1"/>
            <p:nvPr/>
          </p:nvSpPr>
          <p:spPr>
            <a:xfrm>
              <a:off x="571472" y="374864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smtClean="0">
                  <a:solidFill>
                    <a:srgbClr val="0000FF"/>
                  </a:solidFill>
                </a:rPr>
                <a:t>y</a:t>
              </a:r>
              <a:endParaRPr lang="es-CL" sz="1200" b="1">
                <a:solidFill>
                  <a:srgbClr val="0000FF"/>
                </a:solidFill>
              </a:endParaRPr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638148" y="3862390"/>
              <a:ext cx="3706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1" smtClean="0">
                  <a:solidFill>
                    <a:srgbClr val="0000FF"/>
                  </a:solidFill>
                </a:rPr>
                <a:t>min</a:t>
              </a:r>
              <a:endParaRPr lang="es-CL" sz="9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188 Rectángulo redondeado"/>
          <p:cNvSpPr/>
          <p:nvPr/>
        </p:nvSpPr>
        <p:spPr>
          <a:xfrm>
            <a:off x="3357554" y="3286124"/>
            <a:ext cx="5286412" cy="193579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55 Rectángulo redondeado"/>
          <p:cNvSpPr/>
          <p:nvPr/>
        </p:nvSpPr>
        <p:spPr>
          <a:xfrm>
            <a:off x="3357554" y="635948"/>
            <a:ext cx="5286412" cy="193579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68 Grupo"/>
          <p:cNvGrpSpPr/>
          <p:nvPr/>
        </p:nvGrpSpPr>
        <p:grpSpPr>
          <a:xfrm>
            <a:off x="3448544" y="892353"/>
            <a:ext cx="409076" cy="386537"/>
            <a:chOff x="1357290" y="2714620"/>
            <a:chExt cx="409076" cy="386537"/>
          </a:xfrm>
        </p:grpSpPr>
        <p:sp>
          <p:nvSpPr>
            <p:cNvPr id="70" name="69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74" name="73 CuadroTexto"/>
          <p:cNvSpPr txBox="1"/>
          <p:nvPr/>
        </p:nvSpPr>
        <p:spPr>
          <a:xfrm>
            <a:off x="3454392" y="73975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89" name="88 CuadroTexto"/>
          <p:cNvSpPr txBox="1"/>
          <p:nvPr/>
        </p:nvSpPr>
        <p:spPr>
          <a:xfrm>
            <a:off x="1071538" y="564357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seek strategies which ensures            instead of </a:t>
            </a:r>
          </a:p>
        </p:txBody>
      </p: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1" name="170 Conector recto de flecha"/>
          <p:cNvCxnSpPr/>
          <p:nvPr/>
        </p:nvCxnSpPr>
        <p:spPr>
          <a:xfrm rot="5400000" flipH="1" flipV="1">
            <a:off x="4423441" y="1545946"/>
            <a:ext cx="1128252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171 Conector recto de flecha"/>
          <p:cNvCxnSpPr/>
          <p:nvPr/>
        </p:nvCxnSpPr>
        <p:spPr>
          <a:xfrm>
            <a:off x="4987567" y="2110542"/>
            <a:ext cx="2299077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235 Grupo"/>
          <p:cNvGrpSpPr/>
          <p:nvPr/>
        </p:nvGrpSpPr>
        <p:grpSpPr>
          <a:xfrm>
            <a:off x="5113827" y="1153967"/>
            <a:ext cx="1562997" cy="752868"/>
            <a:chOff x="5113827" y="1153967"/>
            <a:chExt cx="1562997" cy="752868"/>
          </a:xfrm>
        </p:grpSpPr>
        <p:sp>
          <p:nvSpPr>
            <p:cNvPr id="170" name="169 Forma libre"/>
            <p:cNvSpPr/>
            <p:nvPr/>
          </p:nvSpPr>
          <p:spPr>
            <a:xfrm>
              <a:off x="5144813" y="1190581"/>
              <a:ext cx="1479440" cy="666501"/>
            </a:xfrm>
            <a:custGeom>
              <a:avLst/>
              <a:gdLst>
                <a:gd name="connsiteX0" fmla="*/ 0 w 2501900"/>
                <a:gd name="connsiteY0" fmla="*/ 266700 h 1257300"/>
                <a:gd name="connsiteX1" fmla="*/ 520700 w 2501900"/>
                <a:gd name="connsiteY1" fmla="*/ 863600 h 1257300"/>
                <a:gd name="connsiteX2" fmla="*/ 1028700 w 2501900"/>
                <a:gd name="connsiteY2" fmla="*/ 0 h 1257300"/>
                <a:gd name="connsiteX3" fmla="*/ 1524000 w 2501900"/>
                <a:gd name="connsiteY3" fmla="*/ 1257300 h 1257300"/>
                <a:gd name="connsiteX4" fmla="*/ 2032000 w 2501900"/>
                <a:gd name="connsiteY4" fmla="*/ 762000 h 1257300"/>
                <a:gd name="connsiteX5" fmla="*/ 2501900 w 2501900"/>
                <a:gd name="connsiteY5" fmla="*/ 10541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900" h="1257300">
                  <a:moveTo>
                    <a:pt x="0" y="266700"/>
                  </a:moveTo>
                  <a:lnTo>
                    <a:pt x="520700" y="863600"/>
                  </a:lnTo>
                  <a:lnTo>
                    <a:pt x="1028700" y="0"/>
                  </a:lnTo>
                  <a:lnTo>
                    <a:pt x="1524000" y="1257300"/>
                  </a:lnTo>
                  <a:lnTo>
                    <a:pt x="2032000" y="762000"/>
                  </a:lnTo>
                  <a:lnTo>
                    <a:pt x="2501900" y="1054100"/>
                  </a:lnTo>
                </a:path>
              </a:pathLst>
            </a:cu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3" name="172 Elipse"/>
            <p:cNvSpPr/>
            <p:nvPr/>
          </p:nvSpPr>
          <p:spPr>
            <a:xfrm>
              <a:off x="5113827" y="1307920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5408864" y="1630846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5" name="174 Elipse"/>
            <p:cNvSpPr/>
            <p:nvPr/>
          </p:nvSpPr>
          <p:spPr>
            <a:xfrm>
              <a:off x="5712076" y="1153967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6" name="175 Elipse"/>
            <p:cNvSpPr/>
            <p:nvPr/>
          </p:nvSpPr>
          <p:spPr>
            <a:xfrm>
              <a:off x="6000269" y="1822349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8" name="177 Elipse"/>
            <p:cNvSpPr/>
            <p:nvPr/>
          </p:nvSpPr>
          <p:spPr>
            <a:xfrm>
              <a:off x="6303481" y="1573583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9" name="178 Elipse"/>
            <p:cNvSpPr/>
            <p:nvPr/>
          </p:nvSpPr>
          <p:spPr>
            <a:xfrm>
              <a:off x="6591673" y="1710639"/>
              <a:ext cx="85151" cy="844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0" name="179 CuadroTexto"/>
          <p:cNvSpPr txBox="1"/>
          <p:nvPr/>
        </p:nvSpPr>
        <p:spPr>
          <a:xfrm>
            <a:off x="6738415" y="1512566"/>
            <a:ext cx="297830" cy="3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s-CL" sz="3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1" name="180 CuadroTexto"/>
          <p:cNvSpPr txBox="1"/>
          <p:nvPr/>
        </p:nvSpPr>
        <p:spPr>
          <a:xfrm>
            <a:off x="4618746" y="785794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Y</a:t>
            </a:r>
            <a:endParaRPr lang="es-CL" sz="1600"/>
          </a:p>
        </p:txBody>
      </p:sp>
      <p:sp>
        <p:nvSpPr>
          <p:cNvPr id="182" name="181 CuadroTexto"/>
          <p:cNvSpPr txBox="1"/>
          <p:nvPr/>
        </p:nvSpPr>
        <p:spPr>
          <a:xfrm>
            <a:off x="7106353" y="2139034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t</a:t>
            </a:r>
            <a:endParaRPr lang="es-CL" sz="1600"/>
          </a:p>
        </p:txBody>
      </p:sp>
      <p:cxnSp>
        <p:nvCxnSpPr>
          <p:cNvPr id="183" name="182 Conector recto"/>
          <p:cNvCxnSpPr/>
          <p:nvPr/>
        </p:nvCxnSpPr>
        <p:spPr>
          <a:xfrm>
            <a:off x="4979221" y="1865531"/>
            <a:ext cx="2235214" cy="9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56 Grupo"/>
          <p:cNvGrpSpPr/>
          <p:nvPr/>
        </p:nvGrpSpPr>
        <p:grpSpPr>
          <a:xfrm>
            <a:off x="7286644" y="1675055"/>
            <a:ext cx="472641" cy="367719"/>
            <a:chOff x="464082" y="3609047"/>
            <a:chExt cx="799289" cy="621854"/>
          </a:xfrm>
        </p:grpSpPr>
        <p:sp>
          <p:nvSpPr>
            <p:cNvPr id="185" name="184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0000FF"/>
                  </a:solidFill>
                </a:rPr>
                <a:t>y</a:t>
              </a:r>
              <a:endParaRPr lang="es-CL" sz="1400" b="1">
                <a:solidFill>
                  <a:srgbClr val="0000FF"/>
                </a:solidFill>
              </a:endParaRPr>
            </a:p>
          </p:txBody>
        </p:sp>
        <p:sp>
          <p:nvSpPr>
            <p:cNvPr id="186" name="185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0000FF"/>
                  </a:solidFill>
                </a:rPr>
                <a:t>min</a:t>
              </a:r>
              <a:endParaRPr lang="es-CL" sz="1100" b="1">
                <a:solidFill>
                  <a:srgbClr val="0000FF"/>
                </a:solidFill>
              </a:endParaRPr>
            </a:p>
          </p:txBody>
        </p:sp>
      </p:grpSp>
      <p:sp>
        <p:nvSpPr>
          <p:cNvPr id="187" name="186 Rectángulo"/>
          <p:cNvSpPr/>
          <p:nvPr/>
        </p:nvSpPr>
        <p:spPr>
          <a:xfrm rot="16200000">
            <a:off x="4357433" y="1463554"/>
            <a:ext cx="796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[ktonnes]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187 Rectángulo"/>
          <p:cNvSpPr/>
          <p:nvPr/>
        </p:nvSpPr>
        <p:spPr>
          <a:xfrm>
            <a:off x="5786446" y="2151869"/>
            <a:ext cx="60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[years]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0" name="68 Grupo"/>
          <p:cNvGrpSpPr/>
          <p:nvPr/>
        </p:nvGrpSpPr>
        <p:grpSpPr>
          <a:xfrm>
            <a:off x="3448544" y="3542529"/>
            <a:ext cx="409076" cy="386537"/>
            <a:chOff x="1357290" y="2714620"/>
            <a:chExt cx="409076" cy="386537"/>
          </a:xfrm>
        </p:grpSpPr>
        <p:sp>
          <p:nvSpPr>
            <p:cNvPr id="191" name="190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192" name="191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193" name="192 CuadroTexto"/>
          <p:cNvSpPr txBox="1"/>
          <p:nvPr/>
        </p:nvSpPr>
        <p:spPr>
          <a:xfrm>
            <a:off x="3454392" y="3389932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cxnSp>
        <p:nvCxnSpPr>
          <p:cNvPr id="195" name="194 Conector recto de flecha"/>
          <p:cNvCxnSpPr/>
          <p:nvPr/>
        </p:nvCxnSpPr>
        <p:spPr>
          <a:xfrm rot="5400000" flipH="1" flipV="1">
            <a:off x="4423441" y="4196122"/>
            <a:ext cx="1128252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/>
          <p:nvPr/>
        </p:nvCxnSpPr>
        <p:spPr>
          <a:xfrm>
            <a:off x="4987567" y="4760718"/>
            <a:ext cx="2299077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202 CuadroTexto"/>
          <p:cNvSpPr txBox="1"/>
          <p:nvPr/>
        </p:nvSpPr>
        <p:spPr>
          <a:xfrm>
            <a:off x="6738415" y="4162742"/>
            <a:ext cx="297830" cy="3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s-CL" sz="3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4" name="203 CuadroTexto"/>
          <p:cNvSpPr txBox="1"/>
          <p:nvPr/>
        </p:nvSpPr>
        <p:spPr>
          <a:xfrm>
            <a:off x="4618746" y="3435970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Y</a:t>
            </a:r>
            <a:endParaRPr lang="es-CL" sz="1600"/>
          </a:p>
        </p:txBody>
      </p:sp>
      <p:sp>
        <p:nvSpPr>
          <p:cNvPr id="205" name="204 CuadroTexto"/>
          <p:cNvSpPr txBox="1"/>
          <p:nvPr/>
        </p:nvSpPr>
        <p:spPr>
          <a:xfrm>
            <a:off x="7106353" y="478921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t</a:t>
            </a:r>
            <a:endParaRPr lang="es-CL" sz="1600"/>
          </a:p>
        </p:txBody>
      </p:sp>
      <p:cxnSp>
        <p:nvCxnSpPr>
          <p:cNvPr id="206" name="205 Conector recto"/>
          <p:cNvCxnSpPr/>
          <p:nvPr/>
        </p:nvCxnSpPr>
        <p:spPr>
          <a:xfrm>
            <a:off x="4979221" y="4515707"/>
            <a:ext cx="2235214" cy="9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56 Grupo"/>
          <p:cNvGrpSpPr/>
          <p:nvPr/>
        </p:nvGrpSpPr>
        <p:grpSpPr>
          <a:xfrm>
            <a:off x="7286644" y="4325231"/>
            <a:ext cx="472641" cy="367719"/>
            <a:chOff x="464082" y="3609047"/>
            <a:chExt cx="799289" cy="621854"/>
          </a:xfrm>
        </p:grpSpPr>
        <p:sp>
          <p:nvSpPr>
            <p:cNvPr id="208" name="207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0000FF"/>
                  </a:solidFill>
                </a:rPr>
                <a:t>y</a:t>
              </a:r>
              <a:endParaRPr lang="es-CL" sz="1400" b="1">
                <a:solidFill>
                  <a:srgbClr val="0000FF"/>
                </a:solidFill>
              </a:endParaRPr>
            </a:p>
          </p:txBody>
        </p:sp>
        <p:sp>
          <p:nvSpPr>
            <p:cNvPr id="209" name="208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0000FF"/>
                  </a:solidFill>
                </a:rPr>
                <a:t>min</a:t>
              </a:r>
              <a:endParaRPr lang="es-CL" sz="1100" b="1">
                <a:solidFill>
                  <a:srgbClr val="0000FF"/>
                </a:solidFill>
              </a:endParaRPr>
            </a:p>
          </p:txBody>
        </p:sp>
      </p:grpSp>
      <p:sp>
        <p:nvSpPr>
          <p:cNvPr id="210" name="209 Rectángulo"/>
          <p:cNvSpPr/>
          <p:nvPr/>
        </p:nvSpPr>
        <p:spPr>
          <a:xfrm rot="16200000">
            <a:off x="4367051" y="4116378"/>
            <a:ext cx="777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[ktonnes]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" name="210 Rectángulo"/>
          <p:cNvSpPr/>
          <p:nvPr/>
        </p:nvSpPr>
        <p:spPr>
          <a:xfrm>
            <a:off x="5786446" y="4802045"/>
            <a:ext cx="60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[years]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2" name="211 Elipse"/>
          <p:cNvSpPr/>
          <p:nvPr/>
        </p:nvSpPr>
        <p:spPr>
          <a:xfrm>
            <a:off x="5139440" y="4135094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3" name="212 Elipse"/>
          <p:cNvSpPr/>
          <p:nvPr/>
        </p:nvSpPr>
        <p:spPr>
          <a:xfrm>
            <a:off x="5409078" y="3887094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4" name="213 Elipse"/>
          <p:cNvSpPr/>
          <p:nvPr/>
        </p:nvSpPr>
        <p:spPr>
          <a:xfrm>
            <a:off x="5750391" y="3823594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5" name="214 Elipse"/>
          <p:cNvSpPr/>
          <p:nvPr/>
        </p:nvSpPr>
        <p:spPr>
          <a:xfrm>
            <a:off x="6051284" y="3966470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6" name="215 Elipse"/>
          <p:cNvSpPr/>
          <p:nvPr/>
        </p:nvSpPr>
        <p:spPr>
          <a:xfrm>
            <a:off x="6329096" y="4135094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7" name="216 Elipse"/>
          <p:cNvSpPr/>
          <p:nvPr/>
        </p:nvSpPr>
        <p:spPr>
          <a:xfrm>
            <a:off x="6629989" y="4063656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8" name="217 Forma libre"/>
          <p:cNvSpPr/>
          <p:nvPr/>
        </p:nvSpPr>
        <p:spPr>
          <a:xfrm>
            <a:off x="5171403" y="3863636"/>
            <a:ext cx="1485900" cy="317500"/>
          </a:xfrm>
          <a:custGeom>
            <a:avLst/>
            <a:gdLst>
              <a:gd name="connsiteX0" fmla="*/ 0 w 1485900"/>
              <a:gd name="connsiteY0" fmla="*/ 292100 h 317500"/>
              <a:gd name="connsiteX1" fmla="*/ 304800 w 1485900"/>
              <a:gd name="connsiteY1" fmla="*/ 50800 h 317500"/>
              <a:gd name="connsiteX2" fmla="*/ 635000 w 1485900"/>
              <a:gd name="connsiteY2" fmla="*/ 0 h 317500"/>
              <a:gd name="connsiteX3" fmla="*/ 927100 w 1485900"/>
              <a:gd name="connsiteY3" fmla="*/ 152400 h 317500"/>
              <a:gd name="connsiteX4" fmla="*/ 1219200 w 1485900"/>
              <a:gd name="connsiteY4" fmla="*/ 317500 h 317500"/>
              <a:gd name="connsiteX5" fmla="*/ 1485900 w 1485900"/>
              <a:gd name="connsiteY5" fmla="*/ 2540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317500">
                <a:moveTo>
                  <a:pt x="0" y="292100"/>
                </a:moveTo>
                <a:lnTo>
                  <a:pt x="304800" y="50800"/>
                </a:lnTo>
                <a:lnTo>
                  <a:pt x="635000" y="0"/>
                </a:lnTo>
                <a:lnTo>
                  <a:pt x="927100" y="152400"/>
                </a:lnTo>
                <a:lnTo>
                  <a:pt x="1219200" y="317500"/>
                </a:lnTo>
                <a:lnTo>
                  <a:pt x="1485900" y="25400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19" name="218 Conector recto"/>
          <p:cNvCxnSpPr/>
          <p:nvPr/>
        </p:nvCxnSpPr>
        <p:spPr>
          <a:xfrm>
            <a:off x="5000628" y="4213879"/>
            <a:ext cx="2235214" cy="9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56 Grupo"/>
          <p:cNvGrpSpPr/>
          <p:nvPr/>
        </p:nvGrpSpPr>
        <p:grpSpPr>
          <a:xfrm>
            <a:off x="7288669" y="3929066"/>
            <a:ext cx="472641" cy="367719"/>
            <a:chOff x="464082" y="3609047"/>
            <a:chExt cx="799289" cy="621854"/>
          </a:xfrm>
        </p:grpSpPr>
        <p:sp>
          <p:nvSpPr>
            <p:cNvPr id="221" name="220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C00000"/>
                  </a:solidFill>
                </a:rPr>
                <a:t>y</a:t>
              </a:r>
              <a:endParaRPr lang="es-CL" sz="1400" b="1">
                <a:solidFill>
                  <a:srgbClr val="C00000"/>
                </a:solidFill>
              </a:endParaRPr>
            </a:p>
          </p:txBody>
        </p:sp>
        <p:sp>
          <p:nvSpPr>
            <p:cNvPr id="222" name="221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C00000"/>
                  </a:solidFill>
                </a:rPr>
                <a:t>min</a:t>
              </a:r>
              <a:endParaRPr lang="es-CL" sz="1100" b="1">
                <a:solidFill>
                  <a:srgbClr val="C00000"/>
                </a:solidFill>
              </a:endParaRPr>
            </a:p>
          </p:txBody>
        </p:sp>
      </p:grpSp>
      <p:sp>
        <p:nvSpPr>
          <p:cNvPr id="223" name="222 Rectángulo"/>
          <p:cNvSpPr/>
          <p:nvPr/>
        </p:nvSpPr>
        <p:spPr>
          <a:xfrm>
            <a:off x="6176974" y="5462602"/>
            <a:ext cx="538314" cy="538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4" name="223 Rectángulo"/>
          <p:cNvSpPr/>
          <p:nvPr/>
        </p:nvSpPr>
        <p:spPr>
          <a:xfrm>
            <a:off x="4441167" y="6046806"/>
            <a:ext cx="417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minimal </a:t>
            </a:r>
            <a:r>
              <a:rPr lang="es-CL" sz="2000" b="1" u="sng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sustainable</a:t>
            </a:r>
            <a:r>
              <a:rPr lang="es-C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value for yield</a:t>
            </a:r>
            <a:endParaRPr lang="es-CL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5" name="56 Grupo"/>
          <p:cNvGrpSpPr/>
          <p:nvPr/>
        </p:nvGrpSpPr>
        <p:grpSpPr>
          <a:xfrm>
            <a:off x="6215074" y="5551502"/>
            <a:ext cx="472641" cy="380422"/>
            <a:chOff x="464082" y="3609047"/>
            <a:chExt cx="799289" cy="643337"/>
          </a:xfrm>
        </p:grpSpPr>
        <p:sp>
          <p:nvSpPr>
            <p:cNvPr id="226" name="225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C00000"/>
                  </a:solidFill>
                </a:rPr>
                <a:t>y</a:t>
              </a:r>
              <a:endParaRPr lang="es-CL" sz="1400" b="1">
                <a:solidFill>
                  <a:srgbClr val="C00000"/>
                </a:solidFill>
              </a:endParaRPr>
            </a:p>
          </p:txBody>
        </p:sp>
        <p:sp>
          <p:nvSpPr>
            <p:cNvPr id="227" name="226 Rectángulo"/>
            <p:cNvSpPr/>
            <p:nvPr/>
          </p:nvSpPr>
          <p:spPr>
            <a:xfrm>
              <a:off x="568846" y="3809972"/>
              <a:ext cx="694525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C00000"/>
                  </a:solidFill>
                </a:rPr>
                <a:t>min</a:t>
              </a:r>
              <a:endParaRPr lang="es-CL" sz="1100" b="1">
                <a:solidFill>
                  <a:srgbClr val="C00000"/>
                </a:solidFill>
              </a:endParaRPr>
            </a:p>
          </p:txBody>
        </p:sp>
      </p:grpSp>
      <p:sp>
        <p:nvSpPr>
          <p:cNvPr id="232" name="231 Flecha abajo"/>
          <p:cNvSpPr/>
          <p:nvPr/>
        </p:nvSpPr>
        <p:spPr>
          <a:xfrm flipV="1">
            <a:off x="7786710" y="4281494"/>
            <a:ext cx="166165" cy="3354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3" name="232 Flecha derecha"/>
          <p:cNvSpPr/>
          <p:nvPr/>
        </p:nvSpPr>
        <p:spPr>
          <a:xfrm rot="5400000">
            <a:off x="3786694" y="2774146"/>
            <a:ext cx="500066" cy="3696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4283968" y="2780928"/>
            <a:ext cx="345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 smtClean="0">
                <a:solidFill>
                  <a:schemeClr val="accent6">
                    <a:lumMod val="75000"/>
                  </a:schemeClr>
                </a:solidFill>
              </a:rPr>
              <a:t>By modifying the exploitation strategy</a:t>
            </a:r>
            <a:endParaRPr lang="es-CL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" name="234 Flecha derecha"/>
          <p:cNvSpPr/>
          <p:nvPr/>
        </p:nvSpPr>
        <p:spPr>
          <a:xfrm rot="5400000">
            <a:off x="7747134" y="2774146"/>
            <a:ext cx="500066" cy="3696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246" name="245 Rectángulo"/>
          <p:cNvSpPr/>
          <p:nvPr/>
        </p:nvSpPr>
        <p:spPr>
          <a:xfrm>
            <a:off x="8286776" y="5676916"/>
            <a:ext cx="324000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47" name="79 Grupo"/>
          <p:cNvGrpSpPr/>
          <p:nvPr/>
        </p:nvGrpSpPr>
        <p:grpSpPr>
          <a:xfrm>
            <a:off x="8238038" y="5656278"/>
            <a:ext cx="437290" cy="344574"/>
            <a:chOff x="571472" y="3748648"/>
            <a:chExt cx="437290" cy="344574"/>
          </a:xfrm>
        </p:grpSpPr>
        <p:sp>
          <p:nvSpPr>
            <p:cNvPr id="248" name="247 CuadroTexto"/>
            <p:cNvSpPr txBox="1"/>
            <p:nvPr/>
          </p:nvSpPr>
          <p:spPr>
            <a:xfrm>
              <a:off x="571472" y="374864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smtClean="0">
                  <a:solidFill>
                    <a:srgbClr val="0000FF"/>
                  </a:solidFill>
                </a:rPr>
                <a:t>y</a:t>
              </a:r>
              <a:endParaRPr lang="es-CL" sz="1200" b="1">
                <a:solidFill>
                  <a:srgbClr val="0000FF"/>
                </a:solidFill>
              </a:endParaRPr>
            </a:p>
          </p:txBody>
        </p:sp>
        <p:sp>
          <p:nvSpPr>
            <p:cNvPr id="249" name="248 Rectángulo"/>
            <p:cNvSpPr/>
            <p:nvPr/>
          </p:nvSpPr>
          <p:spPr>
            <a:xfrm>
              <a:off x="638148" y="3862390"/>
              <a:ext cx="3706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1" smtClean="0">
                  <a:solidFill>
                    <a:srgbClr val="0000FF"/>
                  </a:solidFill>
                </a:rPr>
                <a:t>min</a:t>
              </a:r>
              <a:endParaRPr lang="es-CL" sz="9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80 Rectángulo"/>
          <p:cNvSpPr/>
          <p:nvPr/>
        </p:nvSpPr>
        <p:spPr>
          <a:xfrm>
            <a:off x="5763746" y="5689167"/>
            <a:ext cx="324000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2" name="79 Grupo"/>
          <p:cNvGrpSpPr/>
          <p:nvPr/>
        </p:nvGrpSpPr>
        <p:grpSpPr>
          <a:xfrm>
            <a:off x="5715008" y="5655829"/>
            <a:ext cx="437290" cy="344574"/>
            <a:chOff x="571472" y="3748648"/>
            <a:chExt cx="437290" cy="344574"/>
          </a:xfrm>
        </p:grpSpPr>
        <p:sp>
          <p:nvSpPr>
            <p:cNvPr id="90" name="89 CuadroTexto"/>
            <p:cNvSpPr txBox="1"/>
            <p:nvPr/>
          </p:nvSpPr>
          <p:spPr>
            <a:xfrm>
              <a:off x="571472" y="374864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smtClean="0">
                  <a:solidFill>
                    <a:srgbClr val="0000FF"/>
                  </a:solidFill>
                </a:rPr>
                <a:t>y</a:t>
              </a:r>
              <a:endParaRPr lang="es-CL" sz="1200" b="1">
                <a:solidFill>
                  <a:srgbClr val="0000FF"/>
                </a:solidFill>
              </a:endParaRP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638148" y="3862390"/>
              <a:ext cx="3706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1" smtClean="0">
                  <a:solidFill>
                    <a:srgbClr val="0000FF"/>
                  </a:solidFill>
                </a:rPr>
                <a:t>min</a:t>
              </a:r>
              <a:endParaRPr lang="es-CL" sz="900" b="1">
                <a:solidFill>
                  <a:srgbClr val="0000FF"/>
                </a:solidFill>
              </a:endParaRPr>
            </a:p>
          </p:txBody>
        </p:sp>
      </p:grpSp>
      <p:sp>
        <p:nvSpPr>
          <p:cNvPr id="92" name="91 Rectángulo"/>
          <p:cNvSpPr/>
          <p:nvPr/>
        </p:nvSpPr>
        <p:spPr>
          <a:xfrm>
            <a:off x="6534016" y="5475154"/>
            <a:ext cx="538314" cy="538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3" name="56 Grupo"/>
          <p:cNvGrpSpPr/>
          <p:nvPr/>
        </p:nvGrpSpPr>
        <p:grpSpPr>
          <a:xfrm>
            <a:off x="6568078" y="5535762"/>
            <a:ext cx="472641" cy="367719"/>
            <a:chOff x="464082" y="3609047"/>
            <a:chExt cx="799289" cy="621854"/>
          </a:xfrm>
        </p:grpSpPr>
        <p:sp>
          <p:nvSpPr>
            <p:cNvPr id="94" name="93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C00000"/>
                  </a:solidFill>
                </a:rPr>
                <a:t>y</a:t>
              </a:r>
              <a:endParaRPr lang="es-CL" sz="1400" b="1">
                <a:solidFill>
                  <a:srgbClr val="C00000"/>
                </a:solidFill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C00000"/>
                  </a:solidFill>
                </a:rPr>
                <a:t>min</a:t>
              </a:r>
              <a:endParaRPr lang="es-CL" sz="1100" b="1">
                <a:solidFill>
                  <a:srgbClr val="C00000"/>
                </a:solidFill>
              </a:endParaRPr>
            </a:p>
          </p:txBody>
        </p:sp>
      </p:grpSp>
      <p:sp>
        <p:nvSpPr>
          <p:cNvPr id="96" name="95 Rectángulo"/>
          <p:cNvSpPr/>
          <p:nvPr/>
        </p:nvSpPr>
        <p:spPr>
          <a:xfrm>
            <a:off x="7572396" y="5000636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s-CL" sz="4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96 Flecha abajo"/>
          <p:cNvSpPr/>
          <p:nvPr/>
        </p:nvSpPr>
        <p:spPr>
          <a:xfrm flipV="1">
            <a:off x="6215074" y="5678002"/>
            <a:ext cx="166165" cy="3354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8" name="97 Flecha abajo"/>
          <p:cNvSpPr/>
          <p:nvPr/>
        </p:nvSpPr>
        <p:spPr>
          <a:xfrm flipV="1">
            <a:off x="7215207" y="5441964"/>
            <a:ext cx="180000" cy="57150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9" name="98 CuadroTexto"/>
          <p:cNvSpPr txBox="1"/>
          <p:nvPr/>
        </p:nvSpPr>
        <p:spPr>
          <a:xfrm>
            <a:off x="3286116" y="450057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maximum possible value for y</a:t>
            </a:r>
            <a:r>
              <a:rPr lang="es-CL" sz="2000" b="1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r>
              <a:rPr lang="es-C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3357554" y="1993270"/>
            <a:ext cx="5572164" cy="193579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5" name="104 Conector recto de flecha"/>
          <p:cNvCxnSpPr/>
          <p:nvPr/>
        </p:nvCxnSpPr>
        <p:spPr>
          <a:xfrm rot="5400000" flipH="1" flipV="1">
            <a:off x="3878256" y="2903268"/>
            <a:ext cx="1128252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>
            <a:off x="4442382" y="3467864"/>
            <a:ext cx="2299077" cy="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6193230" y="2869888"/>
            <a:ext cx="297830" cy="382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s-CL" sz="3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4073561" y="2143116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Y</a:t>
            </a:r>
            <a:endParaRPr lang="es-CL" sz="1600"/>
          </a:p>
        </p:txBody>
      </p:sp>
      <p:sp>
        <p:nvSpPr>
          <p:cNvPr id="109" name="108 CuadroTexto"/>
          <p:cNvSpPr txBox="1"/>
          <p:nvPr/>
        </p:nvSpPr>
        <p:spPr>
          <a:xfrm>
            <a:off x="6561168" y="3496356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smtClean="0"/>
              <a:t>t</a:t>
            </a:r>
            <a:endParaRPr lang="es-CL" sz="1600"/>
          </a:p>
        </p:txBody>
      </p:sp>
      <p:cxnSp>
        <p:nvCxnSpPr>
          <p:cNvPr id="110" name="109 Conector recto"/>
          <p:cNvCxnSpPr/>
          <p:nvPr/>
        </p:nvCxnSpPr>
        <p:spPr>
          <a:xfrm>
            <a:off x="4434036" y="3222853"/>
            <a:ext cx="2235214" cy="9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56 Grupo"/>
          <p:cNvGrpSpPr/>
          <p:nvPr/>
        </p:nvGrpSpPr>
        <p:grpSpPr>
          <a:xfrm>
            <a:off x="6741459" y="3032377"/>
            <a:ext cx="472641" cy="367719"/>
            <a:chOff x="464082" y="3609047"/>
            <a:chExt cx="799289" cy="621854"/>
          </a:xfrm>
        </p:grpSpPr>
        <p:sp>
          <p:nvSpPr>
            <p:cNvPr id="112" name="111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0000FF"/>
                  </a:solidFill>
                </a:rPr>
                <a:t>y</a:t>
              </a:r>
              <a:endParaRPr lang="es-CL" sz="1400" b="1">
                <a:solidFill>
                  <a:srgbClr val="0000FF"/>
                </a:solidFill>
              </a:endParaRPr>
            </a:p>
          </p:txBody>
        </p:sp>
        <p:sp>
          <p:nvSpPr>
            <p:cNvPr id="113" name="112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0000FF"/>
                  </a:solidFill>
                </a:rPr>
                <a:t>min</a:t>
              </a:r>
              <a:endParaRPr lang="es-CL" sz="1100" b="1">
                <a:solidFill>
                  <a:srgbClr val="0000FF"/>
                </a:solidFill>
              </a:endParaRPr>
            </a:p>
          </p:txBody>
        </p:sp>
      </p:grpSp>
      <p:sp>
        <p:nvSpPr>
          <p:cNvPr id="114" name="113 Rectángulo"/>
          <p:cNvSpPr/>
          <p:nvPr/>
        </p:nvSpPr>
        <p:spPr>
          <a:xfrm rot="16200000">
            <a:off x="3821866" y="2830494"/>
            <a:ext cx="777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[ktonnes]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114 Rectángulo"/>
          <p:cNvSpPr/>
          <p:nvPr/>
        </p:nvSpPr>
        <p:spPr>
          <a:xfrm>
            <a:off x="5241261" y="3509191"/>
            <a:ext cx="60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[years]</a:t>
            </a:r>
            <a:endParaRPr lang="es-CL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115 Elipse"/>
          <p:cNvSpPr/>
          <p:nvPr/>
        </p:nvSpPr>
        <p:spPr>
          <a:xfrm>
            <a:off x="4594255" y="2842240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7" name="116 Elipse"/>
          <p:cNvSpPr/>
          <p:nvPr/>
        </p:nvSpPr>
        <p:spPr>
          <a:xfrm>
            <a:off x="4863893" y="2594240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8" name="117 Elipse"/>
          <p:cNvSpPr/>
          <p:nvPr/>
        </p:nvSpPr>
        <p:spPr>
          <a:xfrm>
            <a:off x="5205206" y="2530740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118 Elipse"/>
          <p:cNvSpPr/>
          <p:nvPr/>
        </p:nvSpPr>
        <p:spPr>
          <a:xfrm>
            <a:off x="5506099" y="2673616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119 Elipse"/>
          <p:cNvSpPr/>
          <p:nvPr/>
        </p:nvSpPr>
        <p:spPr>
          <a:xfrm>
            <a:off x="5783911" y="2842240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120 Elipse"/>
          <p:cNvSpPr/>
          <p:nvPr/>
        </p:nvSpPr>
        <p:spPr>
          <a:xfrm>
            <a:off x="6084804" y="2770802"/>
            <a:ext cx="85151" cy="844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121 Forma libre"/>
          <p:cNvSpPr/>
          <p:nvPr/>
        </p:nvSpPr>
        <p:spPr>
          <a:xfrm>
            <a:off x="4626218" y="2570782"/>
            <a:ext cx="1485900" cy="317500"/>
          </a:xfrm>
          <a:custGeom>
            <a:avLst/>
            <a:gdLst>
              <a:gd name="connsiteX0" fmla="*/ 0 w 1485900"/>
              <a:gd name="connsiteY0" fmla="*/ 292100 h 317500"/>
              <a:gd name="connsiteX1" fmla="*/ 304800 w 1485900"/>
              <a:gd name="connsiteY1" fmla="*/ 50800 h 317500"/>
              <a:gd name="connsiteX2" fmla="*/ 635000 w 1485900"/>
              <a:gd name="connsiteY2" fmla="*/ 0 h 317500"/>
              <a:gd name="connsiteX3" fmla="*/ 927100 w 1485900"/>
              <a:gd name="connsiteY3" fmla="*/ 152400 h 317500"/>
              <a:gd name="connsiteX4" fmla="*/ 1219200 w 1485900"/>
              <a:gd name="connsiteY4" fmla="*/ 317500 h 317500"/>
              <a:gd name="connsiteX5" fmla="*/ 1485900 w 1485900"/>
              <a:gd name="connsiteY5" fmla="*/ 2540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00" h="317500">
                <a:moveTo>
                  <a:pt x="0" y="292100"/>
                </a:moveTo>
                <a:lnTo>
                  <a:pt x="304800" y="50800"/>
                </a:lnTo>
                <a:lnTo>
                  <a:pt x="635000" y="0"/>
                </a:lnTo>
                <a:lnTo>
                  <a:pt x="927100" y="152400"/>
                </a:lnTo>
                <a:lnTo>
                  <a:pt x="1219200" y="317500"/>
                </a:lnTo>
                <a:lnTo>
                  <a:pt x="1485900" y="25400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3" name="122 Conector recto"/>
          <p:cNvCxnSpPr/>
          <p:nvPr/>
        </p:nvCxnSpPr>
        <p:spPr>
          <a:xfrm>
            <a:off x="4455443" y="2921025"/>
            <a:ext cx="2235214" cy="9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56 Grupo"/>
          <p:cNvGrpSpPr/>
          <p:nvPr/>
        </p:nvGrpSpPr>
        <p:grpSpPr>
          <a:xfrm>
            <a:off x="6743484" y="2636212"/>
            <a:ext cx="472641" cy="367719"/>
            <a:chOff x="464082" y="3609047"/>
            <a:chExt cx="799289" cy="621854"/>
          </a:xfrm>
        </p:grpSpPr>
        <p:sp>
          <p:nvSpPr>
            <p:cNvPr id="125" name="124 CuadroTexto"/>
            <p:cNvSpPr txBox="1"/>
            <p:nvPr/>
          </p:nvSpPr>
          <p:spPr>
            <a:xfrm>
              <a:off x="464082" y="3609047"/>
              <a:ext cx="455968" cy="52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smtClean="0">
                  <a:solidFill>
                    <a:srgbClr val="C00000"/>
                  </a:solidFill>
                </a:rPr>
                <a:t>y</a:t>
              </a:r>
              <a:endParaRPr lang="es-CL" sz="1400" b="1">
                <a:solidFill>
                  <a:srgbClr val="C00000"/>
                </a:solidFill>
              </a:endParaRPr>
            </a:p>
          </p:txBody>
        </p:sp>
        <p:sp>
          <p:nvSpPr>
            <p:cNvPr id="126" name="125 Rectángulo"/>
            <p:cNvSpPr/>
            <p:nvPr/>
          </p:nvSpPr>
          <p:spPr>
            <a:xfrm>
              <a:off x="568847" y="3788489"/>
              <a:ext cx="694524" cy="442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100" b="1" smtClean="0">
                  <a:solidFill>
                    <a:srgbClr val="C00000"/>
                  </a:solidFill>
                </a:rPr>
                <a:t>min</a:t>
              </a:r>
              <a:endParaRPr lang="es-CL" sz="1100" b="1">
                <a:solidFill>
                  <a:srgbClr val="C00000"/>
                </a:solidFill>
              </a:endParaRPr>
            </a:p>
          </p:txBody>
        </p:sp>
      </p:grpSp>
      <p:sp>
        <p:nvSpPr>
          <p:cNvPr id="127" name="126 Flecha abajo"/>
          <p:cNvSpPr/>
          <p:nvPr/>
        </p:nvSpPr>
        <p:spPr>
          <a:xfrm flipV="1">
            <a:off x="7000330" y="2988640"/>
            <a:ext cx="72000" cy="18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127 Rectángulo"/>
          <p:cNvSpPr/>
          <p:nvPr/>
        </p:nvSpPr>
        <p:spPr>
          <a:xfrm>
            <a:off x="7535020" y="2513006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129 Rectángulo"/>
          <p:cNvSpPr/>
          <p:nvPr/>
        </p:nvSpPr>
        <p:spPr>
          <a:xfrm>
            <a:off x="7535020" y="2903534"/>
            <a:ext cx="612000" cy="61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130 CuadroTexto"/>
          <p:cNvSpPr txBox="1"/>
          <p:nvPr/>
        </p:nvSpPr>
        <p:spPr>
          <a:xfrm>
            <a:off x="8009686" y="248816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2" name="79 Grupo"/>
          <p:cNvGrpSpPr/>
          <p:nvPr/>
        </p:nvGrpSpPr>
        <p:grpSpPr>
          <a:xfrm>
            <a:off x="7488258" y="3160626"/>
            <a:ext cx="437290" cy="344574"/>
            <a:chOff x="571472" y="3748648"/>
            <a:chExt cx="437290" cy="344574"/>
          </a:xfrm>
        </p:grpSpPr>
        <p:sp>
          <p:nvSpPr>
            <p:cNvPr id="133" name="132 CuadroTexto"/>
            <p:cNvSpPr txBox="1"/>
            <p:nvPr/>
          </p:nvSpPr>
          <p:spPr>
            <a:xfrm>
              <a:off x="571472" y="374864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smtClean="0">
                  <a:solidFill>
                    <a:srgbClr val="0000FF"/>
                  </a:solidFill>
                </a:rPr>
                <a:t>y</a:t>
              </a:r>
              <a:endParaRPr lang="es-CL" sz="1200" b="1">
                <a:solidFill>
                  <a:srgbClr val="0000FF"/>
                </a:solidFill>
              </a:endParaRPr>
            </a:p>
          </p:txBody>
        </p:sp>
        <p:sp>
          <p:nvSpPr>
            <p:cNvPr id="134" name="133 Rectángulo"/>
            <p:cNvSpPr/>
            <p:nvPr/>
          </p:nvSpPr>
          <p:spPr>
            <a:xfrm>
              <a:off x="638148" y="3862390"/>
              <a:ext cx="3706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1" smtClean="0">
                  <a:solidFill>
                    <a:srgbClr val="0000FF"/>
                  </a:solidFill>
                </a:rPr>
                <a:t>min</a:t>
              </a:r>
              <a:endParaRPr lang="es-CL" sz="9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35" name="68 Grupo"/>
          <p:cNvGrpSpPr/>
          <p:nvPr/>
        </p:nvGrpSpPr>
        <p:grpSpPr>
          <a:xfrm>
            <a:off x="3448544" y="2328083"/>
            <a:ext cx="409076" cy="386537"/>
            <a:chOff x="1357290" y="2714620"/>
            <a:chExt cx="409076" cy="386537"/>
          </a:xfrm>
        </p:grpSpPr>
        <p:sp>
          <p:nvSpPr>
            <p:cNvPr id="136" name="135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137" name="136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138" name="137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7537868" y="3193747"/>
            <a:ext cx="324000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CuadroTexto"/>
          <p:cNvSpPr txBox="1"/>
          <p:nvPr/>
        </p:nvSpPr>
        <p:spPr>
          <a:xfrm>
            <a:off x="3428992" y="1714488"/>
            <a:ext cx="19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Yields | Landings | Catches</a:t>
            </a:r>
            <a:endParaRPr lang="es-CL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2 Rectángulo redondeado"/>
          <p:cNvSpPr/>
          <p:nvPr/>
        </p:nvSpPr>
        <p:spPr>
          <a:xfrm>
            <a:off x="3357554" y="1993270"/>
            <a:ext cx="5572164" cy="1935796"/>
          </a:xfrm>
          <a:prstGeom prst="roundRect">
            <a:avLst>
              <a:gd name="adj" fmla="val 851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68 Grupo"/>
          <p:cNvGrpSpPr/>
          <p:nvPr/>
        </p:nvGrpSpPr>
        <p:grpSpPr>
          <a:xfrm>
            <a:off x="3448544" y="2328083"/>
            <a:ext cx="409076" cy="386537"/>
            <a:chOff x="1357290" y="2714620"/>
            <a:chExt cx="409076" cy="386537"/>
          </a:xfrm>
        </p:grpSpPr>
        <p:sp>
          <p:nvSpPr>
            <p:cNvPr id="191" name="190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192" name="191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193" name="19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96" name="95 Rectángulo"/>
          <p:cNvSpPr/>
          <p:nvPr/>
        </p:nvSpPr>
        <p:spPr>
          <a:xfrm>
            <a:off x="7572396" y="5000636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3929058" y="5211561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can use this value to propose a recovery plan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5429980" y="2579835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429980" y="2970363"/>
            <a:ext cx="612000" cy="61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CuadroTexto"/>
          <p:cNvSpPr txBox="1"/>
          <p:nvPr/>
        </p:nvSpPr>
        <p:spPr>
          <a:xfrm>
            <a:off x="5904646" y="255499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7" name="79 Grupo"/>
          <p:cNvGrpSpPr/>
          <p:nvPr/>
        </p:nvGrpSpPr>
        <p:grpSpPr>
          <a:xfrm>
            <a:off x="5383218" y="3227455"/>
            <a:ext cx="437290" cy="344574"/>
            <a:chOff x="571472" y="3748648"/>
            <a:chExt cx="437290" cy="344574"/>
          </a:xfrm>
        </p:grpSpPr>
        <p:sp>
          <p:nvSpPr>
            <p:cNvPr id="68" name="67 CuadroTexto"/>
            <p:cNvSpPr txBox="1"/>
            <p:nvPr/>
          </p:nvSpPr>
          <p:spPr>
            <a:xfrm>
              <a:off x="571472" y="374864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smtClean="0">
                  <a:solidFill>
                    <a:srgbClr val="0000FF"/>
                  </a:solidFill>
                </a:rPr>
                <a:t>y</a:t>
              </a:r>
              <a:endParaRPr lang="es-CL" sz="1200" b="1">
                <a:solidFill>
                  <a:srgbClr val="0000FF"/>
                </a:solidFill>
              </a:endParaRP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638148" y="3862390"/>
              <a:ext cx="3706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1" smtClean="0">
                  <a:solidFill>
                    <a:srgbClr val="0000FF"/>
                  </a:solidFill>
                </a:rPr>
                <a:t>min</a:t>
              </a:r>
              <a:endParaRPr lang="es-CL" sz="900" b="1">
                <a:solidFill>
                  <a:srgbClr val="0000FF"/>
                </a:solidFill>
              </a:endParaRPr>
            </a:p>
          </p:txBody>
        </p:sp>
      </p:grpSp>
      <p:sp>
        <p:nvSpPr>
          <p:cNvPr id="70" name="69 Rectángulo"/>
          <p:cNvSpPr/>
          <p:nvPr/>
        </p:nvSpPr>
        <p:spPr>
          <a:xfrm>
            <a:off x="5432828" y="3260576"/>
            <a:ext cx="324000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CuadroTexto"/>
          <p:cNvSpPr txBox="1"/>
          <p:nvPr/>
        </p:nvSpPr>
        <p:spPr>
          <a:xfrm>
            <a:off x="3428992" y="1714488"/>
            <a:ext cx="197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Yields | Landings | Catches</a:t>
            </a:r>
            <a:endParaRPr lang="es-CL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 redondeado"/>
          <p:cNvSpPr/>
          <p:nvPr/>
        </p:nvSpPr>
        <p:spPr>
          <a:xfrm>
            <a:off x="3357554" y="1571612"/>
            <a:ext cx="5286412" cy="3286148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0" name="68 Grupo"/>
          <p:cNvGrpSpPr/>
          <p:nvPr/>
        </p:nvGrpSpPr>
        <p:grpSpPr>
          <a:xfrm>
            <a:off x="3448544" y="2328083"/>
            <a:ext cx="409076" cy="386537"/>
            <a:chOff x="1357290" y="2714620"/>
            <a:chExt cx="409076" cy="386537"/>
          </a:xfrm>
        </p:grpSpPr>
        <p:sp>
          <p:nvSpPr>
            <p:cNvPr id="61" name="60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63" name="6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429256" y="2578714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035882" y="25971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852528" y="5286388"/>
            <a:ext cx="720000" cy="7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566248" y="54729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Maximum possible value for y</a:t>
            </a:r>
            <a:r>
              <a:rPr lang="es-CL" b="1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endParaRPr lang="es-CL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 redondeado"/>
          <p:cNvSpPr/>
          <p:nvPr/>
        </p:nvSpPr>
        <p:spPr>
          <a:xfrm>
            <a:off x="3357554" y="1571612"/>
            <a:ext cx="5286412" cy="3286148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68 Grupo"/>
          <p:cNvGrpSpPr/>
          <p:nvPr/>
        </p:nvGrpSpPr>
        <p:grpSpPr>
          <a:xfrm>
            <a:off x="3448544" y="2328083"/>
            <a:ext cx="409076" cy="386537"/>
            <a:chOff x="1357290" y="2714620"/>
            <a:chExt cx="409076" cy="386537"/>
          </a:xfrm>
        </p:grpSpPr>
        <p:sp>
          <p:nvSpPr>
            <p:cNvPr id="61" name="60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63" name="6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429256" y="2578714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035882" y="25971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5720" y="5295141"/>
            <a:ext cx="271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668970" y="2857496"/>
            <a:ext cx="500066" cy="50006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rgbClr val="0000FF"/>
                </a:solidFill>
              </a:rPr>
              <a:t>REQ</a:t>
            </a:r>
            <a:endParaRPr lang="es-CL" sz="140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852528" y="5500702"/>
            <a:ext cx="500066" cy="50006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rgbClr val="0000FF"/>
                </a:solidFill>
              </a:rPr>
              <a:t>REQ</a:t>
            </a:r>
            <a:endParaRPr lang="es-CL" sz="140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143372" y="5543564"/>
            <a:ext cx="349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smtClean="0">
                <a:solidFill>
                  <a:srgbClr val="0000FF"/>
                </a:solidFill>
              </a:rPr>
              <a:t>Social required level for yield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 redondeado"/>
          <p:cNvSpPr/>
          <p:nvPr/>
        </p:nvSpPr>
        <p:spPr>
          <a:xfrm>
            <a:off x="3357554" y="1571612"/>
            <a:ext cx="5286412" cy="3286148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" name="68 Grupo"/>
          <p:cNvGrpSpPr/>
          <p:nvPr/>
        </p:nvGrpSpPr>
        <p:grpSpPr>
          <a:xfrm>
            <a:off x="3448544" y="2328083"/>
            <a:ext cx="409076" cy="386537"/>
            <a:chOff x="1357290" y="2714620"/>
            <a:chExt cx="409076" cy="386537"/>
          </a:xfrm>
        </p:grpSpPr>
        <p:sp>
          <p:nvSpPr>
            <p:cNvPr id="61" name="60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63" name="6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429256" y="2578714"/>
            <a:ext cx="1000132" cy="1000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035882" y="25971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5720" y="5295141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C00000"/>
                </a:solidFill>
              </a:rPr>
              <a:t> REQ    </a:t>
            </a:r>
            <a:r>
              <a:rPr lang="es-CL" sz="1200" smtClean="0">
                <a:solidFill>
                  <a:srgbClr val="C00000"/>
                </a:solidFill>
              </a:rPr>
              <a:t>Social required level for yield</a:t>
            </a:r>
            <a:endParaRPr lang="es-CL" sz="1200">
              <a:solidFill>
                <a:srgbClr val="C0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504" y="2285992"/>
            <a:ext cx="1571636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s-CL" sz="1200" smtClean="0">
                <a:solidFill>
                  <a:srgbClr val="FF0000"/>
                </a:solidFill>
              </a:rPr>
              <a:t>REQ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7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78" name="77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80" name="79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80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82" name="81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 redondeado"/>
          <p:cNvSpPr/>
          <p:nvPr/>
        </p:nvSpPr>
        <p:spPr>
          <a:xfrm>
            <a:off x="3714744" y="2285992"/>
            <a:ext cx="4869064" cy="2286016"/>
          </a:xfrm>
          <a:prstGeom prst="roundRect">
            <a:avLst>
              <a:gd name="adj" fmla="val 11521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4143372" y="266605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s-CL" dirty="0" smtClean="0"/>
              <a:t>Oldest and most important demersal fishery  in Chile</a:t>
            </a:r>
          </a:p>
          <a:p>
            <a:pPr marL="263525" indent="-263525">
              <a:buClr>
                <a:srgbClr val="000066"/>
              </a:buClr>
              <a:buSzPct val="125000"/>
            </a:pPr>
            <a:endParaRPr lang="es-CL" dirty="0" smtClean="0"/>
          </a:p>
          <a:p>
            <a:pPr marL="263525" indent="-263525"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s-CL" dirty="0" smtClean="0"/>
              <a:t>Main fishery resource of the Region </a:t>
            </a:r>
            <a:r>
              <a:rPr lang="es-CL" smtClean="0"/>
              <a:t>of</a:t>
            </a:r>
            <a:r>
              <a:rPr lang="es-CL"/>
              <a:t> </a:t>
            </a:r>
            <a:r>
              <a:rPr lang="es-CL" smtClean="0"/>
              <a:t>Valparaiso</a:t>
            </a:r>
            <a:endParaRPr lang="es-CL" dirty="0" smtClean="0"/>
          </a:p>
        </p:txBody>
      </p:sp>
      <p:sp>
        <p:nvSpPr>
          <p:cNvPr id="46" name="45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56760"/>
            <a:ext cx="2286016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00" y="2678276"/>
            <a:ext cx="1725266" cy="17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28701"/>
            <a:ext cx="353421" cy="17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52 Conector recto"/>
          <p:cNvCxnSpPr/>
          <p:nvPr/>
        </p:nvCxnSpPr>
        <p:spPr>
          <a:xfrm rot="16200000" flipH="1">
            <a:off x="492096" y="3477226"/>
            <a:ext cx="714380" cy="42862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V="1">
            <a:off x="634972" y="2834284"/>
            <a:ext cx="714380" cy="5000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1" name="6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>
              <a:stCxn id="6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6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6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6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CuadroTexto"/>
          <p:cNvSpPr txBox="1"/>
          <p:nvPr/>
        </p:nvSpPr>
        <p:spPr>
          <a:xfrm>
            <a:off x="294898" y="527195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Hake</a:t>
            </a:r>
          </a:p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Fishery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493255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35 Rectángulo"/>
          <p:cNvSpPr/>
          <p:nvPr/>
        </p:nvSpPr>
        <p:spPr>
          <a:xfrm>
            <a:off x="2421817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 redondeado"/>
          <p:cNvSpPr/>
          <p:nvPr/>
        </p:nvSpPr>
        <p:spPr>
          <a:xfrm>
            <a:off x="3357554" y="1571612"/>
            <a:ext cx="5286412" cy="3286148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CuadroTexto"/>
          <p:cNvSpPr txBox="1"/>
          <p:nvPr/>
        </p:nvSpPr>
        <p:spPr>
          <a:xfrm>
            <a:off x="3448544" y="232808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63" name="6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429256" y="2578714"/>
            <a:ext cx="1000132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500826" y="20002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504" y="2285992"/>
            <a:ext cx="1571636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s-CL" sz="1200" smtClean="0">
                <a:solidFill>
                  <a:srgbClr val="FF0000"/>
                </a:solidFill>
              </a:rPr>
              <a:t>REQ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285720" y="5295141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C00000"/>
                </a:solidFill>
              </a:rPr>
              <a:t> REQ    </a:t>
            </a:r>
            <a:r>
              <a:rPr lang="es-CL" sz="1200" smtClean="0">
                <a:solidFill>
                  <a:srgbClr val="C00000"/>
                </a:solidFill>
              </a:rPr>
              <a:t>Social required level for yield</a:t>
            </a:r>
            <a:endParaRPr lang="es-CL" sz="1200">
              <a:solidFill>
                <a:srgbClr val="C00000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7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68" name="67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70" name="69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70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72" name="71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72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 redondeado"/>
          <p:cNvSpPr/>
          <p:nvPr/>
        </p:nvSpPr>
        <p:spPr>
          <a:xfrm>
            <a:off x="3357554" y="1571612"/>
            <a:ext cx="5286412" cy="3286148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82 Rectángulo redondeado"/>
          <p:cNvSpPr/>
          <p:nvPr/>
        </p:nvSpPr>
        <p:spPr>
          <a:xfrm>
            <a:off x="500034" y="3929066"/>
            <a:ext cx="2500330" cy="857256"/>
          </a:xfrm>
          <a:prstGeom prst="roundRect">
            <a:avLst>
              <a:gd name="adj" fmla="val 105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83 CuadroTexto"/>
          <p:cNvSpPr txBox="1"/>
          <p:nvPr/>
        </p:nvSpPr>
        <p:spPr>
          <a:xfrm>
            <a:off x="1125514" y="4210871"/>
            <a:ext cx="1803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/>
              <a:t>INITIAL STATE</a:t>
            </a:r>
            <a:endParaRPr lang="es-CL" sz="1200" b="1"/>
          </a:p>
        </p:txBody>
      </p:sp>
      <p:sp>
        <p:nvSpPr>
          <p:cNvPr id="85" name="84 Rectángulo"/>
          <p:cNvSpPr/>
          <p:nvPr/>
        </p:nvSpPr>
        <p:spPr>
          <a:xfrm>
            <a:off x="999538" y="4205706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85 Grupo"/>
          <p:cNvGrpSpPr/>
          <p:nvPr/>
        </p:nvGrpSpPr>
        <p:grpSpPr>
          <a:xfrm>
            <a:off x="595786" y="4114033"/>
            <a:ext cx="409076" cy="386537"/>
            <a:chOff x="1357290" y="2714620"/>
            <a:chExt cx="409076" cy="386537"/>
          </a:xfrm>
        </p:grpSpPr>
        <p:sp>
          <p:nvSpPr>
            <p:cNvPr id="87" name="86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60 CuadroTexto"/>
          <p:cNvSpPr txBox="1"/>
          <p:nvPr/>
        </p:nvSpPr>
        <p:spPr>
          <a:xfrm>
            <a:off x="3448544" y="232808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63" name="62 CuadroTexto"/>
          <p:cNvSpPr txBox="1"/>
          <p:nvPr/>
        </p:nvSpPr>
        <p:spPr>
          <a:xfrm>
            <a:off x="3454392" y="217548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smtClean="0">
                <a:solidFill>
                  <a:srgbClr val="0070C0"/>
                </a:solidFill>
              </a:rPr>
              <a:t>FROM</a:t>
            </a:r>
            <a:endParaRPr lang="es-CL" sz="1000">
              <a:solidFill>
                <a:srgbClr val="0070C0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500826" y="20002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endParaRPr lang="es-CL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5720" y="5295141"/>
            <a:ext cx="277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00FF"/>
                </a:solidFill>
              </a:rPr>
              <a:t> REQ    </a:t>
            </a:r>
            <a:r>
              <a:rPr lang="es-CL" sz="1200" smtClean="0">
                <a:solidFill>
                  <a:srgbClr val="0000FF"/>
                </a:solidFill>
              </a:rPr>
              <a:t>Social required level for yield</a:t>
            </a:r>
            <a:endParaRPr lang="es-CL" sz="1200">
              <a:solidFill>
                <a:srgbClr val="0000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43504" y="2285992"/>
            <a:ext cx="1571636" cy="15716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s-CL" sz="1200" smtClean="0">
                <a:solidFill>
                  <a:srgbClr val="0000FF"/>
                </a:solidFill>
              </a:rPr>
              <a:t>REQ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832352" y="1987540"/>
            <a:ext cx="2160000" cy="2160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s-CL" sz="1200" smtClean="0">
              <a:solidFill>
                <a:srgbClr val="FF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3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74" name="73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77" name="76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77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79" name="78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 redondeado"/>
          <p:cNvSpPr/>
          <p:nvPr/>
        </p:nvSpPr>
        <p:spPr>
          <a:xfrm>
            <a:off x="428596" y="1928802"/>
            <a:ext cx="8286808" cy="3071834"/>
          </a:xfrm>
          <a:prstGeom prst="roundRect">
            <a:avLst>
              <a:gd name="adj" fmla="val 2611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285720" y="5295141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00FF"/>
                </a:solidFill>
              </a:rPr>
              <a:t> REQ    </a:t>
            </a:r>
            <a:r>
              <a:rPr lang="es-CL" sz="1200" smtClean="0">
                <a:solidFill>
                  <a:srgbClr val="0000FF"/>
                </a:solidFill>
              </a:rPr>
              <a:t>Social required level for yield</a:t>
            </a:r>
            <a:endParaRPr lang="es-CL" sz="1200">
              <a:solidFill>
                <a:srgbClr val="0000FF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902889" y="2505068"/>
            <a:ext cx="2337849" cy="1852626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Rectángulo redondeado"/>
          <p:cNvSpPr/>
          <p:nvPr/>
        </p:nvSpPr>
        <p:spPr>
          <a:xfrm>
            <a:off x="809625" y="2500306"/>
            <a:ext cx="2235745" cy="1857388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Flecha a la derecha con bandas"/>
          <p:cNvSpPr/>
          <p:nvPr/>
        </p:nvSpPr>
        <p:spPr>
          <a:xfrm>
            <a:off x="3259684" y="2895897"/>
            <a:ext cx="2428892" cy="10715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CuadroTexto"/>
          <p:cNvSpPr txBox="1"/>
          <p:nvPr/>
        </p:nvSpPr>
        <p:spPr>
          <a:xfrm>
            <a:off x="3369222" y="3110769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369222" y="333722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1839139" y="3290609"/>
            <a:ext cx="514165" cy="51416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726148" y="3181348"/>
            <a:ext cx="747718" cy="747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6 Rectángulo"/>
          <p:cNvSpPr/>
          <p:nvPr/>
        </p:nvSpPr>
        <p:spPr>
          <a:xfrm>
            <a:off x="1616610" y="2953076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C00000"/>
                </a:solidFill>
              </a:rPr>
              <a:t>REQ</a:t>
            </a:r>
            <a:endParaRPr lang="es-CL" sz="1050"/>
          </a:p>
        </p:txBody>
      </p:sp>
      <p:sp>
        <p:nvSpPr>
          <p:cNvPr id="48" name="47 Rectángulo"/>
          <p:cNvSpPr/>
          <p:nvPr/>
        </p:nvSpPr>
        <p:spPr>
          <a:xfrm>
            <a:off x="6643702" y="2941634"/>
            <a:ext cx="1188000" cy="118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875478" y="3169906"/>
            <a:ext cx="747718" cy="7477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Rectángulo"/>
          <p:cNvSpPr/>
          <p:nvPr/>
        </p:nvSpPr>
        <p:spPr>
          <a:xfrm>
            <a:off x="6765940" y="2941634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00FF"/>
                </a:solidFill>
              </a:rPr>
              <a:t>REQ</a:t>
            </a:r>
            <a:endParaRPr lang="es-CL" sz="1050">
              <a:solidFill>
                <a:srgbClr val="0000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010602" y="3596018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492342" y="3902164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227379" y="3681715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es-CL" sz="1200" b="1" dirty="0" smtClean="0">
                <a:solidFill>
                  <a:schemeClr val="accent5">
                    <a:lumMod val="50000"/>
                  </a:schemeClr>
                </a:solidFill>
              </a:rPr>
              <a:t>T years</a:t>
            </a:r>
          </a:p>
          <a:p>
            <a:pPr indent="177800">
              <a:buFont typeface="Wingdings" pitchFamily="2" charset="2"/>
              <a:buChar char="§"/>
            </a:pPr>
            <a:r>
              <a:rPr lang="es-CL" sz="1200" b="1" dirty="0" smtClean="0">
                <a:solidFill>
                  <a:schemeClr val="accent5">
                    <a:lumMod val="50000"/>
                  </a:schemeClr>
                </a:solidFill>
              </a:rPr>
              <a:t>Constant Total Allowable </a:t>
            </a:r>
          </a:p>
          <a:p>
            <a:r>
              <a:rPr lang="es-CL" sz="1200" b="1" dirty="0" smtClean="0">
                <a:solidFill>
                  <a:schemeClr val="accent5">
                    <a:lumMod val="50000"/>
                  </a:schemeClr>
                </a:solidFill>
              </a:rPr>
              <a:t>Catches (Yields)</a:t>
            </a:r>
            <a:endParaRPr lang="es-CL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950717" y="25717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N(T)</a:t>
            </a:r>
            <a:endParaRPr lang="es-CL" sz="1400" b="1"/>
          </a:p>
        </p:txBody>
      </p:sp>
      <p:sp>
        <p:nvSpPr>
          <p:cNvPr id="56" name="55 CuadroTexto"/>
          <p:cNvSpPr txBox="1"/>
          <p:nvPr/>
        </p:nvSpPr>
        <p:spPr>
          <a:xfrm>
            <a:off x="857538" y="2538406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</a:t>
            </a:r>
            <a:endParaRPr lang="es-CL" sz="1400" b="1"/>
          </a:p>
        </p:txBody>
      </p:sp>
      <p:sp>
        <p:nvSpPr>
          <p:cNvPr id="57" name="56 CuadroTexto"/>
          <p:cNvSpPr txBox="1"/>
          <p:nvPr/>
        </p:nvSpPr>
        <p:spPr>
          <a:xfrm>
            <a:off x="984538" y="26352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  <p:sp>
        <p:nvSpPr>
          <p:cNvPr id="91" name="90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2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93" name="92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95" name="94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95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97" name="96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CuadroTexto"/>
          <p:cNvSpPr txBox="1"/>
          <p:nvPr/>
        </p:nvSpPr>
        <p:spPr>
          <a:xfrm>
            <a:off x="285720" y="5300474"/>
            <a:ext cx="3290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 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00FF"/>
                </a:solidFill>
              </a:rPr>
              <a:t> REQ         </a:t>
            </a:r>
            <a:r>
              <a:rPr lang="es-CL" sz="1200" smtClean="0">
                <a:solidFill>
                  <a:srgbClr val="0000FF"/>
                </a:solidFill>
              </a:rPr>
              <a:t>Social required level for yield</a:t>
            </a: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 SSB          Mínimum value for SSB according Mm</a:t>
            </a: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B050"/>
                </a:solidFill>
              </a:rPr>
              <a:t> SSB</a:t>
            </a:r>
            <a:r>
              <a:rPr lang="es-CL" sz="1200" b="1" baseline="-25000" smtClean="0">
                <a:solidFill>
                  <a:srgbClr val="00B050"/>
                </a:solidFill>
              </a:rPr>
              <a:t>min</a:t>
            </a:r>
            <a:r>
              <a:rPr lang="es-CL" sz="1200" b="1" smtClean="0">
                <a:solidFill>
                  <a:srgbClr val="00B050"/>
                </a:solidFill>
              </a:rPr>
              <a:t>     Required SSB prevention level</a:t>
            </a:r>
            <a:endParaRPr lang="es-CL" sz="1200" b="1" baseline="-2500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s-CL" sz="1200">
              <a:solidFill>
                <a:srgbClr val="0000FF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428596" y="1928802"/>
            <a:ext cx="8286808" cy="3071834"/>
          </a:xfrm>
          <a:prstGeom prst="roundRect">
            <a:avLst>
              <a:gd name="adj" fmla="val 2611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Rectángulo redondeado"/>
          <p:cNvSpPr/>
          <p:nvPr/>
        </p:nvSpPr>
        <p:spPr>
          <a:xfrm>
            <a:off x="5902889" y="2071678"/>
            <a:ext cx="2337849" cy="2786082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Rectángulo redondeado"/>
          <p:cNvSpPr/>
          <p:nvPr/>
        </p:nvSpPr>
        <p:spPr>
          <a:xfrm>
            <a:off x="809625" y="2071678"/>
            <a:ext cx="2235745" cy="2786082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42 Rectángulo"/>
          <p:cNvSpPr/>
          <p:nvPr/>
        </p:nvSpPr>
        <p:spPr>
          <a:xfrm>
            <a:off x="1839139" y="2622267"/>
            <a:ext cx="514165" cy="51416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726148" y="2513006"/>
            <a:ext cx="747718" cy="747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6 Rectángulo"/>
          <p:cNvSpPr/>
          <p:nvPr/>
        </p:nvSpPr>
        <p:spPr>
          <a:xfrm>
            <a:off x="1616610" y="2284734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C00000"/>
                </a:solidFill>
              </a:rPr>
              <a:t>REQ</a:t>
            </a:r>
            <a:endParaRPr lang="es-CL" sz="1050"/>
          </a:p>
        </p:txBody>
      </p:sp>
      <p:sp>
        <p:nvSpPr>
          <p:cNvPr id="48" name="47 Rectángulo"/>
          <p:cNvSpPr/>
          <p:nvPr/>
        </p:nvSpPr>
        <p:spPr>
          <a:xfrm>
            <a:off x="6643702" y="2273292"/>
            <a:ext cx="1188000" cy="118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875478" y="2501564"/>
            <a:ext cx="747718" cy="7477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Rectángulo"/>
          <p:cNvSpPr/>
          <p:nvPr/>
        </p:nvSpPr>
        <p:spPr>
          <a:xfrm>
            <a:off x="6765940" y="2273292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00FF"/>
                </a:solidFill>
              </a:rPr>
              <a:t>REQ</a:t>
            </a:r>
            <a:endParaRPr lang="es-CL" sz="1050">
              <a:solidFill>
                <a:srgbClr val="0000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985202" y="2927676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466942" y="3233822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950717" y="219252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N(T)</a:t>
            </a:r>
            <a:endParaRPr lang="es-CL" sz="1400" b="1"/>
          </a:p>
        </p:txBody>
      </p:sp>
      <p:sp>
        <p:nvSpPr>
          <p:cNvPr id="56" name="55 CuadroTexto"/>
          <p:cNvSpPr txBox="1"/>
          <p:nvPr/>
        </p:nvSpPr>
        <p:spPr>
          <a:xfrm>
            <a:off x="857538" y="2192529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</a:t>
            </a:r>
            <a:endParaRPr lang="es-CL" sz="1400" b="1"/>
          </a:p>
        </p:txBody>
      </p:sp>
      <p:sp>
        <p:nvSpPr>
          <p:cNvPr id="57" name="56 CuadroTexto"/>
          <p:cNvSpPr txBox="1"/>
          <p:nvPr/>
        </p:nvSpPr>
        <p:spPr>
          <a:xfrm>
            <a:off x="984538" y="22820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1682440" y="3786190"/>
            <a:ext cx="785818" cy="78581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59 Elipse"/>
          <p:cNvSpPr/>
          <p:nvPr/>
        </p:nvSpPr>
        <p:spPr>
          <a:xfrm>
            <a:off x="1798082" y="3900490"/>
            <a:ext cx="540000" cy="540000"/>
          </a:xfrm>
          <a:prstGeom prst="ellipse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1858178" y="4045040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tx2"/>
                </a:solidFill>
              </a:rPr>
              <a:t>SSB</a:t>
            </a:r>
            <a:endParaRPr lang="es-CL" sz="1050">
              <a:solidFill>
                <a:schemeClr val="tx2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6897414" y="3786190"/>
            <a:ext cx="785818" cy="78581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6798742" y="3688816"/>
            <a:ext cx="987968" cy="987968"/>
          </a:xfrm>
          <a:prstGeom prst="ellipse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584488" y="3603712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tx2"/>
                </a:solidFill>
              </a:rPr>
              <a:t>SSB</a:t>
            </a:r>
            <a:endParaRPr lang="es-CL" sz="1050">
              <a:solidFill>
                <a:schemeClr val="tx2"/>
              </a:solidFill>
            </a:endParaRPr>
          </a:p>
        </p:txBody>
      </p:sp>
      <p:sp>
        <p:nvSpPr>
          <p:cNvPr id="67" name="66 Flecha a la derecha con bandas"/>
          <p:cNvSpPr/>
          <p:nvPr/>
        </p:nvSpPr>
        <p:spPr>
          <a:xfrm>
            <a:off x="3273416" y="2714921"/>
            <a:ext cx="2428892" cy="10715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CuadroTexto"/>
          <p:cNvSpPr txBox="1"/>
          <p:nvPr/>
        </p:nvSpPr>
        <p:spPr>
          <a:xfrm>
            <a:off x="3382954" y="2955193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3382954" y="31816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3241111" y="352613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T years</a:t>
            </a:r>
          </a:p>
          <a:p>
            <a:pPr indent="177800"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Constant TAC (Yields)</a:t>
            </a:r>
            <a:endParaRPr lang="es-CL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793009" y="3513138"/>
            <a:ext cx="5325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B050"/>
                </a:solidFill>
              </a:rPr>
              <a:t>SSB</a:t>
            </a:r>
            <a:r>
              <a:rPr lang="es-CL" sz="1050" b="1" baseline="-25000" smtClean="0">
                <a:solidFill>
                  <a:srgbClr val="00B050"/>
                </a:solidFill>
              </a:rPr>
              <a:t>min</a:t>
            </a:r>
            <a:endParaRPr lang="es-CL" sz="1050" baseline="-25000">
              <a:solidFill>
                <a:srgbClr val="00B050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026650" y="4038604"/>
            <a:ext cx="5325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B050"/>
                </a:solidFill>
              </a:rPr>
              <a:t>SSB</a:t>
            </a:r>
            <a:r>
              <a:rPr lang="es-CL" sz="1050" b="1" baseline="-25000" smtClean="0">
                <a:solidFill>
                  <a:srgbClr val="00B050"/>
                </a:solidFill>
              </a:rPr>
              <a:t>min</a:t>
            </a:r>
            <a:endParaRPr lang="es-CL" sz="1050" baseline="-25000">
              <a:solidFill>
                <a:srgbClr val="00B050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4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85" name="84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88" name="87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88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90" name="89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 redondeado"/>
          <p:cNvSpPr/>
          <p:nvPr/>
        </p:nvSpPr>
        <p:spPr>
          <a:xfrm>
            <a:off x="428596" y="1928802"/>
            <a:ext cx="8286808" cy="3071834"/>
          </a:xfrm>
          <a:prstGeom prst="roundRect">
            <a:avLst>
              <a:gd name="adj" fmla="val 2611"/>
            </a:avLst>
          </a:prstGeom>
          <a:solidFill>
            <a:srgbClr val="FFC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85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Rectángulo redondeado"/>
          <p:cNvSpPr/>
          <p:nvPr/>
        </p:nvSpPr>
        <p:spPr>
          <a:xfrm>
            <a:off x="5902889" y="2071678"/>
            <a:ext cx="2337849" cy="2786082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Rectángulo redondeado"/>
          <p:cNvSpPr/>
          <p:nvPr/>
        </p:nvSpPr>
        <p:spPr>
          <a:xfrm>
            <a:off x="809625" y="2071678"/>
            <a:ext cx="2235745" cy="2786082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Flecha a la derecha con bandas"/>
          <p:cNvSpPr/>
          <p:nvPr/>
        </p:nvSpPr>
        <p:spPr>
          <a:xfrm>
            <a:off x="3273416" y="2714921"/>
            <a:ext cx="2428892" cy="10715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CuadroTexto"/>
          <p:cNvSpPr txBox="1"/>
          <p:nvPr/>
        </p:nvSpPr>
        <p:spPr>
          <a:xfrm>
            <a:off x="3382954" y="2955193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382954" y="31816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1839139" y="2622267"/>
            <a:ext cx="514165" cy="51416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726148" y="2513006"/>
            <a:ext cx="747718" cy="747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6 Rectángulo"/>
          <p:cNvSpPr/>
          <p:nvPr/>
        </p:nvSpPr>
        <p:spPr>
          <a:xfrm>
            <a:off x="1616610" y="2284734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C00000"/>
                </a:solidFill>
              </a:rPr>
              <a:t>REQ</a:t>
            </a:r>
            <a:endParaRPr lang="es-CL" sz="1050"/>
          </a:p>
        </p:txBody>
      </p:sp>
      <p:sp>
        <p:nvSpPr>
          <p:cNvPr id="48" name="47 Rectángulo"/>
          <p:cNvSpPr/>
          <p:nvPr/>
        </p:nvSpPr>
        <p:spPr>
          <a:xfrm>
            <a:off x="6643702" y="2273292"/>
            <a:ext cx="1188000" cy="118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0099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875478" y="2501564"/>
            <a:ext cx="747718" cy="7477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Rectángulo"/>
          <p:cNvSpPr/>
          <p:nvPr/>
        </p:nvSpPr>
        <p:spPr>
          <a:xfrm>
            <a:off x="6765940" y="2273292"/>
            <a:ext cx="4299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00FF"/>
                </a:solidFill>
              </a:rPr>
              <a:t>REQ</a:t>
            </a:r>
            <a:endParaRPr lang="es-CL" sz="1050">
              <a:solidFill>
                <a:srgbClr val="0000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985202" y="2927676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466942" y="3233822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bg1">
                    <a:lumMod val="65000"/>
                  </a:schemeClr>
                </a:solidFill>
              </a:rPr>
              <a:t>Mm</a:t>
            </a:r>
            <a:endParaRPr lang="es-CL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241111" y="3526139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T years</a:t>
            </a:r>
          </a:p>
          <a:p>
            <a:pPr indent="177800"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Constant TAC (Yields)</a:t>
            </a:r>
            <a:endParaRPr lang="es-CL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950717" y="219252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N(T)</a:t>
            </a:r>
            <a:endParaRPr lang="es-CL" sz="1400" b="1"/>
          </a:p>
        </p:txBody>
      </p:sp>
      <p:sp>
        <p:nvSpPr>
          <p:cNvPr id="56" name="55 CuadroTexto"/>
          <p:cNvSpPr txBox="1"/>
          <p:nvPr/>
        </p:nvSpPr>
        <p:spPr>
          <a:xfrm>
            <a:off x="857538" y="2192529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</a:t>
            </a:r>
            <a:endParaRPr lang="es-CL" sz="1400" b="1"/>
          </a:p>
        </p:txBody>
      </p:sp>
      <p:sp>
        <p:nvSpPr>
          <p:cNvPr id="57" name="56 CuadroTexto"/>
          <p:cNvSpPr txBox="1"/>
          <p:nvPr/>
        </p:nvSpPr>
        <p:spPr>
          <a:xfrm>
            <a:off x="984538" y="22820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35" name="34 CuadroTexto"/>
          <p:cNvSpPr txBox="1"/>
          <p:nvPr/>
        </p:nvSpPr>
        <p:spPr>
          <a:xfrm>
            <a:off x="3286116" y="714356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Recovery 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1682440" y="3786190"/>
            <a:ext cx="785818" cy="78581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59 Elipse"/>
          <p:cNvSpPr/>
          <p:nvPr/>
        </p:nvSpPr>
        <p:spPr>
          <a:xfrm>
            <a:off x="1798082" y="3900490"/>
            <a:ext cx="540000" cy="540000"/>
          </a:xfrm>
          <a:prstGeom prst="ellipse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1858178" y="4045040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tx2"/>
                </a:solidFill>
              </a:rPr>
              <a:t>SSB</a:t>
            </a:r>
            <a:endParaRPr lang="es-CL" sz="1050">
              <a:solidFill>
                <a:schemeClr val="tx2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6897414" y="3786190"/>
            <a:ext cx="785818" cy="78581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Elipse"/>
          <p:cNvSpPr/>
          <p:nvPr/>
        </p:nvSpPr>
        <p:spPr>
          <a:xfrm>
            <a:off x="6798742" y="3688816"/>
            <a:ext cx="987968" cy="987968"/>
          </a:xfrm>
          <a:prstGeom prst="ellipse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584488" y="3603712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chemeClr val="tx2"/>
                </a:solidFill>
              </a:rPr>
              <a:t>SSB</a:t>
            </a:r>
            <a:endParaRPr lang="es-CL" sz="1050">
              <a:solidFill>
                <a:schemeClr val="tx2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232908" y="2087997"/>
            <a:ext cx="1839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bg1"/>
                </a:solidFill>
              </a:rPr>
              <a:t>TRADEOFF:</a:t>
            </a:r>
          </a:p>
          <a:p>
            <a:r>
              <a:rPr lang="es-CL" sz="2000" b="1" smtClean="0">
                <a:solidFill>
                  <a:schemeClr val="bg1"/>
                </a:solidFill>
              </a:rPr>
              <a:t>COST= REQ-TAC</a:t>
            </a:r>
            <a:endParaRPr lang="es-CL" sz="2000" b="1">
              <a:solidFill>
                <a:schemeClr val="bg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276059" y="4046542"/>
            <a:ext cx="2367511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OPTIMIZATION PROBLEM:</a:t>
            </a:r>
          </a:p>
          <a:p>
            <a:r>
              <a:rPr lang="es-CL" sz="1400" b="1" smtClean="0">
                <a:solidFill>
                  <a:schemeClr val="bg1"/>
                </a:solidFill>
              </a:rPr>
              <a:t>WHAT IS THE RECOVERY</a:t>
            </a:r>
          </a:p>
          <a:p>
            <a:r>
              <a:rPr lang="es-CL" sz="1400" b="1" smtClean="0">
                <a:solidFill>
                  <a:schemeClr val="bg1"/>
                </a:solidFill>
              </a:rPr>
              <a:t>PLAN WITH MINIMAL COST?</a:t>
            </a:r>
            <a:endParaRPr lang="es-CL" sz="1400" b="1">
              <a:solidFill>
                <a:schemeClr val="bg1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1793009" y="3513138"/>
            <a:ext cx="5325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B050"/>
                </a:solidFill>
              </a:rPr>
              <a:t>SSB</a:t>
            </a:r>
            <a:r>
              <a:rPr lang="es-CL" sz="1050" b="1" baseline="-25000" smtClean="0">
                <a:solidFill>
                  <a:srgbClr val="00B050"/>
                </a:solidFill>
              </a:rPr>
              <a:t>min</a:t>
            </a:r>
            <a:endParaRPr lang="es-CL" sz="1050" baseline="-25000">
              <a:solidFill>
                <a:srgbClr val="00B050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026650" y="4038604"/>
            <a:ext cx="5325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smtClean="0">
                <a:solidFill>
                  <a:srgbClr val="00B050"/>
                </a:solidFill>
              </a:rPr>
              <a:t>SSB</a:t>
            </a:r>
            <a:r>
              <a:rPr lang="es-CL" sz="1050" b="1" baseline="-25000" smtClean="0">
                <a:solidFill>
                  <a:srgbClr val="00B050"/>
                </a:solidFill>
              </a:rPr>
              <a:t>min</a:t>
            </a:r>
            <a:endParaRPr lang="es-CL" sz="1050" baseline="-25000">
              <a:solidFill>
                <a:srgbClr val="00B05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285720" y="5300474"/>
            <a:ext cx="3290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 Mm         </a:t>
            </a:r>
            <a:r>
              <a:rPr lang="es-CL" sz="1200" smtClean="0">
                <a:solidFill>
                  <a:schemeClr val="bg1">
                    <a:lumMod val="50000"/>
                  </a:schemeClr>
                </a:solidFill>
              </a:rPr>
              <a:t>Maximum possible value for y</a:t>
            </a:r>
            <a:r>
              <a:rPr lang="es-CL" sz="1200" baseline="-25000" smtClean="0">
                <a:solidFill>
                  <a:schemeClr val="bg1">
                    <a:lumMod val="50000"/>
                  </a:schemeClr>
                </a:solidFill>
              </a:rPr>
              <a:t>min</a:t>
            </a:r>
            <a:endParaRPr lang="es-CL" sz="12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00FF"/>
                </a:solidFill>
              </a:rPr>
              <a:t> REQ         </a:t>
            </a:r>
            <a:r>
              <a:rPr lang="es-CL" sz="1200" smtClean="0">
                <a:solidFill>
                  <a:srgbClr val="0000FF"/>
                </a:solidFill>
              </a:rPr>
              <a:t>Social required level for yield</a:t>
            </a: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 SSB          Mínimum value for SSB according Mm</a:t>
            </a:r>
          </a:p>
          <a:p>
            <a:pPr>
              <a:buFont typeface="Wingdings" pitchFamily="2" charset="2"/>
              <a:buChar char="§"/>
            </a:pPr>
            <a:r>
              <a:rPr lang="es-CL" sz="1200" b="1" smtClean="0">
                <a:solidFill>
                  <a:srgbClr val="00B050"/>
                </a:solidFill>
              </a:rPr>
              <a:t> SSB</a:t>
            </a:r>
            <a:r>
              <a:rPr lang="es-CL" sz="1200" b="1" baseline="-25000" smtClean="0">
                <a:solidFill>
                  <a:srgbClr val="00B050"/>
                </a:solidFill>
              </a:rPr>
              <a:t>min</a:t>
            </a:r>
            <a:r>
              <a:rPr lang="es-CL" sz="1200" b="1" smtClean="0">
                <a:solidFill>
                  <a:srgbClr val="00B050"/>
                </a:solidFill>
              </a:rPr>
              <a:t>     Required SSB prevention level</a:t>
            </a:r>
            <a:endParaRPr lang="es-CL" sz="1200" b="1" baseline="-2500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s-CL" sz="1200">
              <a:solidFill>
                <a:srgbClr val="0000FF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929058" y="5253587"/>
            <a:ext cx="301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strategy can be used to pass from N</a:t>
            </a:r>
            <a:r>
              <a:rPr lang="es-CL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 “healthy” fishery N(T)?</a:t>
            </a:r>
          </a:p>
        </p:txBody>
      </p:sp>
      <p:sp>
        <p:nvSpPr>
          <p:cNvPr id="91" name="90 Rectángulo"/>
          <p:cNvSpPr/>
          <p:nvPr/>
        </p:nvSpPr>
        <p:spPr>
          <a:xfrm>
            <a:off x="7490014" y="5559574"/>
            <a:ext cx="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2" name="85 Grupo"/>
          <p:cNvGrpSpPr/>
          <p:nvPr/>
        </p:nvGrpSpPr>
        <p:grpSpPr>
          <a:xfrm>
            <a:off x="7086262" y="5467901"/>
            <a:ext cx="409076" cy="386537"/>
            <a:chOff x="1357290" y="2714620"/>
            <a:chExt cx="409076" cy="386537"/>
          </a:xfrm>
        </p:grpSpPr>
        <p:sp>
          <p:nvSpPr>
            <p:cNvPr id="93" name="92 CuadroTexto"/>
            <p:cNvSpPr txBox="1"/>
            <p:nvPr/>
          </p:nvSpPr>
          <p:spPr>
            <a:xfrm>
              <a:off x="1357290" y="271462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b="1" smtClean="0"/>
                <a:t>N</a:t>
              </a:r>
              <a:endParaRPr lang="es-CL" sz="1600" b="1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1503152" y="282415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200" b="1" smtClean="0"/>
                <a:t>0</a:t>
              </a:r>
              <a:endParaRPr lang="es-CL" sz="1200" b="1"/>
            </a:p>
          </p:txBody>
        </p:sp>
      </p:grpSp>
      <p:sp>
        <p:nvSpPr>
          <p:cNvPr id="95" name="94 Rectángulo"/>
          <p:cNvSpPr/>
          <p:nvPr/>
        </p:nvSpPr>
        <p:spPr>
          <a:xfrm>
            <a:off x="8500528" y="5559574"/>
            <a:ext cx="72000" cy="288000"/>
          </a:xfrm>
          <a:prstGeom prst="rect">
            <a:avLst/>
          </a:prstGeom>
          <a:solidFill>
            <a:srgbClr val="0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95 CuadroTexto"/>
          <p:cNvSpPr txBox="1"/>
          <p:nvPr/>
        </p:nvSpPr>
        <p:spPr>
          <a:xfrm>
            <a:off x="7990642" y="546790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mtClean="0"/>
              <a:t>N(T)</a:t>
            </a:r>
            <a:endParaRPr lang="es-CL" sz="1600" b="1"/>
          </a:p>
        </p:txBody>
      </p:sp>
      <p:sp>
        <p:nvSpPr>
          <p:cNvPr id="97" name="96 Flecha derecha"/>
          <p:cNvSpPr/>
          <p:nvPr/>
        </p:nvSpPr>
        <p:spPr>
          <a:xfrm>
            <a:off x="7641390" y="5555986"/>
            <a:ext cx="357190" cy="1769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CuadroTexto">
            <a:hlinkClick r:id="rId3" action="ppaction://hlinksldjump"/>
          </p:cNvPr>
          <p:cNvSpPr txBox="1"/>
          <p:nvPr/>
        </p:nvSpPr>
        <p:spPr>
          <a:xfrm>
            <a:off x="5643570" y="6264495"/>
            <a:ext cx="3094454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[ Dynamics and Optimization Problem]</a:t>
            </a:r>
            <a:endParaRPr lang="es-CL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Technological Transfer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513011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505867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9" name="38 Conector recto"/>
          <p:cNvCxnSpPr/>
          <p:nvPr/>
        </p:nvCxnSpPr>
        <p:spPr>
          <a:xfrm flipV="1">
            <a:off x="2603802" y="4214818"/>
            <a:ext cx="2214578" cy="28575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4818380" y="3357562"/>
            <a:ext cx="2000264" cy="85725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4461190" y="3857628"/>
            <a:ext cx="428628" cy="28575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52" idx="7"/>
          </p:cNvCxnSpPr>
          <p:nvPr/>
        </p:nvCxnSpPr>
        <p:spPr>
          <a:xfrm rot="5400000" flipH="1" flipV="1">
            <a:off x="4329836" y="4193446"/>
            <a:ext cx="467172" cy="5099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818380" y="4214818"/>
            <a:ext cx="928694" cy="214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3418314" y="4529264"/>
            <a:ext cx="1042876" cy="104287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accent6">
                    <a:lumMod val="75000"/>
                  </a:schemeClr>
                </a:solidFill>
              </a:rPr>
              <a:t>THEORY</a:t>
            </a:r>
            <a:endParaRPr lang="es-CL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5675636" y="3929066"/>
            <a:ext cx="1571636" cy="15716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WORKSHOPS &amp;</a:t>
            </a:r>
          </a:p>
          <a:p>
            <a:pPr algn="ctr"/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s-CL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2132430" y="4071942"/>
            <a:ext cx="900000" cy="90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</a:p>
          <a:p>
            <a:pPr algn="ctr"/>
            <a:r>
              <a:rPr lang="es-CL" sz="1200" b="1" smtClean="0">
                <a:solidFill>
                  <a:schemeClr val="accent6">
                    <a:lumMod val="75000"/>
                  </a:schemeClr>
                </a:solidFill>
              </a:rPr>
              <a:t>TEAM</a:t>
            </a:r>
            <a:endParaRPr lang="es-CL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3532496" y="2607445"/>
            <a:ext cx="1265011" cy="126501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FISHERIES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STOCK </a:t>
            </a:r>
          </a:p>
          <a:p>
            <a:pPr algn="ctr"/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ASSESSMENT</a:t>
            </a:r>
            <a:endParaRPr lang="es-CL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6701090" y="2143116"/>
            <a:ext cx="1800000" cy="18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smtClean="0">
                <a:solidFill>
                  <a:schemeClr val="bg1"/>
                </a:solidFill>
              </a:rPr>
              <a:t>WEBWARE</a:t>
            </a:r>
          </a:p>
          <a:p>
            <a:pPr algn="ctr"/>
            <a:endParaRPr lang="es-CL" sz="2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sz="1400" b="1" smtClean="0">
                <a:solidFill>
                  <a:srgbClr val="FFC000"/>
                </a:solidFill>
              </a:rPr>
              <a:t>WEB APPLICATION </a:t>
            </a:r>
          </a:p>
          <a:p>
            <a:pPr algn="ctr"/>
            <a:r>
              <a:rPr lang="es-CL" sz="1400" b="1" smtClean="0">
                <a:solidFill>
                  <a:schemeClr val="bg1">
                    <a:lumMod val="95000"/>
                  </a:schemeClr>
                </a:solidFill>
              </a:rPr>
              <a:t>OPEN ACCESS</a:t>
            </a:r>
          </a:p>
        </p:txBody>
      </p:sp>
      <p:sp>
        <p:nvSpPr>
          <p:cNvPr id="66" name="65 Elipse"/>
          <p:cNvSpPr/>
          <p:nvPr/>
        </p:nvSpPr>
        <p:spPr>
          <a:xfrm>
            <a:off x="4660377" y="4071942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201" name="200 CuadroTexto"/>
          <p:cNvSpPr txBox="1"/>
          <p:nvPr/>
        </p:nvSpPr>
        <p:spPr>
          <a:xfrm>
            <a:off x="1785918" y="5588811"/>
            <a:ext cx="1140670" cy="3405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rgbClr val="008000"/>
                </a:solidFill>
              </a:rPr>
              <a:t>Recruitment</a:t>
            </a:r>
            <a:endParaRPr lang="es-CL" sz="1400" b="1">
              <a:solidFill>
                <a:srgbClr val="008000"/>
              </a:solidFill>
            </a:endParaRPr>
          </a:p>
        </p:txBody>
      </p:sp>
      <p:grpSp>
        <p:nvGrpSpPr>
          <p:cNvPr id="181" name="180 Grupo"/>
          <p:cNvGrpSpPr/>
          <p:nvPr/>
        </p:nvGrpSpPr>
        <p:grpSpPr>
          <a:xfrm>
            <a:off x="714348" y="5500702"/>
            <a:ext cx="785818" cy="660299"/>
            <a:chOff x="714348" y="5500702"/>
            <a:chExt cx="785818" cy="660299"/>
          </a:xfrm>
        </p:grpSpPr>
        <p:grpSp>
          <p:nvGrpSpPr>
            <p:cNvPr id="10" name="50 Grupo"/>
            <p:cNvGrpSpPr/>
            <p:nvPr/>
          </p:nvGrpSpPr>
          <p:grpSpPr>
            <a:xfrm>
              <a:off x="714348" y="5857892"/>
              <a:ext cx="293573" cy="231671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05" name="204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6" name="205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1" name="50 Grupo"/>
            <p:cNvGrpSpPr/>
            <p:nvPr/>
          </p:nvGrpSpPr>
          <p:grpSpPr>
            <a:xfrm>
              <a:off x="1063717" y="5572140"/>
              <a:ext cx="293573" cy="231671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08" name="207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9" name="208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2" name="50 Grupo"/>
            <p:cNvGrpSpPr/>
            <p:nvPr/>
          </p:nvGrpSpPr>
          <p:grpSpPr>
            <a:xfrm>
              <a:off x="777965" y="5500702"/>
              <a:ext cx="293573" cy="231671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11" name="210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2" name="211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" name="50 Grupo"/>
            <p:cNvGrpSpPr/>
            <p:nvPr/>
          </p:nvGrpSpPr>
          <p:grpSpPr>
            <a:xfrm>
              <a:off x="1206593" y="5929330"/>
              <a:ext cx="293573" cy="231671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14" name="213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5" name="214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182" name="181 Grupo"/>
          <p:cNvGrpSpPr/>
          <p:nvPr/>
        </p:nvGrpSpPr>
        <p:grpSpPr>
          <a:xfrm>
            <a:off x="3895338" y="2928934"/>
            <a:ext cx="4320000" cy="2571768"/>
            <a:chOff x="3895338" y="2928934"/>
            <a:chExt cx="4320000" cy="2571768"/>
          </a:xfrm>
        </p:grpSpPr>
        <p:grpSp>
          <p:nvGrpSpPr>
            <p:cNvPr id="2" name="196 Grupo"/>
            <p:cNvGrpSpPr/>
            <p:nvPr/>
          </p:nvGrpSpPr>
          <p:grpSpPr>
            <a:xfrm>
              <a:off x="4214810" y="3238134"/>
              <a:ext cx="3378200" cy="1672169"/>
              <a:chOff x="4203700" y="3214686"/>
              <a:chExt cx="3378200" cy="1672169"/>
            </a:xfrm>
          </p:grpSpPr>
          <p:grpSp>
            <p:nvGrpSpPr>
              <p:cNvPr id="3" name="188 Grupo"/>
              <p:cNvGrpSpPr/>
              <p:nvPr/>
            </p:nvGrpSpPr>
            <p:grpSpPr>
              <a:xfrm flipH="1">
                <a:off x="5929322" y="3222624"/>
                <a:ext cx="1011766" cy="1662114"/>
                <a:chOff x="4923367" y="3214686"/>
                <a:chExt cx="1011766" cy="1662114"/>
              </a:xfrm>
            </p:grpSpPr>
            <p:sp>
              <p:nvSpPr>
                <p:cNvPr id="190" name="189 Forma libre"/>
                <p:cNvSpPr/>
                <p:nvPr/>
              </p:nvSpPr>
              <p:spPr>
                <a:xfrm>
                  <a:off x="4923367" y="3214686"/>
                  <a:ext cx="778933" cy="1598614"/>
                </a:xfrm>
                <a:custGeom>
                  <a:avLst/>
                  <a:gdLst>
                    <a:gd name="connsiteX0" fmla="*/ 778933 w 778933"/>
                    <a:gd name="connsiteY0" fmla="*/ 0 h 1498600"/>
                    <a:gd name="connsiteX1" fmla="*/ 626533 w 778933"/>
                    <a:gd name="connsiteY1" fmla="*/ 203200 h 1498600"/>
                    <a:gd name="connsiteX2" fmla="*/ 156633 w 778933"/>
                    <a:gd name="connsiteY2" fmla="*/ 355600 h 1498600"/>
                    <a:gd name="connsiteX3" fmla="*/ 4233 w 778933"/>
                    <a:gd name="connsiteY3" fmla="*/ 685800 h 1498600"/>
                    <a:gd name="connsiteX4" fmla="*/ 131233 w 778933"/>
                    <a:gd name="connsiteY4" fmla="*/ 1193800 h 1498600"/>
                    <a:gd name="connsiteX5" fmla="*/ 397933 w 778933"/>
                    <a:gd name="connsiteY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8933" h="1498600">
                      <a:moveTo>
                        <a:pt x="778933" y="0"/>
                      </a:moveTo>
                      <a:cubicBezTo>
                        <a:pt x="754591" y="71966"/>
                        <a:pt x="730250" y="143933"/>
                        <a:pt x="626533" y="203200"/>
                      </a:cubicBezTo>
                      <a:cubicBezTo>
                        <a:pt x="522816" y="262467"/>
                        <a:pt x="260350" y="275167"/>
                        <a:pt x="156633" y="355600"/>
                      </a:cubicBezTo>
                      <a:cubicBezTo>
                        <a:pt x="52916" y="436033"/>
                        <a:pt x="8466" y="546100"/>
                        <a:pt x="4233" y="685800"/>
                      </a:cubicBezTo>
                      <a:cubicBezTo>
                        <a:pt x="0" y="825500"/>
                        <a:pt x="65616" y="1058333"/>
                        <a:pt x="131233" y="1193800"/>
                      </a:cubicBezTo>
                      <a:cubicBezTo>
                        <a:pt x="196850" y="1329267"/>
                        <a:pt x="397933" y="1498600"/>
                        <a:pt x="397933" y="149860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91" name="190 Forma libre"/>
                <p:cNvSpPr/>
                <p:nvPr/>
              </p:nvSpPr>
              <p:spPr>
                <a:xfrm>
                  <a:off x="5171017" y="3251200"/>
                  <a:ext cx="681566" cy="1587500"/>
                </a:xfrm>
                <a:custGeom>
                  <a:avLst/>
                  <a:gdLst>
                    <a:gd name="connsiteX0" fmla="*/ 264583 w 681566"/>
                    <a:gd name="connsiteY0" fmla="*/ 1587500 h 1587500"/>
                    <a:gd name="connsiteX1" fmla="*/ 23283 w 681566"/>
                    <a:gd name="connsiteY1" fmla="*/ 1041400 h 1587500"/>
                    <a:gd name="connsiteX2" fmla="*/ 124883 w 681566"/>
                    <a:gd name="connsiteY2" fmla="*/ 406400 h 1587500"/>
                    <a:gd name="connsiteX3" fmla="*/ 594783 w 681566"/>
                    <a:gd name="connsiteY3" fmla="*/ 190500 h 1587500"/>
                    <a:gd name="connsiteX4" fmla="*/ 645583 w 681566"/>
                    <a:gd name="connsiteY4" fmla="*/ 0 h 158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566" h="1587500">
                      <a:moveTo>
                        <a:pt x="264583" y="1587500"/>
                      </a:moveTo>
                      <a:cubicBezTo>
                        <a:pt x="155574" y="1412875"/>
                        <a:pt x="46566" y="1238250"/>
                        <a:pt x="23283" y="1041400"/>
                      </a:cubicBezTo>
                      <a:cubicBezTo>
                        <a:pt x="0" y="844550"/>
                        <a:pt x="29633" y="548217"/>
                        <a:pt x="124883" y="406400"/>
                      </a:cubicBezTo>
                      <a:cubicBezTo>
                        <a:pt x="220133" y="264583"/>
                        <a:pt x="508000" y="258233"/>
                        <a:pt x="594783" y="190500"/>
                      </a:cubicBezTo>
                      <a:cubicBezTo>
                        <a:pt x="681566" y="122767"/>
                        <a:pt x="663574" y="61383"/>
                        <a:pt x="645583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92" name="191 Forma libre"/>
                <p:cNvSpPr/>
                <p:nvPr/>
              </p:nvSpPr>
              <p:spPr>
                <a:xfrm>
                  <a:off x="5506505" y="3286124"/>
                  <a:ext cx="428628" cy="1552576"/>
                </a:xfrm>
                <a:custGeom>
                  <a:avLst/>
                  <a:gdLst>
                    <a:gd name="connsiteX0" fmla="*/ 218017 w 539750"/>
                    <a:gd name="connsiteY0" fmla="*/ 1485900 h 1485900"/>
                    <a:gd name="connsiteX1" fmla="*/ 14817 w 539750"/>
                    <a:gd name="connsiteY1" fmla="*/ 1003300 h 1485900"/>
                    <a:gd name="connsiteX2" fmla="*/ 129117 w 539750"/>
                    <a:gd name="connsiteY2" fmla="*/ 330200 h 1485900"/>
                    <a:gd name="connsiteX3" fmla="*/ 472017 w 539750"/>
                    <a:gd name="connsiteY3" fmla="*/ 165100 h 1485900"/>
                    <a:gd name="connsiteX4" fmla="*/ 535517 w 539750"/>
                    <a:gd name="connsiteY4" fmla="*/ 0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750" h="1485900">
                      <a:moveTo>
                        <a:pt x="218017" y="1485900"/>
                      </a:moveTo>
                      <a:cubicBezTo>
                        <a:pt x="123825" y="1340908"/>
                        <a:pt x="29634" y="1195917"/>
                        <a:pt x="14817" y="1003300"/>
                      </a:cubicBezTo>
                      <a:cubicBezTo>
                        <a:pt x="0" y="810683"/>
                        <a:pt x="52917" y="469900"/>
                        <a:pt x="129117" y="330200"/>
                      </a:cubicBezTo>
                      <a:cubicBezTo>
                        <a:pt x="205317" y="190500"/>
                        <a:pt x="404284" y="220133"/>
                        <a:pt x="472017" y="165100"/>
                      </a:cubicBezTo>
                      <a:cubicBezTo>
                        <a:pt x="539750" y="110067"/>
                        <a:pt x="537633" y="55033"/>
                        <a:pt x="535517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93" name="192 Forma libre"/>
                <p:cNvSpPr/>
                <p:nvPr/>
              </p:nvSpPr>
              <p:spPr>
                <a:xfrm>
                  <a:off x="5863696" y="3276600"/>
                  <a:ext cx="67205" cy="1600200"/>
                </a:xfrm>
                <a:custGeom>
                  <a:avLst/>
                  <a:gdLst>
                    <a:gd name="connsiteX0" fmla="*/ 222250 w 222250"/>
                    <a:gd name="connsiteY0" fmla="*/ 0 h 1600200"/>
                    <a:gd name="connsiteX1" fmla="*/ 184150 w 222250"/>
                    <a:gd name="connsiteY1" fmla="*/ 330200 h 1600200"/>
                    <a:gd name="connsiteX2" fmla="*/ 57150 w 222250"/>
                    <a:gd name="connsiteY2" fmla="*/ 647700 h 1600200"/>
                    <a:gd name="connsiteX3" fmla="*/ 19050 w 222250"/>
                    <a:gd name="connsiteY3" fmla="*/ 1257300 h 1600200"/>
                    <a:gd name="connsiteX4" fmla="*/ 171450 w 222250"/>
                    <a:gd name="connsiteY4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250" h="1600200">
                      <a:moveTo>
                        <a:pt x="222250" y="0"/>
                      </a:moveTo>
                      <a:cubicBezTo>
                        <a:pt x="216958" y="111125"/>
                        <a:pt x="211667" y="222250"/>
                        <a:pt x="184150" y="330200"/>
                      </a:cubicBezTo>
                      <a:cubicBezTo>
                        <a:pt x="156633" y="438150"/>
                        <a:pt x="84667" y="493183"/>
                        <a:pt x="57150" y="647700"/>
                      </a:cubicBezTo>
                      <a:cubicBezTo>
                        <a:pt x="29633" y="802217"/>
                        <a:pt x="0" y="1098550"/>
                        <a:pt x="19050" y="1257300"/>
                      </a:cubicBezTo>
                      <a:cubicBezTo>
                        <a:pt x="38100" y="1416050"/>
                        <a:pt x="104775" y="1508125"/>
                        <a:pt x="171450" y="160020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165" name="164 Forma libre"/>
              <p:cNvSpPr/>
              <p:nvPr/>
            </p:nvSpPr>
            <p:spPr>
              <a:xfrm>
                <a:off x="5499100" y="3322638"/>
                <a:ext cx="787400" cy="67733"/>
              </a:xfrm>
              <a:custGeom>
                <a:avLst/>
                <a:gdLst>
                  <a:gd name="connsiteX0" fmla="*/ 0 w 787400"/>
                  <a:gd name="connsiteY0" fmla="*/ 0 h 67733"/>
                  <a:gd name="connsiteX1" fmla="*/ 355600 w 787400"/>
                  <a:gd name="connsiteY1" fmla="*/ 63500 h 67733"/>
                  <a:gd name="connsiteX2" fmla="*/ 787400 w 787400"/>
                  <a:gd name="connsiteY2" fmla="*/ 2540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67733">
                    <a:moveTo>
                      <a:pt x="0" y="0"/>
                    </a:moveTo>
                    <a:cubicBezTo>
                      <a:pt x="112183" y="29633"/>
                      <a:pt x="224367" y="59267"/>
                      <a:pt x="355600" y="63500"/>
                    </a:cubicBezTo>
                    <a:cubicBezTo>
                      <a:pt x="486833" y="67733"/>
                      <a:pt x="637116" y="46566"/>
                      <a:pt x="787400" y="25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6" name="165 Forma libre"/>
              <p:cNvSpPr/>
              <p:nvPr/>
            </p:nvSpPr>
            <p:spPr>
              <a:xfrm>
                <a:off x="5416556" y="3365500"/>
                <a:ext cx="928694" cy="108000"/>
              </a:xfrm>
              <a:custGeom>
                <a:avLst/>
                <a:gdLst>
                  <a:gd name="connsiteX0" fmla="*/ 0 w 787400"/>
                  <a:gd name="connsiteY0" fmla="*/ 0 h 67733"/>
                  <a:gd name="connsiteX1" fmla="*/ 355600 w 787400"/>
                  <a:gd name="connsiteY1" fmla="*/ 63500 h 67733"/>
                  <a:gd name="connsiteX2" fmla="*/ 787400 w 787400"/>
                  <a:gd name="connsiteY2" fmla="*/ 2540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67733">
                    <a:moveTo>
                      <a:pt x="0" y="0"/>
                    </a:moveTo>
                    <a:cubicBezTo>
                      <a:pt x="112183" y="29633"/>
                      <a:pt x="224367" y="59267"/>
                      <a:pt x="355600" y="63500"/>
                    </a:cubicBezTo>
                    <a:cubicBezTo>
                      <a:pt x="486833" y="67733"/>
                      <a:pt x="637116" y="46566"/>
                      <a:pt x="787400" y="25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7" name="166 Forma libre"/>
              <p:cNvSpPr/>
              <p:nvPr/>
            </p:nvSpPr>
            <p:spPr>
              <a:xfrm>
                <a:off x="5286380" y="3421014"/>
                <a:ext cx="1296000" cy="108000"/>
              </a:xfrm>
              <a:custGeom>
                <a:avLst/>
                <a:gdLst>
                  <a:gd name="connsiteX0" fmla="*/ 0 w 787400"/>
                  <a:gd name="connsiteY0" fmla="*/ 0 h 67733"/>
                  <a:gd name="connsiteX1" fmla="*/ 355600 w 787400"/>
                  <a:gd name="connsiteY1" fmla="*/ 63500 h 67733"/>
                  <a:gd name="connsiteX2" fmla="*/ 787400 w 787400"/>
                  <a:gd name="connsiteY2" fmla="*/ 2540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67733">
                    <a:moveTo>
                      <a:pt x="0" y="0"/>
                    </a:moveTo>
                    <a:cubicBezTo>
                      <a:pt x="112183" y="29633"/>
                      <a:pt x="224367" y="59267"/>
                      <a:pt x="355600" y="63500"/>
                    </a:cubicBezTo>
                    <a:cubicBezTo>
                      <a:pt x="486833" y="67733"/>
                      <a:pt x="637116" y="46566"/>
                      <a:pt x="787400" y="25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8" name="167 Forma libre"/>
              <p:cNvSpPr/>
              <p:nvPr/>
            </p:nvSpPr>
            <p:spPr>
              <a:xfrm>
                <a:off x="4954590" y="3424238"/>
                <a:ext cx="1928826" cy="160736"/>
              </a:xfrm>
              <a:custGeom>
                <a:avLst/>
                <a:gdLst>
                  <a:gd name="connsiteX0" fmla="*/ 0 w 787400"/>
                  <a:gd name="connsiteY0" fmla="*/ 0 h 67733"/>
                  <a:gd name="connsiteX1" fmla="*/ 355600 w 787400"/>
                  <a:gd name="connsiteY1" fmla="*/ 63500 h 67733"/>
                  <a:gd name="connsiteX2" fmla="*/ 787400 w 787400"/>
                  <a:gd name="connsiteY2" fmla="*/ 2540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67733">
                    <a:moveTo>
                      <a:pt x="0" y="0"/>
                    </a:moveTo>
                    <a:cubicBezTo>
                      <a:pt x="112183" y="29633"/>
                      <a:pt x="224367" y="59267"/>
                      <a:pt x="355600" y="63500"/>
                    </a:cubicBezTo>
                    <a:cubicBezTo>
                      <a:pt x="486833" y="67733"/>
                      <a:pt x="637116" y="46566"/>
                      <a:pt x="787400" y="25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9" name="168 Forma libre"/>
              <p:cNvSpPr/>
              <p:nvPr/>
            </p:nvSpPr>
            <p:spPr>
              <a:xfrm>
                <a:off x="4786314" y="3436938"/>
                <a:ext cx="2143140" cy="285752"/>
              </a:xfrm>
              <a:custGeom>
                <a:avLst/>
                <a:gdLst>
                  <a:gd name="connsiteX0" fmla="*/ 0 w 787400"/>
                  <a:gd name="connsiteY0" fmla="*/ 0 h 67733"/>
                  <a:gd name="connsiteX1" fmla="*/ 355600 w 787400"/>
                  <a:gd name="connsiteY1" fmla="*/ 63500 h 67733"/>
                  <a:gd name="connsiteX2" fmla="*/ 787400 w 787400"/>
                  <a:gd name="connsiteY2" fmla="*/ 2540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67733">
                    <a:moveTo>
                      <a:pt x="0" y="0"/>
                    </a:moveTo>
                    <a:cubicBezTo>
                      <a:pt x="112183" y="29633"/>
                      <a:pt x="224367" y="59267"/>
                      <a:pt x="355600" y="63500"/>
                    </a:cubicBezTo>
                    <a:cubicBezTo>
                      <a:pt x="486833" y="67733"/>
                      <a:pt x="637116" y="46566"/>
                      <a:pt x="787400" y="25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0" name="169 Forma libre"/>
              <p:cNvSpPr/>
              <p:nvPr/>
            </p:nvSpPr>
            <p:spPr>
              <a:xfrm>
                <a:off x="4597400" y="3513138"/>
                <a:ext cx="2654300" cy="353483"/>
              </a:xfrm>
              <a:custGeom>
                <a:avLst/>
                <a:gdLst>
                  <a:gd name="connsiteX0" fmla="*/ 0 w 2654300"/>
                  <a:gd name="connsiteY0" fmla="*/ 0 h 353483"/>
                  <a:gd name="connsiteX1" fmla="*/ 203200 w 2654300"/>
                  <a:gd name="connsiteY1" fmla="*/ 63500 h 353483"/>
                  <a:gd name="connsiteX2" fmla="*/ 749300 w 2654300"/>
                  <a:gd name="connsiteY2" fmla="*/ 279400 h 353483"/>
                  <a:gd name="connsiteX3" fmla="*/ 1244600 w 2654300"/>
                  <a:gd name="connsiteY3" fmla="*/ 342900 h 353483"/>
                  <a:gd name="connsiteX4" fmla="*/ 2171700 w 2654300"/>
                  <a:gd name="connsiteY4" fmla="*/ 215900 h 353483"/>
                  <a:gd name="connsiteX5" fmla="*/ 2552700 w 2654300"/>
                  <a:gd name="connsiteY5" fmla="*/ 76200 h 353483"/>
                  <a:gd name="connsiteX6" fmla="*/ 2654300 w 2654300"/>
                  <a:gd name="connsiteY6" fmla="*/ 50800 h 35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4300" h="353483">
                    <a:moveTo>
                      <a:pt x="0" y="0"/>
                    </a:moveTo>
                    <a:cubicBezTo>
                      <a:pt x="39158" y="8466"/>
                      <a:pt x="78317" y="16933"/>
                      <a:pt x="203200" y="63500"/>
                    </a:cubicBezTo>
                    <a:cubicBezTo>
                      <a:pt x="328083" y="110067"/>
                      <a:pt x="575733" y="232833"/>
                      <a:pt x="749300" y="279400"/>
                    </a:cubicBezTo>
                    <a:cubicBezTo>
                      <a:pt x="922867" y="325967"/>
                      <a:pt x="1007533" y="353483"/>
                      <a:pt x="1244600" y="342900"/>
                    </a:cubicBezTo>
                    <a:cubicBezTo>
                      <a:pt x="1481667" y="332317"/>
                      <a:pt x="1953683" y="260350"/>
                      <a:pt x="2171700" y="215900"/>
                    </a:cubicBezTo>
                    <a:cubicBezTo>
                      <a:pt x="2389717" y="171450"/>
                      <a:pt x="2472267" y="103717"/>
                      <a:pt x="2552700" y="76200"/>
                    </a:cubicBezTo>
                    <a:cubicBezTo>
                      <a:pt x="2633133" y="48683"/>
                      <a:pt x="2643716" y="49741"/>
                      <a:pt x="2654300" y="508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1" name="170 Forma libre"/>
              <p:cNvSpPr/>
              <p:nvPr/>
            </p:nvSpPr>
            <p:spPr>
              <a:xfrm>
                <a:off x="4508500" y="3563938"/>
                <a:ext cx="2832100" cy="446617"/>
              </a:xfrm>
              <a:custGeom>
                <a:avLst/>
                <a:gdLst>
                  <a:gd name="connsiteX0" fmla="*/ 0 w 2832100"/>
                  <a:gd name="connsiteY0" fmla="*/ 0 h 446617"/>
                  <a:gd name="connsiteX1" fmla="*/ 190500 w 2832100"/>
                  <a:gd name="connsiteY1" fmla="*/ 152400 h 446617"/>
                  <a:gd name="connsiteX2" fmla="*/ 850900 w 2832100"/>
                  <a:gd name="connsiteY2" fmla="*/ 381000 h 446617"/>
                  <a:gd name="connsiteX3" fmla="*/ 1397000 w 2832100"/>
                  <a:gd name="connsiteY3" fmla="*/ 444500 h 446617"/>
                  <a:gd name="connsiteX4" fmla="*/ 2146300 w 2832100"/>
                  <a:gd name="connsiteY4" fmla="*/ 368300 h 446617"/>
                  <a:gd name="connsiteX5" fmla="*/ 2832100 w 2832100"/>
                  <a:gd name="connsiteY5" fmla="*/ 76200 h 44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2100" h="446617">
                    <a:moveTo>
                      <a:pt x="0" y="0"/>
                    </a:moveTo>
                    <a:cubicBezTo>
                      <a:pt x="24341" y="44450"/>
                      <a:pt x="48683" y="88900"/>
                      <a:pt x="190500" y="152400"/>
                    </a:cubicBezTo>
                    <a:cubicBezTo>
                      <a:pt x="332317" y="215900"/>
                      <a:pt x="649817" y="332317"/>
                      <a:pt x="850900" y="381000"/>
                    </a:cubicBezTo>
                    <a:cubicBezTo>
                      <a:pt x="1051983" y="429683"/>
                      <a:pt x="1181100" y="446617"/>
                      <a:pt x="1397000" y="444500"/>
                    </a:cubicBezTo>
                    <a:cubicBezTo>
                      <a:pt x="1612900" y="442383"/>
                      <a:pt x="1907117" y="429683"/>
                      <a:pt x="2146300" y="368300"/>
                    </a:cubicBezTo>
                    <a:cubicBezTo>
                      <a:pt x="2385483" y="306917"/>
                      <a:pt x="2608791" y="191558"/>
                      <a:pt x="2832100" y="76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2" name="171 Forma libre"/>
              <p:cNvSpPr/>
              <p:nvPr/>
            </p:nvSpPr>
            <p:spPr>
              <a:xfrm>
                <a:off x="4394200" y="3690938"/>
                <a:ext cx="3086100" cy="546100"/>
              </a:xfrm>
              <a:custGeom>
                <a:avLst/>
                <a:gdLst>
                  <a:gd name="connsiteX0" fmla="*/ 0 w 3086100"/>
                  <a:gd name="connsiteY0" fmla="*/ 0 h 546100"/>
                  <a:gd name="connsiteX1" fmla="*/ 317500 w 3086100"/>
                  <a:gd name="connsiteY1" fmla="*/ 266700 h 546100"/>
                  <a:gd name="connsiteX2" fmla="*/ 1130300 w 3086100"/>
                  <a:gd name="connsiteY2" fmla="*/ 508000 h 546100"/>
                  <a:gd name="connsiteX3" fmla="*/ 1955800 w 3086100"/>
                  <a:gd name="connsiteY3" fmla="*/ 495300 h 546100"/>
                  <a:gd name="connsiteX4" fmla="*/ 2641600 w 3086100"/>
                  <a:gd name="connsiteY4" fmla="*/ 355600 h 546100"/>
                  <a:gd name="connsiteX5" fmla="*/ 3086100 w 3086100"/>
                  <a:gd name="connsiteY5" fmla="*/ 8890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6100" h="546100">
                    <a:moveTo>
                      <a:pt x="0" y="0"/>
                    </a:moveTo>
                    <a:cubicBezTo>
                      <a:pt x="64558" y="91016"/>
                      <a:pt x="129117" y="182033"/>
                      <a:pt x="317500" y="266700"/>
                    </a:cubicBezTo>
                    <a:cubicBezTo>
                      <a:pt x="505883" y="351367"/>
                      <a:pt x="857250" y="469900"/>
                      <a:pt x="1130300" y="508000"/>
                    </a:cubicBezTo>
                    <a:cubicBezTo>
                      <a:pt x="1403350" y="546100"/>
                      <a:pt x="1703917" y="520700"/>
                      <a:pt x="1955800" y="495300"/>
                    </a:cubicBezTo>
                    <a:cubicBezTo>
                      <a:pt x="2207683" y="469900"/>
                      <a:pt x="2453217" y="423333"/>
                      <a:pt x="2641600" y="355600"/>
                    </a:cubicBezTo>
                    <a:cubicBezTo>
                      <a:pt x="2829983" y="287867"/>
                      <a:pt x="2958041" y="188383"/>
                      <a:pt x="3086100" y="889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3" name="172 Forma libre"/>
              <p:cNvSpPr/>
              <p:nvPr/>
            </p:nvSpPr>
            <p:spPr>
              <a:xfrm>
                <a:off x="4267200" y="3856038"/>
                <a:ext cx="3314700" cy="618067"/>
              </a:xfrm>
              <a:custGeom>
                <a:avLst/>
                <a:gdLst>
                  <a:gd name="connsiteX0" fmla="*/ 0 w 3314700"/>
                  <a:gd name="connsiteY0" fmla="*/ 0 h 618067"/>
                  <a:gd name="connsiteX1" fmla="*/ 406400 w 3314700"/>
                  <a:gd name="connsiteY1" fmla="*/ 330200 h 618067"/>
                  <a:gd name="connsiteX2" fmla="*/ 1320800 w 3314700"/>
                  <a:gd name="connsiteY2" fmla="*/ 584200 h 618067"/>
                  <a:gd name="connsiteX3" fmla="*/ 2400300 w 3314700"/>
                  <a:gd name="connsiteY3" fmla="*/ 533400 h 618067"/>
                  <a:gd name="connsiteX4" fmla="*/ 3314700 w 3314700"/>
                  <a:gd name="connsiteY4" fmla="*/ 152400 h 61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700" h="618067">
                    <a:moveTo>
                      <a:pt x="0" y="0"/>
                    </a:moveTo>
                    <a:cubicBezTo>
                      <a:pt x="93133" y="116416"/>
                      <a:pt x="186267" y="232833"/>
                      <a:pt x="406400" y="330200"/>
                    </a:cubicBezTo>
                    <a:cubicBezTo>
                      <a:pt x="626533" y="427567"/>
                      <a:pt x="988483" y="550333"/>
                      <a:pt x="1320800" y="584200"/>
                    </a:cubicBezTo>
                    <a:cubicBezTo>
                      <a:pt x="1653117" y="618067"/>
                      <a:pt x="2067983" y="605367"/>
                      <a:pt x="2400300" y="533400"/>
                    </a:cubicBezTo>
                    <a:cubicBezTo>
                      <a:pt x="2732617" y="461433"/>
                      <a:pt x="3023658" y="306916"/>
                      <a:pt x="3314700" y="152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4" name="173 Forma libre"/>
              <p:cNvSpPr/>
              <p:nvPr/>
            </p:nvSpPr>
            <p:spPr>
              <a:xfrm>
                <a:off x="4203700" y="4059238"/>
                <a:ext cx="3365500" cy="613833"/>
              </a:xfrm>
              <a:custGeom>
                <a:avLst/>
                <a:gdLst>
                  <a:gd name="connsiteX0" fmla="*/ 0 w 3365500"/>
                  <a:gd name="connsiteY0" fmla="*/ 0 h 613833"/>
                  <a:gd name="connsiteX1" fmla="*/ 266700 w 3365500"/>
                  <a:gd name="connsiteY1" fmla="*/ 279400 h 613833"/>
                  <a:gd name="connsiteX2" fmla="*/ 1028700 w 3365500"/>
                  <a:gd name="connsiteY2" fmla="*/ 546100 h 613833"/>
                  <a:gd name="connsiteX3" fmla="*/ 1790700 w 3365500"/>
                  <a:gd name="connsiteY3" fmla="*/ 609600 h 613833"/>
                  <a:gd name="connsiteX4" fmla="*/ 2705100 w 3365500"/>
                  <a:gd name="connsiteY4" fmla="*/ 533400 h 613833"/>
                  <a:gd name="connsiteX5" fmla="*/ 3365500 w 3365500"/>
                  <a:gd name="connsiteY5" fmla="*/ 127000 h 61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5500" h="613833">
                    <a:moveTo>
                      <a:pt x="0" y="0"/>
                    </a:moveTo>
                    <a:cubicBezTo>
                      <a:pt x="47625" y="94191"/>
                      <a:pt x="95250" y="188383"/>
                      <a:pt x="266700" y="279400"/>
                    </a:cubicBezTo>
                    <a:cubicBezTo>
                      <a:pt x="438150" y="370417"/>
                      <a:pt x="774700" y="491067"/>
                      <a:pt x="1028700" y="546100"/>
                    </a:cubicBezTo>
                    <a:cubicBezTo>
                      <a:pt x="1282700" y="601133"/>
                      <a:pt x="1511300" y="611717"/>
                      <a:pt x="1790700" y="609600"/>
                    </a:cubicBezTo>
                    <a:cubicBezTo>
                      <a:pt x="2070100" y="607483"/>
                      <a:pt x="2442633" y="613833"/>
                      <a:pt x="2705100" y="533400"/>
                    </a:cubicBezTo>
                    <a:cubicBezTo>
                      <a:pt x="2967567" y="452967"/>
                      <a:pt x="3365500" y="127000"/>
                      <a:pt x="3365500" y="1270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5" name="174 Forma libre"/>
              <p:cNvSpPr/>
              <p:nvPr/>
            </p:nvSpPr>
            <p:spPr>
              <a:xfrm>
                <a:off x="4203700" y="4364038"/>
                <a:ext cx="3276600" cy="522817"/>
              </a:xfrm>
              <a:custGeom>
                <a:avLst/>
                <a:gdLst>
                  <a:gd name="connsiteX0" fmla="*/ 0 w 3276600"/>
                  <a:gd name="connsiteY0" fmla="*/ 0 h 522817"/>
                  <a:gd name="connsiteX1" fmla="*/ 317500 w 3276600"/>
                  <a:gd name="connsiteY1" fmla="*/ 215900 h 522817"/>
                  <a:gd name="connsiteX2" fmla="*/ 927100 w 3276600"/>
                  <a:gd name="connsiteY2" fmla="*/ 406400 h 522817"/>
                  <a:gd name="connsiteX3" fmla="*/ 1549400 w 3276600"/>
                  <a:gd name="connsiteY3" fmla="*/ 508000 h 522817"/>
                  <a:gd name="connsiteX4" fmla="*/ 2146300 w 3276600"/>
                  <a:gd name="connsiteY4" fmla="*/ 495300 h 522817"/>
                  <a:gd name="connsiteX5" fmla="*/ 2946400 w 3276600"/>
                  <a:gd name="connsiteY5" fmla="*/ 419100 h 522817"/>
                  <a:gd name="connsiteX6" fmla="*/ 3276600 w 3276600"/>
                  <a:gd name="connsiteY6" fmla="*/ 342900 h 52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6600" h="522817">
                    <a:moveTo>
                      <a:pt x="0" y="0"/>
                    </a:moveTo>
                    <a:cubicBezTo>
                      <a:pt x="81491" y="74083"/>
                      <a:pt x="162983" y="148167"/>
                      <a:pt x="317500" y="215900"/>
                    </a:cubicBezTo>
                    <a:cubicBezTo>
                      <a:pt x="472017" y="283633"/>
                      <a:pt x="721783" y="357717"/>
                      <a:pt x="927100" y="406400"/>
                    </a:cubicBezTo>
                    <a:cubicBezTo>
                      <a:pt x="1132417" y="455083"/>
                      <a:pt x="1346200" y="493183"/>
                      <a:pt x="1549400" y="508000"/>
                    </a:cubicBezTo>
                    <a:cubicBezTo>
                      <a:pt x="1752600" y="522817"/>
                      <a:pt x="1913467" y="510117"/>
                      <a:pt x="2146300" y="495300"/>
                    </a:cubicBezTo>
                    <a:cubicBezTo>
                      <a:pt x="2379133" y="480483"/>
                      <a:pt x="2758017" y="444500"/>
                      <a:pt x="2946400" y="419100"/>
                    </a:cubicBezTo>
                    <a:cubicBezTo>
                      <a:pt x="3134783" y="393700"/>
                      <a:pt x="3205691" y="368300"/>
                      <a:pt x="3276600" y="34290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grpSp>
            <p:nvGrpSpPr>
              <p:cNvPr id="4" name="187 Grupo"/>
              <p:cNvGrpSpPr/>
              <p:nvPr/>
            </p:nvGrpSpPr>
            <p:grpSpPr>
              <a:xfrm>
                <a:off x="5143504" y="3222624"/>
                <a:ext cx="791628" cy="1624014"/>
                <a:chOff x="5143504" y="3214686"/>
                <a:chExt cx="791628" cy="1624014"/>
              </a:xfrm>
            </p:grpSpPr>
            <p:sp>
              <p:nvSpPr>
                <p:cNvPr id="176" name="175 Forma libre"/>
                <p:cNvSpPr/>
                <p:nvPr/>
              </p:nvSpPr>
              <p:spPr>
                <a:xfrm>
                  <a:off x="5143504" y="3214686"/>
                  <a:ext cx="558796" cy="1598614"/>
                </a:xfrm>
                <a:custGeom>
                  <a:avLst/>
                  <a:gdLst>
                    <a:gd name="connsiteX0" fmla="*/ 778933 w 778933"/>
                    <a:gd name="connsiteY0" fmla="*/ 0 h 1498600"/>
                    <a:gd name="connsiteX1" fmla="*/ 626533 w 778933"/>
                    <a:gd name="connsiteY1" fmla="*/ 203200 h 1498600"/>
                    <a:gd name="connsiteX2" fmla="*/ 156633 w 778933"/>
                    <a:gd name="connsiteY2" fmla="*/ 355600 h 1498600"/>
                    <a:gd name="connsiteX3" fmla="*/ 4233 w 778933"/>
                    <a:gd name="connsiteY3" fmla="*/ 685800 h 1498600"/>
                    <a:gd name="connsiteX4" fmla="*/ 131233 w 778933"/>
                    <a:gd name="connsiteY4" fmla="*/ 1193800 h 1498600"/>
                    <a:gd name="connsiteX5" fmla="*/ 397933 w 778933"/>
                    <a:gd name="connsiteY5" fmla="*/ 1498600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8933" h="1498600">
                      <a:moveTo>
                        <a:pt x="778933" y="0"/>
                      </a:moveTo>
                      <a:cubicBezTo>
                        <a:pt x="754591" y="71966"/>
                        <a:pt x="730250" y="143933"/>
                        <a:pt x="626533" y="203200"/>
                      </a:cubicBezTo>
                      <a:cubicBezTo>
                        <a:pt x="522816" y="262467"/>
                        <a:pt x="260350" y="275167"/>
                        <a:pt x="156633" y="355600"/>
                      </a:cubicBezTo>
                      <a:cubicBezTo>
                        <a:pt x="52916" y="436033"/>
                        <a:pt x="8466" y="546100"/>
                        <a:pt x="4233" y="685800"/>
                      </a:cubicBezTo>
                      <a:cubicBezTo>
                        <a:pt x="0" y="825500"/>
                        <a:pt x="65616" y="1058333"/>
                        <a:pt x="131233" y="1193800"/>
                      </a:cubicBezTo>
                      <a:cubicBezTo>
                        <a:pt x="196850" y="1329267"/>
                        <a:pt x="397933" y="1498600"/>
                        <a:pt x="397933" y="149860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77" name="176 Forma libre"/>
                <p:cNvSpPr/>
                <p:nvPr/>
              </p:nvSpPr>
              <p:spPr>
                <a:xfrm>
                  <a:off x="5357817" y="3251200"/>
                  <a:ext cx="494765" cy="1587500"/>
                </a:xfrm>
                <a:custGeom>
                  <a:avLst/>
                  <a:gdLst>
                    <a:gd name="connsiteX0" fmla="*/ 264583 w 681566"/>
                    <a:gd name="connsiteY0" fmla="*/ 1587500 h 1587500"/>
                    <a:gd name="connsiteX1" fmla="*/ 23283 w 681566"/>
                    <a:gd name="connsiteY1" fmla="*/ 1041400 h 1587500"/>
                    <a:gd name="connsiteX2" fmla="*/ 124883 w 681566"/>
                    <a:gd name="connsiteY2" fmla="*/ 406400 h 1587500"/>
                    <a:gd name="connsiteX3" fmla="*/ 594783 w 681566"/>
                    <a:gd name="connsiteY3" fmla="*/ 190500 h 1587500"/>
                    <a:gd name="connsiteX4" fmla="*/ 645583 w 681566"/>
                    <a:gd name="connsiteY4" fmla="*/ 0 h 158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566" h="1587500">
                      <a:moveTo>
                        <a:pt x="264583" y="1587500"/>
                      </a:moveTo>
                      <a:cubicBezTo>
                        <a:pt x="155574" y="1412875"/>
                        <a:pt x="46566" y="1238250"/>
                        <a:pt x="23283" y="1041400"/>
                      </a:cubicBezTo>
                      <a:cubicBezTo>
                        <a:pt x="0" y="844550"/>
                        <a:pt x="29633" y="548217"/>
                        <a:pt x="124883" y="406400"/>
                      </a:cubicBezTo>
                      <a:cubicBezTo>
                        <a:pt x="220133" y="264583"/>
                        <a:pt x="508000" y="258233"/>
                        <a:pt x="594783" y="190500"/>
                      </a:cubicBezTo>
                      <a:cubicBezTo>
                        <a:pt x="681566" y="122767"/>
                        <a:pt x="663574" y="61383"/>
                        <a:pt x="645583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78" name="177 Forma libre"/>
                <p:cNvSpPr/>
                <p:nvPr/>
              </p:nvSpPr>
              <p:spPr>
                <a:xfrm>
                  <a:off x="5643570" y="3286124"/>
                  <a:ext cx="291562" cy="1552576"/>
                </a:xfrm>
                <a:custGeom>
                  <a:avLst/>
                  <a:gdLst>
                    <a:gd name="connsiteX0" fmla="*/ 218017 w 539750"/>
                    <a:gd name="connsiteY0" fmla="*/ 1485900 h 1485900"/>
                    <a:gd name="connsiteX1" fmla="*/ 14817 w 539750"/>
                    <a:gd name="connsiteY1" fmla="*/ 1003300 h 1485900"/>
                    <a:gd name="connsiteX2" fmla="*/ 129117 w 539750"/>
                    <a:gd name="connsiteY2" fmla="*/ 330200 h 1485900"/>
                    <a:gd name="connsiteX3" fmla="*/ 472017 w 539750"/>
                    <a:gd name="connsiteY3" fmla="*/ 165100 h 1485900"/>
                    <a:gd name="connsiteX4" fmla="*/ 535517 w 539750"/>
                    <a:gd name="connsiteY4" fmla="*/ 0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750" h="1485900">
                      <a:moveTo>
                        <a:pt x="218017" y="1485900"/>
                      </a:moveTo>
                      <a:cubicBezTo>
                        <a:pt x="123825" y="1340908"/>
                        <a:pt x="29634" y="1195917"/>
                        <a:pt x="14817" y="1003300"/>
                      </a:cubicBezTo>
                      <a:cubicBezTo>
                        <a:pt x="0" y="810683"/>
                        <a:pt x="52917" y="469900"/>
                        <a:pt x="129117" y="330200"/>
                      </a:cubicBezTo>
                      <a:cubicBezTo>
                        <a:pt x="205317" y="190500"/>
                        <a:pt x="404284" y="220133"/>
                        <a:pt x="472017" y="165100"/>
                      </a:cubicBezTo>
                      <a:cubicBezTo>
                        <a:pt x="539750" y="110067"/>
                        <a:pt x="537633" y="55033"/>
                        <a:pt x="535517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196" name="195 Forma libre"/>
              <p:cNvSpPr/>
              <p:nvPr/>
            </p:nvSpPr>
            <p:spPr>
              <a:xfrm>
                <a:off x="4857752" y="3214686"/>
                <a:ext cx="773110" cy="1598614"/>
              </a:xfrm>
              <a:custGeom>
                <a:avLst/>
                <a:gdLst>
                  <a:gd name="connsiteX0" fmla="*/ 778933 w 778933"/>
                  <a:gd name="connsiteY0" fmla="*/ 0 h 1498600"/>
                  <a:gd name="connsiteX1" fmla="*/ 626533 w 778933"/>
                  <a:gd name="connsiteY1" fmla="*/ 203200 h 1498600"/>
                  <a:gd name="connsiteX2" fmla="*/ 156633 w 778933"/>
                  <a:gd name="connsiteY2" fmla="*/ 355600 h 1498600"/>
                  <a:gd name="connsiteX3" fmla="*/ 4233 w 778933"/>
                  <a:gd name="connsiteY3" fmla="*/ 685800 h 1498600"/>
                  <a:gd name="connsiteX4" fmla="*/ 131233 w 778933"/>
                  <a:gd name="connsiteY4" fmla="*/ 1193800 h 1498600"/>
                  <a:gd name="connsiteX5" fmla="*/ 397933 w 778933"/>
                  <a:gd name="connsiteY5" fmla="*/ 1498600 h 149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933" h="1498600">
                    <a:moveTo>
                      <a:pt x="778933" y="0"/>
                    </a:moveTo>
                    <a:cubicBezTo>
                      <a:pt x="754591" y="71966"/>
                      <a:pt x="730250" y="143933"/>
                      <a:pt x="626533" y="203200"/>
                    </a:cubicBezTo>
                    <a:cubicBezTo>
                      <a:pt x="522816" y="262467"/>
                      <a:pt x="260350" y="275167"/>
                      <a:pt x="156633" y="355600"/>
                    </a:cubicBezTo>
                    <a:cubicBezTo>
                      <a:pt x="52916" y="436033"/>
                      <a:pt x="8466" y="546100"/>
                      <a:pt x="4233" y="685800"/>
                    </a:cubicBezTo>
                    <a:cubicBezTo>
                      <a:pt x="0" y="825500"/>
                      <a:pt x="65616" y="1058333"/>
                      <a:pt x="131233" y="1193800"/>
                    </a:cubicBezTo>
                    <a:cubicBezTo>
                      <a:pt x="196850" y="1329267"/>
                      <a:pt x="397933" y="1498600"/>
                      <a:pt x="397933" y="14986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43" name="242 Forma libre"/>
            <p:cNvSpPr/>
            <p:nvPr/>
          </p:nvSpPr>
          <p:spPr>
            <a:xfrm>
              <a:off x="6615954" y="4572008"/>
              <a:ext cx="670690" cy="214315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5" name="139 Grupo"/>
            <p:cNvGrpSpPr/>
            <p:nvPr/>
          </p:nvGrpSpPr>
          <p:grpSpPr>
            <a:xfrm>
              <a:off x="4123330" y="3238134"/>
              <a:ext cx="1508602" cy="2073288"/>
              <a:chOff x="4123330" y="3213100"/>
              <a:chExt cx="1508602" cy="2073288"/>
            </a:xfrm>
          </p:grpSpPr>
          <p:sp>
            <p:nvSpPr>
              <p:cNvPr id="87" name="86 Forma libre"/>
              <p:cNvSpPr/>
              <p:nvPr/>
            </p:nvSpPr>
            <p:spPr>
              <a:xfrm>
                <a:off x="4123330" y="3213100"/>
                <a:ext cx="1459729" cy="2073288"/>
              </a:xfrm>
              <a:custGeom>
                <a:avLst/>
                <a:gdLst>
                  <a:gd name="connsiteX0" fmla="*/ 1833033 w 1833033"/>
                  <a:gd name="connsiteY0" fmla="*/ 0 h 2603500"/>
                  <a:gd name="connsiteX1" fmla="*/ 1604433 w 1833033"/>
                  <a:gd name="connsiteY1" fmla="*/ 203200 h 2603500"/>
                  <a:gd name="connsiteX2" fmla="*/ 982133 w 1833033"/>
                  <a:gd name="connsiteY2" fmla="*/ 266700 h 2603500"/>
                  <a:gd name="connsiteX3" fmla="*/ 486833 w 1833033"/>
                  <a:gd name="connsiteY3" fmla="*/ 406400 h 2603500"/>
                  <a:gd name="connsiteX4" fmla="*/ 169333 w 1833033"/>
                  <a:gd name="connsiteY4" fmla="*/ 800100 h 2603500"/>
                  <a:gd name="connsiteX5" fmla="*/ 55033 w 1833033"/>
                  <a:gd name="connsiteY5" fmla="*/ 1346200 h 2603500"/>
                  <a:gd name="connsiteX6" fmla="*/ 499533 w 1833033"/>
                  <a:gd name="connsiteY6" fmla="*/ 2260600 h 2603500"/>
                  <a:gd name="connsiteX7" fmla="*/ 1604433 w 1833033"/>
                  <a:gd name="connsiteY7" fmla="*/ 2603500 h 260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3033" h="2603500">
                    <a:moveTo>
                      <a:pt x="1833033" y="0"/>
                    </a:moveTo>
                    <a:cubicBezTo>
                      <a:pt x="1789641" y="79375"/>
                      <a:pt x="1746250" y="158750"/>
                      <a:pt x="1604433" y="203200"/>
                    </a:cubicBezTo>
                    <a:cubicBezTo>
                      <a:pt x="1462616" y="247650"/>
                      <a:pt x="1168400" y="232833"/>
                      <a:pt x="982133" y="266700"/>
                    </a:cubicBezTo>
                    <a:cubicBezTo>
                      <a:pt x="795866" y="300567"/>
                      <a:pt x="622300" y="317500"/>
                      <a:pt x="486833" y="406400"/>
                    </a:cubicBezTo>
                    <a:cubicBezTo>
                      <a:pt x="351366" y="495300"/>
                      <a:pt x="241300" y="643467"/>
                      <a:pt x="169333" y="800100"/>
                    </a:cubicBezTo>
                    <a:cubicBezTo>
                      <a:pt x="97366" y="956733"/>
                      <a:pt x="0" y="1102784"/>
                      <a:pt x="55033" y="1346200"/>
                    </a:cubicBezTo>
                    <a:cubicBezTo>
                      <a:pt x="110066" y="1589616"/>
                      <a:pt x="241300" y="2051050"/>
                      <a:pt x="499533" y="2260600"/>
                    </a:cubicBezTo>
                    <a:cubicBezTo>
                      <a:pt x="757766" y="2470150"/>
                      <a:pt x="1181099" y="2536825"/>
                      <a:pt x="1604433" y="260350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89 Forma libre"/>
              <p:cNvSpPr/>
              <p:nvPr/>
            </p:nvSpPr>
            <p:spPr>
              <a:xfrm>
                <a:off x="4221094" y="3223214"/>
                <a:ext cx="1365336" cy="1891243"/>
              </a:xfrm>
              <a:custGeom>
                <a:avLst/>
                <a:gdLst>
                  <a:gd name="connsiteX0" fmla="*/ 1684867 w 1714500"/>
                  <a:gd name="connsiteY0" fmla="*/ 0 h 2374900"/>
                  <a:gd name="connsiteX1" fmla="*/ 1507067 w 1714500"/>
                  <a:gd name="connsiteY1" fmla="*/ 190500 h 2374900"/>
                  <a:gd name="connsiteX2" fmla="*/ 440267 w 1714500"/>
                  <a:gd name="connsiteY2" fmla="*/ 393700 h 2374900"/>
                  <a:gd name="connsiteX3" fmla="*/ 33867 w 1714500"/>
                  <a:gd name="connsiteY3" fmla="*/ 1104900 h 2374900"/>
                  <a:gd name="connsiteX4" fmla="*/ 237067 w 1714500"/>
                  <a:gd name="connsiteY4" fmla="*/ 1892300 h 2374900"/>
                  <a:gd name="connsiteX5" fmla="*/ 478367 w 1714500"/>
                  <a:gd name="connsiteY5" fmla="*/ 2171700 h 2374900"/>
                  <a:gd name="connsiteX6" fmla="*/ 605367 w 1714500"/>
                  <a:gd name="connsiteY6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2374900">
                    <a:moveTo>
                      <a:pt x="1684867" y="0"/>
                    </a:moveTo>
                    <a:cubicBezTo>
                      <a:pt x="1699683" y="62441"/>
                      <a:pt x="1714500" y="124883"/>
                      <a:pt x="1507067" y="190500"/>
                    </a:cubicBezTo>
                    <a:cubicBezTo>
                      <a:pt x="1299634" y="256117"/>
                      <a:pt x="685800" y="241300"/>
                      <a:pt x="440267" y="393700"/>
                    </a:cubicBezTo>
                    <a:cubicBezTo>
                      <a:pt x="194734" y="546100"/>
                      <a:pt x="67734" y="855133"/>
                      <a:pt x="33867" y="1104900"/>
                    </a:cubicBezTo>
                    <a:cubicBezTo>
                      <a:pt x="0" y="1354667"/>
                      <a:pt x="162984" y="1714500"/>
                      <a:pt x="237067" y="1892300"/>
                    </a:cubicBezTo>
                    <a:cubicBezTo>
                      <a:pt x="311150" y="2070100"/>
                      <a:pt x="416984" y="2091267"/>
                      <a:pt x="478367" y="2171700"/>
                    </a:cubicBezTo>
                    <a:cubicBezTo>
                      <a:pt x="539750" y="2252133"/>
                      <a:pt x="572558" y="2313516"/>
                      <a:pt x="605367" y="23749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1" name="90 Forma libre"/>
              <p:cNvSpPr/>
              <p:nvPr/>
            </p:nvSpPr>
            <p:spPr>
              <a:xfrm>
                <a:off x="4300318" y="3213100"/>
                <a:ext cx="1292855" cy="1951925"/>
              </a:xfrm>
              <a:custGeom>
                <a:avLst/>
                <a:gdLst>
                  <a:gd name="connsiteX0" fmla="*/ 1623483 w 1623483"/>
                  <a:gd name="connsiteY0" fmla="*/ 0 h 2451100"/>
                  <a:gd name="connsiteX1" fmla="*/ 1509183 w 1623483"/>
                  <a:gd name="connsiteY1" fmla="*/ 165100 h 2451100"/>
                  <a:gd name="connsiteX2" fmla="*/ 1318683 w 1623483"/>
                  <a:gd name="connsiteY2" fmla="*/ 266700 h 2451100"/>
                  <a:gd name="connsiteX3" fmla="*/ 315383 w 1623483"/>
                  <a:gd name="connsiteY3" fmla="*/ 520700 h 2451100"/>
                  <a:gd name="connsiteX4" fmla="*/ 23283 w 1623483"/>
                  <a:gd name="connsiteY4" fmla="*/ 1054100 h 2451100"/>
                  <a:gd name="connsiteX5" fmla="*/ 175683 w 1623483"/>
                  <a:gd name="connsiteY5" fmla="*/ 1651000 h 2451100"/>
                  <a:gd name="connsiteX6" fmla="*/ 531283 w 1623483"/>
                  <a:gd name="connsiteY6" fmla="*/ 2146300 h 2451100"/>
                  <a:gd name="connsiteX7" fmla="*/ 658283 w 1623483"/>
                  <a:gd name="connsiteY7" fmla="*/ 2451100 h 245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483" h="2451100">
                    <a:moveTo>
                      <a:pt x="1623483" y="0"/>
                    </a:moveTo>
                    <a:cubicBezTo>
                      <a:pt x="1591733" y="60325"/>
                      <a:pt x="1559983" y="120650"/>
                      <a:pt x="1509183" y="165100"/>
                    </a:cubicBezTo>
                    <a:cubicBezTo>
                      <a:pt x="1458383" y="209550"/>
                      <a:pt x="1517650" y="207433"/>
                      <a:pt x="1318683" y="266700"/>
                    </a:cubicBezTo>
                    <a:cubicBezTo>
                      <a:pt x="1119716" y="325967"/>
                      <a:pt x="531283" y="389467"/>
                      <a:pt x="315383" y="520700"/>
                    </a:cubicBezTo>
                    <a:cubicBezTo>
                      <a:pt x="99483" y="651933"/>
                      <a:pt x="46566" y="865717"/>
                      <a:pt x="23283" y="1054100"/>
                    </a:cubicBezTo>
                    <a:cubicBezTo>
                      <a:pt x="0" y="1242483"/>
                      <a:pt x="91016" y="1468967"/>
                      <a:pt x="175683" y="1651000"/>
                    </a:cubicBezTo>
                    <a:cubicBezTo>
                      <a:pt x="260350" y="1833033"/>
                      <a:pt x="450850" y="2012950"/>
                      <a:pt x="531283" y="2146300"/>
                    </a:cubicBezTo>
                    <a:cubicBezTo>
                      <a:pt x="611716" y="2279650"/>
                      <a:pt x="634999" y="2365375"/>
                      <a:pt x="658283" y="24511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2" name="91 Forma libre"/>
              <p:cNvSpPr/>
              <p:nvPr/>
            </p:nvSpPr>
            <p:spPr>
              <a:xfrm>
                <a:off x="4342457" y="3233327"/>
                <a:ext cx="1230488" cy="1982266"/>
              </a:xfrm>
              <a:custGeom>
                <a:avLst/>
                <a:gdLst>
                  <a:gd name="connsiteX0" fmla="*/ 1545167 w 1545167"/>
                  <a:gd name="connsiteY0" fmla="*/ 0 h 2489200"/>
                  <a:gd name="connsiteX1" fmla="*/ 1468967 w 1545167"/>
                  <a:gd name="connsiteY1" fmla="*/ 139700 h 2489200"/>
                  <a:gd name="connsiteX2" fmla="*/ 1354667 w 1545167"/>
                  <a:gd name="connsiteY2" fmla="*/ 254000 h 2489200"/>
                  <a:gd name="connsiteX3" fmla="*/ 1062567 w 1545167"/>
                  <a:gd name="connsiteY3" fmla="*/ 342900 h 2489200"/>
                  <a:gd name="connsiteX4" fmla="*/ 503767 w 1545167"/>
                  <a:gd name="connsiteY4" fmla="*/ 419100 h 2489200"/>
                  <a:gd name="connsiteX5" fmla="*/ 211667 w 1545167"/>
                  <a:gd name="connsiteY5" fmla="*/ 558800 h 2489200"/>
                  <a:gd name="connsiteX6" fmla="*/ 21167 w 1545167"/>
                  <a:gd name="connsiteY6" fmla="*/ 825500 h 2489200"/>
                  <a:gd name="connsiteX7" fmla="*/ 84667 w 1545167"/>
                  <a:gd name="connsiteY7" fmla="*/ 1333500 h 2489200"/>
                  <a:gd name="connsiteX8" fmla="*/ 529167 w 1545167"/>
                  <a:gd name="connsiteY8" fmla="*/ 2032000 h 2489200"/>
                  <a:gd name="connsiteX9" fmla="*/ 681567 w 1545167"/>
                  <a:gd name="connsiteY9" fmla="*/ 2247900 h 2489200"/>
                  <a:gd name="connsiteX10" fmla="*/ 821267 w 1545167"/>
                  <a:gd name="connsiteY10" fmla="*/ 248920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5167" h="2489200">
                    <a:moveTo>
                      <a:pt x="1545167" y="0"/>
                    </a:moveTo>
                    <a:cubicBezTo>
                      <a:pt x="1522942" y="48683"/>
                      <a:pt x="1500717" y="97367"/>
                      <a:pt x="1468967" y="139700"/>
                    </a:cubicBezTo>
                    <a:cubicBezTo>
                      <a:pt x="1437217" y="182033"/>
                      <a:pt x="1422400" y="220133"/>
                      <a:pt x="1354667" y="254000"/>
                    </a:cubicBezTo>
                    <a:cubicBezTo>
                      <a:pt x="1286934" y="287867"/>
                      <a:pt x="1204384" y="315383"/>
                      <a:pt x="1062567" y="342900"/>
                    </a:cubicBezTo>
                    <a:cubicBezTo>
                      <a:pt x="920750" y="370417"/>
                      <a:pt x="645584" y="383117"/>
                      <a:pt x="503767" y="419100"/>
                    </a:cubicBezTo>
                    <a:cubicBezTo>
                      <a:pt x="361950" y="455083"/>
                      <a:pt x="292100" y="491067"/>
                      <a:pt x="211667" y="558800"/>
                    </a:cubicBezTo>
                    <a:cubicBezTo>
                      <a:pt x="131234" y="626533"/>
                      <a:pt x="42334" y="696383"/>
                      <a:pt x="21167" y="825500"/>
                    </a:cubicBezTo>
                    <a:cubicBezTo>
                      <a:pt x="0" y="954617"/>
                      <a:pt x="0" y="1132417"/>
                      <a:pt x="84667" y="1333500"/>
                    </a:cubicBezTo>
                    <a:cubicBezTo>
                      <a:pt x="169334" y="1534583"/>
                      <a:pt x="429684" y="1879600"/>
                      <a:pt x="529167" y="2032000"/>
                    </a:cubicBezTo>
                    <a:cubicBezTo>
                      <a:pt x="628650" y="2184400"/>
                      <a:pt x="632884" y="2171700"/>
                      <a:pt x="681567" y="2247900"/>
                    </a:cubicBezTo>
                    <a:cubicBezTo>
                      <a:pt x="730250" y="2324100"/>
                      <a:pt x="687917" y="2457450"/>
                      <a:pt x="821267" y="24892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3" name="92 Forma libre"/>
              <p:cNvSpPr/>
              <p:nvPr/>
            </p:nvSpPr>
            <p:spPr>
              <a:xfrm>
                <a:off x="4377855" y="3243441"/>
                <a:ext cx="1205204" cy="1982266"/>
              </a:xfrm>
              <a:custGeom>
                <a:avLst/>
                <a:gdLst>
                  <a:gd name="connsiteX0" fmla="*/ 865717 w 1513417"/>
                  <a:gd name="connsiteY0" fmla="*/ 2489200 h 2489200"/>
                  <a:gd name="connsiteX1" fmla="*/ 738717 w 1513417"/>
                  <a:gd name="connsiteY1" fmla="*/ 2159000 h 2489200"/>
                  <a:gd name="connsiteX2" fmla="*/ 459317 w 1513417"/>
                  <a:gd name="connsiteY2" fmla="*/ 1752600 h 2489200"/>
                  <a:gd name="connsiteX3" fmla="*/ 116417 w 1513417"/>
                  <a:gd name="connsiteY3" fmla="*/ 1358900 h 2489200"/>
                  <a:gd name="connsiteX4" fmla="*/ 27517 w 1513417"/>
                  <a:gd name="connsiteY4" fmla="*/ 863600 h 2489200"/>
                  <a:gd name="connsiteX5" fmla="*/ 281517 w 1513417"/>
                  <a:gd name="connsiteY5" fmla="*/ 469900 h 2489200"/>
                  <a:gd name="connsiteX6" fmla="*/ 1119717 w 1513417"/>
                  <a:gd name="connsiteY6" fmla="*/ 304800 h 2489200"/>
                  <a:gd name="connsiteX7" fmla="*/ 1513417 w 1513417"/>
                  <a:gd name="connsiteY7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417" h="2489200">
                    <a:moveTo>
                      <a:pt x="865717" y="2489200"/>
                    </a:moveTo>
                    <a:cubicBezTo>
                      <a:pt x="836083" y="2385483"/>
                      <a:pt x="806450" y="2281767"/>
                      <a:pt x="738717" y="2159000"/>
                    </a:cubicBezTo>
                    <a:cubicBezTo>
                      <a:pt x="670984" y="2036233"/>
                      <a:pt x="563034" y="1885950"/>
                      <a:pt x="459317" y="1752600"/>
                    </a:cubicBezTo>
                    <a:cubicBezTo>
                      <a:pt x="355600" y="1619250"/>
                      <a:pt x="188384" y="1507067"/>
                      <a:pt x="116417" y="1358900"/>
                    </a:cubicBezTo>
                    <a:cubicBezTo>
                      <a:pt x="44450" y="1210733"/>
                      <a:pt x="0" y="1011767"/>
                      <a:pt x="27517" y="863600"/>
                    </a:cubicBezTo>
                    <a:cubicBezTo>
                      <a:pt x="55034" y="715433"/>
                      <a:pt x="99484" y="563033"/>
                      <a:pt x="281517" y="469900"/>
                    </a:cubicBezTo>
                    <a:cubicBezTo>
                      <a:pt x="463550" y="376767"/>
                      <a:pt x="914400" y="383117"/>
                      <a:pt x="1119717" y="304800"/>
                    </a:cubicBezTo>
                    <a:cubicBezTo>
                      <a:pt x="1325034" y="226483"/>
                      <a:pt x="1419225" y="113241"/>
                      <a:pt x="151341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4" name="93 Forma libre"/>
              <p:cNvSpPr/>
              <p:nvPr/>
            </p:nvSpPr>
            <p:spPr>
              <a:xfrm>
                <a:off x="4413253" y="3233327"/>
                <a:ext cx="1190034" cy="2032834"/>
              </a:xfrm>
              <a:custGeom>
                <a:avLst/>
                <a:gdLst>
                  <a:gd name="connsiteX0" fmla="*/ 999067 w 1494367"/>
                  <a:gd name="connsiteY0" fmla="*/ 2552700 h 2552700"/>
                  <a:gd name="connsiteX1" fmla="*/ 859367 w 1494367"/>
                  <a:gd name="connsiteY1" fmla="*/ 2184400 h 2552700"/>
                  <a:gd name="connsiteX2" fmla="*/ 503767 w 1494367"/>
                  <a:gd name="connsiteY2" fmla="*/ 1778000 h 2552700"/>
                  <a:gd name="connsiteX3" fmla="*/ 211667 w 1494367"/>
                  <a:gd name="connsiteY3" fmla="*/ 1422400 h 2552700"/>
                  <a:gd name="connsiteX4" fmla="*/ 21167 w 1494367"/>
                  <a:gd name="connsiteY4" fmla="*/ 1003300 h 2552700"/>
                  <a:gd name="connsiteX5" fmla="*/ 84667 w 1494367"/>
                  <a:gd name="connsiteY5" fmla="*/ 622300 h 2552700"/>
                  <a:gd name="connsiteX6" fmla="*/ 478367 w 1494367"/>
                  <a:gd name="connsiteY6" fmla="*/ 419100 h 2552700"/>
                  <a:gd name="connsiteX7" fmla="*/ 833967 w 1494367"/>
                  <a:gd name="connsiteY7" fmla="*/ 368300 h 2552700"/>
                  <a:gd name="connsiteX8" fmla="*/ 1367367 w 1494367"/>
                  <a:gd name="connsiteY8" fmla="*/ 228600 h 2552700"/>
                  <a:gd name="connsiteX9" fmla="*/ 1494367 w 1494367"/>
                  <a:gd name="connsiteY9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4367" h="2552700">
                    <a:moveTo>
                      <a:pt x="999067" y="2552700"/>
                    </a:moveTo>
                    <a:cubicBezTo>
                      <a:pt x="970492" y="2433108"/>
                      <a:pt x="941917" y="2313517"/>
                      <a:pt x="859367" y="2184400"/>
                    </a:cubicBezTo>
                    <a:cubicBezTo>
                      <a:pt x="776817" y="2055283"/>
                      <a:pt x="611717" y="1905000"/>
                      <a:pt x="503767" y="1778000"/>
                    </a:cubicBezTo>
                    <a:cubicBezTo>
                      <a:pt x="395817" y="1651000"/>
                      <a:pt x="292100" y="1551517"/>
                      <a:pt x="211667" y="1422400"/>
                    </a:cubicBezTo>
                    <a:cubicBezTo>
                      <a:pt x="131234" y="1293283"/>
                      <a:pt x="42334" y="1136650"/>
                      <a:pt x="21167" y="1003300"/>
                    </a:cubicBezTo>
                    <a:cubicBezTo>
                      <a:pt x="0" y="869950"/>
                      <a:pt x="8467" y="719667"/>
                      <a:pt x="84667" y="622300"/>
                    </a:cubicBezTo>
                    <a:cubicBezTo>
                      <a:pt x="160867" y="524933"/>
                      <a:pt x="353484" y="461433"/>
                      <a:pt x="478367" y="419100"/>
                    </a:cubicBezTo>
                    <a:cubicBezTo>
                      <a:pt x="603250" y="376767"/>
                      <a:pt x="685800" y="400050"/>
                      <a:pt x="833967" y="368300"/>
                    </a:cubicBezTo>
                    <a:cubicBezTo>
                      <a:pt x="982134" y="336550"/>
                      <a:pt x="1257300" y="289983"/>
                      <a:pt x="1367367" y="228600"/>
                    </a:cubicBezTo>
                    <a:cubicBezTo>
                      <a:pt x="1477434" y="167217"/>
                      <a:pt x="1416050" y="35983"/>
                      <a:pt x="149436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94 Forma libre"/>
              <p:cNvSpPr/>
              <p:nvPr/>
            </p:nvSpPr>
            <p:spPr>
              <a:xfrm>
                <a:off x="4418309" y="3233327"/>
                <a:ext cx="1195091" cy="2032834"/>
              </a:xfrm>
              <a:custGeom>
                <a:avLst/>
                <a:gdLst>
                  <a:gd name="connsiteX0" fmla="*/ 1107017 w 1500717"/>
                  <a:gd name="connsiteY0" fmla="*/ 2552700 h 2552700"/>
                  <a:gd name="connsiteX1" fmla="*/ 1030817 w 1500717"/>
                  <a:gd name="connsiteY1" fmla="*/ 2209800 h 2552700"/>
                  <a:gd name="connsiteX2" fmla="*/ 662517 w 1500717"/>
                  <a:gd name="connsiteY2" fmla="*/ 1816100 h 2552700"/>
                  <a:gd name="connsiteX3" fmla="*/ 319617 w 1500717"/>
                  <a:gd name="connsiteY3" fmla="*/ 1498600 h 2552700"/>
                  <a:gd name="connsiteX4" fmla="*/ 40217 w 1500717"/>
                  <a:gd name="connsiteY4" fmla="*/ 990600 h 2552700"/>
                  <a:gd name="connsiteX5" fmla="*/ 78317 w 1500717"/>
                  <a:gd name="connsiteY5" fmla="*/ 647700 h 2552700"/>
                  <a:gd name="connsiteX6" fmla="*/ 497417 w 1500717"/>
                  <a:gd name="connsiteY6" fmla="*/ 393700 h 2552700"/>
                  <a:gd name="connsiteX7" fmla="*/ 1119717 w 1500717"/>
                  <a:gd name="connsiteY7" fmla="*/ 317500 h 2552700"/>
                  <a:gd name="connsiteX8" fmla="*/ 1500717 w 1500717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0717" h="2552700">
                    <a:moveTo>
                      <a:pt x="1107017" y="2552700"/>
                    </a:moveTo>
                    <a:cubicBezTo>
                      <a:pt x="1105958" y="2442633"/>
                      <a:pt x="1104900" y="2332567"/>
                      <a:pt x="1030817" y="2209800"/>
                    </a:cubicBezTo>
                    <a:cubicBezTo>
                      <a:pt x="956734" y="2087033"/>
                      <a:pt x="781050" y="1934633"/>
                      <a:pt x="662517" y="1816100"/>
                    </a:cubicBezTo>
                    <a:cubicBezTo>
                      <a:pt x="543984" y="1697567"/>
                      <a:pt x="423334" y="1636183"/>
                      <a:pt x="319617" y="1498600"/>
                    </a:cubicBezTo>
                    <a:cubicBezTo>
                      <a:pt x="215900" y="1361017"/>
                      <a:pt x="80434" y="1132417"/>
                      <a:pt x="40217" y="990600"/>
                    </a:cubicBezTo>
                    <a:cubicBezTo>
                      <a:pt x="0" y="848783"/>
                      <a:pt x="2117" y="747183"/>
                      <a:pt x="78317" y="647700"/>
                    </a:cubicBezTo>
                    <a:cubicBezTo>
                      <a:pt x="154517" y="548217"/>
                      <a:pt x="323850" y="448733"/>
                      <a:pt x="497417" y="393700"/>
                    </a:cubicBezTo>
                    <a:cubicBezTo>
                      <a:pt x="670984" y="338667"/>
                      <a:pt x="952500" y="383117"/>
                      <a:pt x="1119717" y="317500"/>
                    </a:cubicBezTo>
                    <a:cubicBezTo>
                      <a:pt x="1286934" y="251883"/>
                      <a:pt x="1393825" y="125941"/>
                      <a:pt x="150071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95 Forma libre"/>
              <p:cNvSpPr/>
              <p:nvPr/>
            </p:nvSpPr>
            <p:spPr>
              <a:xfrm>
                <a:off x="4643438" y="3253554"/>
                <a:ext cx="969962" cy="2032834"/>
              </a:xfrm>
              <a:custGeom>
                <a:avLst/>
                <a:gdLst>
                  <a:gd name="connsiteX0" fmla="*/ 1159933 w 1439333"/>
                  <a:gd name="connsiteY0" fmla="*/ 2552700 h 2552700"/>
                  <a:gd name="connsiteX1" fmla="*/ 1096433 w 1439333"/>
                  <a:gd name="connsiteY1" fmla="*/ 2171700 h 2552700"/>
                  <a:gd name="connsiteX2" fmla="*/ 728133 w 1439333"/>
                  <a:gd name="connsiteY2" fmla="*/ 1790700 h 2552700"/>
                  <a:gd name="connsiteX3" fmla="*/ 334433 w 1439333"/>
                  <a:gd name="connsiteY3" fmla="*/ 1460500 h 2552700"/>
                  <a:gd name="connsiteX4" fmla="*/ 67733 w 1439333"/>
                  <a:gd name="connsiteY4" fmla="*/ 1016000 h 2552700"/>
                  <a:gd name="connsiteX5" fmla="*/ 67733 w 1439333"/>
                  <a:gd name="connsiteY5" fmla="*/ 635000 h 2552700"/>
                  <a:gd name="connsiteX6" fmla="*/ 474133 w 1439333"/>
                  <a:gd name="connsiteY6" fmla="*/ 381000 h 2552700"/>
                  <a:gd name="connsiteX7" fmla="*/ 1121833 w 1439333"/>
                  <a:gd name="connsiteY7" fmla="*/ 292100 h 2552700"/>
                  <a:gd name="connsiteX8" fmla="*/ 1439333 w 1439333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9333" h="2552700">
                    <a:moveTo>
                      <a:pt x="1159933" y="2552700"/>
                    </a:moveTo>
                    <a:cubicBezTo>
                      <a:pt x="1164166" y="2425700"/>
                      <a:pt x="1168400" y="2298700"/>
                      <a:pt x="1096433" y="2171700"/>
                    </a:cubicBezTo>
                    <a:cubicBezTo>
                      <a:pt x="1024466" y="2044700"/>
                      <a:pt x="855133" y="1909233"/>
                      <a:pt x="728133" y="1790700"/>
                    </a:cubicBezTo>
                    <a:cubicBezTo>
                      <a:pt x="601133" y="1672167"/>
                      <a:pt x="444500" y="1589617"/>
                      <a:pt x="334433" y="1460500"/>
                    </a:cubicBezTo>
                    <a:cubicBezTo>
                      <a:pt x="224366" y="1331383"/>
                      <a:pt x="112183" y="1153583"/>
                      <a:pt x="67733" y="1016000"/>
                    </a:cubicBezTo>
                    <a:cubicBezTo>
                      <a:pt x="23283" y="878417"/>
                      <a:pt x="0" y="740833"/>
                      <a:pt x="67733" y="635000"/>
                    </a:cubicBezTo>
                    <a:cubicBezTo>
                      <a:pt x="135466" y="529167"/>
                      <a:pt x="298450" y="438150"/>
                      <a:pt x="474133" y="381000"/>
                    </a:cubicBezTo>
                    <a:cubicBezTo>
                      <a:pt x="649816" y="323850"/>
                      <a:pt x="960966" y="355600"/>
                      <a:pt x="1121833" y="292100"/>
                    </a:cubicBezTo>
                    <a:cubicBezTo>
                      <a:pt x="1282700" y="228600"/>
                      <a:pt x="1361016" y="114300"/>
                      <a:pt x="1439333" y="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8" name="97 Forma libre"/>
              <p:cNvSpPr/>
              <p:nvPr/>
            </p:nvSpPr>
            <p:spPr>
              <a:xfrm>
                <a:off x="4318859" y="4720026"/>
                <a:ext cx="1031587" cy="303408"/>
              </a:xfrm>
              <a:custGeom>
                <a:avLst/>
                <a:gdLst>
                  <a:gd name="connsiteX0" fmla="*/ 1295400 w 1295400"/>
                  <a:gd name="connsiteY0" fmla="*/ 381000 h 381000"/>
                  <a:gd name="connsiteX1" fmla="*/ 622300 w 1295400"/>
                  <a:gd name="connsiteY1" fmla="*/ 355600 h 381000"/>
                  <a:gd name="connsiteX2" fmla="*/ 152400 w 1295400"/>
                  <a:gd name="connsiteY2" fmla="*/ 139700 h 381000"/>
                  <a:gd name="connsiteX3" fmla="*/ 0 w 1295400"/>
                  <a:gd name="connsiteY3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0" h="381000">
                    <a:moveTo>
                      <a:pt x="1295400" y="381000"/>
                    </a:moveTo>
                    <a:lnTo>
                      <a:pt x="622300" y="355600"/>
                    </a:lnTo>
                    <a:cubicBezTo>
                      <a:pt x="431800" y="315383"/>
                      <a:pt x="256117" y="198967"/>
                      <a:pt x="152400" y="139700"/>
                    </a:cubicBezTo>
                    <a:cubicBezTo>
                      <a:pt x="48683" y="80433"/>
                      <a:pt x="24341" y="4021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9" name="98 Forma libre"/>
              <p:cNvSpPr/>
              <p:nvPr/>
            </p:nvSpPr>
            <p:spPr>
              <a:xfrm>
                <a:off x="4288519" y="4659345"/>
                <a:ext cx="991133" cy="278124"/>
              </a:xfrm>
              <a:custGeom>
                <a:avLst/>
                <a:gdLst>
                  <a:gd name="connsiteX0" fmla="*/ 1244600 w 1244600"/>
                  <a:gd name="connsiteY0" fmla="*/ 317500 h 349250"/>
                  <a:gd name="connsiteX1" fmla="*/ 749300 w 1244600"/>
                  <a:gd name="connsiteY1" fmla="*/ 330200 h 349250"/>
                  <a:gd name="connsiteX2" fmla="*/ 266700 w 1244600"/>
                  <a:gd name="connsiteY2" fmla="*/ 203200 h 349250"/>
                  <a:gd name="connsiteX3" fmla="*/ 0 w 1244600"/>
                  <a:gd name="connsiteY3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349250">
                    <a:moveTo>
                      <a:pt x="1244600" y="317500"/>
                    </a:moveTo>
                    <a:cubicBezTo>
                      <a:pt x="1078441" y="333375"/>
                      <a:pt x="912283" y="349250"/>
                      <a:pt x="749300" y="330200"/>
                    </a:cubicBezTo>
                    <a:cubicBezTo>
                      <a:pt x="586317" y="311150"/>
                      <a:pt x="391583" y="258233"/>
                      <a:pt x="266700" y="203200"/>
                    </a:cubicBezTo>
                    <a:cubicBezTo>
                      <a:pt x="141817" y="148167"/>
                      <a:pt x="70908" y="74083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0" name="99 Forma libre"/>
              <p:cNvSpPr/>
              <p:nvPr/>
            </p:nvSpPr>
            <p:spPr>
              <a:xfrm>
                <a:off x="4258178" y="4598663"/>
                <a:ext cx="940565" cy="249469"/>
              </a:xfrm>
              <a:custGeom>
                <a:avLst/>
                <a:gdLst>
                  <a:gd name="connsiteX0" fmla="*/ 1181100 w 1181100"/>
                  <a:gd name="connsiteY0" fmla="*/ 279400 h 313267"/>
                  <a:gd name="connsiteX1" fmla="*/ 609600 w 1181100"/>
                  <a:gd name="connsiteY1" fmla="*/ 266700 h 313267"/>
                  <a:gd name="connsiteX2" fmla="*/ 0 w 1181100"/>
                  <a:gd name="connsiteY2" fmla="*/ 0 h 31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0" h="313267">
                    <a:moveTo>
                      <a:pt x="1181100" y="279400"/>
                    </a:moveTo>
                    <a:cubicBezTo>
                      <a:pt x="993775" y="296333"/>
                      <a:pt x="806450" y="313267"/>
                      <a:pt x="609600" y="266700"/>
                    </a:cubicBezTo>
                    <a:cubicBezTo>
                      <a:pt x="412750" y="220133"/>
                      <a:pt x="206375" y="11006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1" name="100 Forma libre"/>
              <p:cNvSpPr/>
              <p:nvPr/>
            </p:nvSpPr>
            <p:spPr>
              <a:xfrm>
                <a:off x="4227837" y="4527868"/>
                <a:ext cx="900110" cy="222499"/>
              </a:xfrm>
              <a:custGeom>
                <a:avLst/>
                <a:gdLst>
                  <a:gd name="connsiteX0" fmla="*/ 1130300 w 1130300"/>
                  <a:gd name="connsiteY0" fmla="*/ 279400 h 279400"/>
                  <a:gd name="connsiteX1" fmla="*/ 584200 w 1130300"/>
                  <a:gd name="connsiteY1" fmla="*/ 228600 h 279400"/>
                  <a:gd name="connsiteX2" fmla="*/ 0 w 1130300"/>
                  <a:gd name="connsiteY2" fmla="*/ 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0300" h="279400">
                    <a:moveTo>
                      <a:pt x="1130300" y="279400"/>
                    </a:moveTo>
                    <a:cubicBezTo>
                      <a:pt x="951441" y="277283"/>
                      <a:pt x="772583" y="275167"/>
                      <a:pt x="584200" y="228600"/>
                    </a:cubicBezTo>
                    <a:cubicBezTo>
                      <a:pt x="395817" y="182033"/>
                      <a:pt x="197908" y="9101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101 Forma libre"/>
              <p:cNvSpPr/>
              <p:nvPr/>
            </p:nvSpPr>
            <p:spPr>
              <a:xfrm>
                <a:off x="4217723" y="4457073"/>
                <a:ext cx="798974" cy="212386"/>
              </a:xfrm>
              <a:custGeom>
                <a:avLst/>
                <a:gdLst>
                  <a:gd name="connsiteX0" fmla="*/ 1003300 w 1003300"/>
                  <a:gd name="connsiteY0" fmla="*/ 266700 h 266700"/>
                  <a:gd name="connsiteX1" fmla="*/ 419100 w 1003300"/>
                  <a:gd name="connsiteY1" fmla="*/ 203200 h 266700"/>
                  <a:gd name="connsiteX2" fmla="*/ 0 w 100330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3300" h="266700">
                    <a:moveTo>
                      <a:pt x="1003300" y="266700"/>
                    </a:moveTo>
                    <a:cubicBezTo>
                      <a:pt x="794808" y="257175"/>
                      <a:pt x="586317" y="247650"/>
                      <a:pt x="419100" y="203200"/>
                    </a:cubicBezTo>
                    <a:cubicBezTo>
                      <a:pt x="251883" y="158750"/>
                      <a:pt x="125941" y="79375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102 Forma libre"/>
              <p:cNvSpPr/>
              <p:nvPr/>
            </p:nvSpPr>
            <p:spPr>
              <a:xfrm>
                <a:off x="4389655" y="4881844"/>
                <a:ext cx="1011360" cy="283181"/>
              </a:xfrm>
              <a:custGeom>
                <a:avLst/>
                <a:gdLst>
                  <a:gd name="connsiteX0" fmla="*/ 1270000 w 1270000"/>
                  <a:gd name="connsiteY0" fmla="*/ 304800 h 355600"/>
                  <a:gd name="connsiteX1" fmla="*/ 673100 w 1270000"/>
                  <a:gd name="connsiteY1" fmla="*/ 304800 h 355600"/>
                  <a:gd name="connsiteX2" fmla="*/ 0 w 1270000"/>
                  <a:gd name="connsiteY2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355600">
                    <a:moveTo>
                      <a:pt x="1270000" y="304800"/>
                    </a:moveTo>
                    <a:cubicBezTo>
                      <a:pt x="1077383" y="330200"/>
                      <a:pt x="884767" y="355600"/>
                      <a:pt x="673100" y="304800"/>
                    </a:cubicBezTo>
                    <a:cubicBezTo>
                      <a:pt x="461433" y="254000"/>
                      <a:pt x="230716" y="127000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103 Forma libre"/>
              <p:cNvSpPr/>
              <p:nvPr/>
            </p:nvSpPr>
            <p:spPr>
              <a:xfrm>
                <a:off x="4187383" y="4386278"/>
                <a:ext cx="758520" cy="205643"/>
              </a:xfrm>
              <a:custGeom>
                <a:avLst/>
                <a:gdLst>
                  <a:gd name="connsiteX0" fmla="*/ 952500 w 952500"/>
                  <a:gd name="connsiteY0" fmla="*/ 254000 h 258233"/>
                  <a:gd name="connsiteX1" fmla="*/ 431800 w 952500"/>
                  <a:gd name="connsiteY1" fmla="*/ 215900 h 258233"/>
                  <a:gd name="connsiteX2" fmla="*/ 0 w 952500"/>
                  <a:gd name="connsiteY2" fmla="*/ 0 h 25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0" h="258233">
                    <a:moveTo>
                      <a:pt x="952500" y="254000"/>
                    </a:moveTo>
                    <a:cubicBezTo>
                      <a:pt x="771525" y="256116"/>
                      <a:pt x="590550" y="258233"/>
                      <a:pt x="431800" y="215900"/>
                    </a:cubicBezTo>
                    <a:cubicBezTo>
                      <a:pt x="273050" y="173567"/>
                      <a:pt x="136525" y="86783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5" name="104 Forma libre"/>
              <p:cNvSpPr/>
              <p:nvPr/>
            </p:nvSpPr>
            <p:spPr>
              <a:xfrm>
                <a:off x="4177269" y="4285142"/>
                <a:ext cx="657384" cy="212386"/>
              </a:xfrm>
              <a:custGeom>
                <a:avLst/>
                <a:gdLst>
                  <a:gd name="connsiteX0" fmla="*/ 825500 w 825500"/>
                  <a:gd name="connsiteY0" fmla="*/ 266700 h 266700"/>
                  <a:gd name="connsiteX1" fmla="*/ 342900 w 825500"/>
                  <a:gd name="connsiteY1" fmla="*/ 165100 h 266700"/>
                  <a:gd name="connsiteX2" fmla="*/ 0 w 82550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5500" h="266700">
                    <a:moveTo>
                      <a:pt x="825500" y="266700"/>
                    </a:moveTo>
                    <a:cubicBezTo>
                      <a:pt x="652991" y="238125"/>
                      <a:pt x="480483" y="209550"/>
                      <a:pt x="342900" y="165100"/>
                    </a:cubicBezTo>
                    <a:cubicBezTo>
                      <a:pt x="205317" y="120650"/>
                      <a:pt x="102658" y="60325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6" name="105 Forma libre"/>
              <p:cNvSpPr/>
              <p:nvPr/>
            </p:nvSpPr>
            <p:spPr>
              <a:xfrm>
                <a:off x="4167155" y="4194119"/>
                <a:ext cx="566362" cy="192158"/>
              </a:xfrm>
              <a:custGeom>
                <a:avLst/>
                <a:gdLst>
                  <a:gd name="connsiteX0" fmla="*/ 711200 w 711200"/>
                  <a:gd name="connsiteY0" fmla="*/ 241300 h 241300"/>
                  <a:gd name="connsiteX1" fmla="*/ 330200 w 711200"/>
                  <a:gd name="connsiteY1" fmla="*/ 139700 h 241300"/>
                  <a:gd name="connsiteX2" fmla="*/ 0 w 711200"/>
                  <a:gd name="connsiteY2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1200" h="241300">
                    <a:moveTo>
                      <a:pt x="711200" y="241300"/>
                    </a:moveTo>
                    <a:cubicBezTo>
                      <a:pt x="579966" y="210608"/>
                      <a:pt x="448733" y="179917"/>
                      <a:pt x="330200" y="139700"/>
                    </a:cubicBezTo>
                    <a:cubicBezTo>
                      <a:pt x="211667" y="99483"/>
                      <a:pt x="105833" y="49741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106 Forma libre"/>
              <p:cNvSpPr/>
              <p:nvPr/>
            </p:nvSpPr>
            <p:spPr>
              <a:xfrm>
                <a:off x="4165469" y="4087926"/>
                <a:ext cx="456798" cy="166874"/>
              </a:xfrm>
              <a:custGeom>
                <a:avLst/>
                <a:gdLst>
                  <a:gd name="connsiteX0" fmla="*/ 573617 w 573617"/>
                  <a:gd name="connsiteY0" fmla="*/ 209550 h 209550"/>
                  <a:gd name="connsiteX1" fmla="*/ 243417 w 573617"/>
                  <a:gd name="connsiteY1" fmla="*/ 133350 h 209550"/>
                  <a:gd name="connsiteX2" fmla="*/ 40217 w 573617"/>
                  <a:gd name="connsiteY2" fmla="*/ 19050 h 209550"/>
                  <a:gd name="connsiteX3" fmla="*/ 2117 w 573617"/>
                  <a:gd name="connsiteY3" fmla="*/ 190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617" h="209550">
                    <a:moveTo>
                      <a:pt x="573617" y="209550"/>
                    </a:moveTo>
                    <a:cubicBezTo>
                      <a:pt x="452967" y="187325"/>
                      <a:pt x="332317" y="165100"/>
                      <a:pt x="243417" y="133350"/>
                    </a:cubicBezTo>
                    <a:cubicBezTo>
                      <a:pt x="154517" y="101600"/>
                      <a:pt x="80434" y="38100"/>
                      <a:pt x="40217" y="19050"/>
                    </a:cubicBezTo>
                    <a:cubicBezTo>
                      <a:pt x="0" y="0"/>
                      <a:pt x="2117" y="19050"/>
                      <a:pt x="2117" y="1905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9" name="108 Forma libre"/>
              <p:cNvSpPr/>
              <p:nvPr/>
            </p:nvSpPr>
            <p:spPr>
              <a:xfrm>
                <a:off x="4367741" y="3253554"/>
                <a:ext cx="1205204" cy="1001246"/>
              </a:xfrm>
              <a:custGeom>
                <a:avLst/>
                <a:gdLst>
                  <a:gd name="connsiteX0" fmla="*/ 319617 w 1513417"/>
                  <a:gd name="connsiteY0" fmla="*/ 1257300 h 1257300"/>
                  <a:gd name="connsiteX1" fmla="*/ 129117 w 1513417"/>
                  <a:gd name="connsiteY1" fmla="*/ 939800 h 1257300"/>
                  <a:gd name="connsiteX2" fmla="*/ 52917 w 1513417"/>
                  <a:gd name="connsiteY2" fmla="*/ 469900 h 1257300"/>
                  <a:gd name="connsiteX3" fmla="*/ 446617 w 1513417"/>
                  <a:gd name="connsiteY3" fmla="*/ 254000 h 1257300"/>
                  <a:gd name="connsiteX4" fmla="*/ 992717 w 1513417"/>
                  <a:gd name="connsiteY4" fmla="*/ 203200 h 1257300"/>
                  <a:gd name="connsiteX5" fmla="*/ 1335617 w 1513417"/>
                  <a:gd name="connsiteY5" fmla="*/ 165100 h 1257300"/>
                  <a:gd name="connsiteX6" fmla="*/ 1513417 w 1513417"/>
                  <a:gd name="connsiteY6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417" h="1257300">
                    <a:moveTo>
                      <a:pt x="319617" y="1257300"/>
                    </a:moveTo>
                    <a:cubicBezTo>
                      <a:pt x="246592" y="1164166"/>
                      <a:pt x="173567" y="1071033"/>
                      <a:pt x="129117" y="939800"/>
                    </a:cubicBezTo>
                    <a:cubicBezTo>
                      <a:pt x="84667" y="808567"/>
                      <a:pt x="0" y="584200"/>
                      <a:pt x="52917" y="469900"/>
                    </a:cubicBezTo>
                    <a:cubicBezTo>
                      <a:pt x="105834" y="355600"/>
                      <a:pt x="289984" y="298450"/>
                      <a:pt x="446617" y="254000"/>
                    </a:cubicBezTo>
                    <a:cubicBezTo>
                      <a:pt x="603250" y="209550"/>
                      <a:pt x="844550" y="218017"/>
                      <a:pt x="992717" y="203200"/>
                    </a:cubicBezTo>
                    <a:cubicBezTo>
                      <a:pt x="1140884" y="188383"/>
                      <a:pt x="1248834" y="198967"/>
                      <a:pt x="1335617" y="165100"/>
                    </a:cubicBezTo>
                    <a:cubicBezTo>
                      <a:pt x="1422400" y="131233"/>
                      <a:pt x="1467908" y="65616"/>
                      <a:pt x="15134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109 Forma libre"/>
              <p:cNvSpPr/>
              <p:nvPr/>
            </p:nvSpPr>
            <p:spPr>
              <a:xfrm>
                <a:off x="4197496" y="4012074"/>
                <a:ext cx="374203" cy="161818"/>
              </a:xfrm>
              <a:custGeom>
                <a:avLst/>
                <a:gdLst>
                  <a:gd name="connsiteX0" fmla="*/ 0 w 469900"/>
                  <a:gd name="connsiteY0" fmla="*/ 0 h 203200"/>
                  <a:gd name="connsiteX1" fmla="*/ 177800 w 469900"/>
                  <a:gd name="connsiteY1" fmla="*/ 114300 h 203200"/>
                  <a:gd name="connsiteX2" fmla="*/ 469900 w 4699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203200">
                    <a:moveTo>
                      <a:pt x="0" y="0"/>
                    </a:moveTo>
                    <a:cubicBezTo>
                      <a:pt x="49741" y="40216"/>
                      <a:pt x="99483" y="80433"/>
                      <a:pt x="177800" y="114300"/>
                    </a:cubicBezTo>
                    <a:cubicBezTo>
                      <a:pt x="256117" y="148167"/>
                      <a:pt x="469900" y="203200"/>
                      <a:pt x="469900" y="203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110 Forma libre"/>
              <p:cNvSpPr/>
              <p:nvPr/>
            </p:nvSpPr>
            <p:spPr>
              <a:xfrm>
                <a:off x="4227837" y="3921052"/>
                <a:ext cx="313522" cy="212386"/>
              </a:xfrm>
              <a:custGeom>
                <a:avLst/>
                <a:gdLst>
                  <a:gd name="connsiteX0" fmla="*/ 0 w 393700"/>
                  <a:gd name="connsiteY0" fmla="*/ 0 h 266700"/>
                  <a:gd name="connsiteX1" fmla="*/ 177800 w 393700"/>
                  <a:gd name="connsiteY1" fmla="*/ 177800 h 266700"/>
                  <a:gd name="connsiteX2" fmla="*/ 393700 w 393700"/>
                  <a:gd name="connsiteY2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700" h="266700">
                    <a:moveTo>
                      <a:pt x="0" y="0"/>
                    </a:moveTo>
                    <a:cubicBezTo>
                      <a:pt x="56091" y="66675"/>
                      <a:pt x="112183" y="133350"/>
                      <a:pt x="177800" y="177800"/>
                    </a:cubicBezTo>
                    <a:cubicBezTo>
                      <a:pt x="243417" y="222250"/>
                      <a:pt x="318558" y="244475"/>
                      <a:pt x="393700" y="2667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2" name="111 Forma libre"/>
              <p:cNvSpPr/>
              <p:nvPr/>
            </p:nvSpPr>
            <p:spPr>
              <a:xfrm>
                <a:off x="4288519" y="3799689"/>
                <a:ext cx="252840" cy="323635"/>
              </a:xfrm>
              <a:custGeom>
                <a:avLst/>
                <a:gdLst>
                  <a:gd name="connsiteX0" fmla="*/ 0 w 317500"/>
                  <a:gd name="connsiteY0" fmla="*/ 0 h 406400"/>
                  <a:gd name="connsiteX1" fmla="*/ 127000 w 317500"/>
                  <a:gd name="connsiteY1" fmla="*/ 241300 h 406400"/>
                  <a:gd name="connsiteX2" fmla="*/ 317500 w 317500"/>
                  <a:gd name="connsiteY2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406400">
                    <a:moveTo>
                      <a:pt x="0" y="0"/>
                    </a:moveTo>
                    <a:cubicBezTo>
                      <a:pt x="37041" y="86783"/>
                      <a:pt x="74083" y="173567"/>
                      <a:pt x="127000" y="241300"/>
                    </a:cubicBezTo>
                    <a:cubicBezTo>
                      <a:pt x="179917" y="309033"/>
                      <a:pt x="317500" y="406400"/>
                      <a:pt x="317500" y="406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8" name="137 Forma libre"/>
              <p:cNvSpPr/>
              <p:nvPr/>
            </p:nvSpPr>
            <p:spPr>
              <a:xfrm>
                <a:off x="4479932" y="3253554"/>
                <a:ext cx="1152000" cy="2032834"/>
              </a:xfrm>
              <a:custGeom>
                <a:avLst/>
                <a:gdLst>
                  <a:gd name="connsiteX0" fmla="*/ 1159933 w 1439333"/>
                  <a:gd name="connsiteY0" fmla="*/ 2552700 h 2552700"/>
                  <a:gd name="connsiteX1" fmla="*/ 1096433 w 1439333"/>
                  <a:gd name="connsiteY1" fmla="*/ 2171700 h 2552700"/>
                  <a:gd name="connsiteX2" fmla="*/ 728133 w 1439333"/>
                  <a:gd name="connsiteY2" fmla="*/ 1790700 h 2552700"/>
                  <a:gd name="connsiteX3" fmla="*/ 334433 w 1439333"/>
                  <a:gd name="connsiteY3" fmla="*/ 1460500 h 2552700"/>
                  <a:gd name="connsiteX4" fmla="*/ 67733 w 1439333"/>
                  <a:gd name="connsiteY4" fmla="*/ 1016000 h 2552700"/>
                  <a:gd name="connsiteX5" fmla="*/ 67733 w 1439333"/>
                  <a:gd name="connsiteY5" fmla="*/ 635000 h 2552700"/>
                  <a:gd name="connsiteX6" fmla="*/ 474133 w 1439333"/>
                  <a:gd name="connsiteY6" fmla="*/ 381000 h 2552700"/>
                  <a:gd name="connsiteX7" fmla="*/ 1121833 w 1439333"/>
                  <a:gd name="connsiteY7" fmla="*/ 292100 h 2552700"/>
                  <a:gd name="connsiteX8" fmla="*/ 1439333 w 1439333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9333" h="2552700">
                    <a:moveTo>
                      <a:pt x="1159933" y="2552700"/>
                    </a:moveTo>
                    <a:cubicBezTo>
                      <a:pt x="1164166" y="2425700"/>
                      <a:pt x="1168400" y="2298700"/>
                      <a:pt x="1096433" y="2171700"/>
                    </a:cubicBezTo>
                    <a:cubicBezTo>
                      <a:pt x="1024466" y="2044700"/>
                      <a:pt x="855133" y="1909233"/>
                      <a:pt x="728133" y="1790700"/>
                    </a:cubicBezTo>
                    <a:cubicBezTo>
                      <a:pt x="601133" y="1672167"/>
                      <a:pt x="444500" y="1589617"/>
                      <a:pt x="334433" y="1460500"/>
                    </a:cubicBezTo>
                    <a:cubicBezTo>
                      <a:pt x="224366" y="1331383"/>
                      <a:pt x="112183" y="1153583"/>
                      <a:pt x="67733" y="1016000"/>
                    </a:cubicBezTo>
                    <a:cubicBezTo>
                      <a:pt x="23283" y="878417"/>
                      <a:pt x="0" y="740833"/>
                      <a:pt x="67733" y="635000"/>
                    </a:cubicBezTo>
                    <a:cubicBezTo>
                      <a:pt x="135466" y="529167"/>
                      <a:pt x="298450" y="438150"/>
                      <a:pt x="474133" y="381000"/>
                    </a:cubicBezTo>
                    <a:cubicBezTo>
                      <a:pt x="649816" y="323850"/>
                      <a:pt x="960966" y="355600"/>
                      <a:pt x="1121833" y="292100"/>
                    </a:cubicBezTo>
                    <a:cubicBezTo>
                      <a:pt x="1282700" y="228600"/>
                      <a:pt x="1361016" y="114300"/>
                      <a:pt x="1439333" y="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22" name="221 Forma libre"/>
            <p:cNvSpPr/>
            <p:nvPr/>
          </p:nvSpPr>
          <p:spPr>
            <a:xfrm>
              <a:off x="4286248" y="3719766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3" name="222 Forma libre"/>
            <p:cNvSpPr/>
            <p:nvPr/>
          </p:nvSpPr>
          <p:spPr>
            <a:xfrm>
              <a:off x="4497755" y="3862642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4" name="223 Forma libre"/>
            <p:cNvSpPr/>
            <p:nvPr/>
          </p:nvSpPr>
          <p:spPr>
            <a:xfrm>
              <a:off x="5357818" y="4643446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5" name="224 Forma libre"/>
            <p:cNvSpPr/>
            <p:nvPr/>
          </p:nvSpPr>
          <p:spPr>
            <a:xfrm>
              <a:off x="4143372" y="4143380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6" name="225 Forma libre"/>
            <p:cNvSpPr/>
            <p:nvPr/>
          </p:nvSpPr>
          <p:spPr>
            <a:xfrm>
              <a:off x="4929190" y="5148526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7" name="226 Forma libre"/>
            <p:cNvSpPr/>
            <p:nvPr/>
          </p:nvSpPr>
          <p:spPr>
            <a:xfrm>
              <a:off x="5357818" y="5005650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8" name="227 Forma libre"/>
            <p:cNvSpPr/>
            <p:nvPr/>
          </p:nvSpPr>
          <p:spPr>
            <a:xfrm>
              <a:off x="5214942" y="5362840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9" name="228 Forma libre"/>
            <p:cNvSpPr/>
            <p:nvPr/>
          </p:nvSpPr>
          <p:spPr>
            <a:xfrm>
              <a:off x="7783903" y="4857760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0" name="229 Forma libre"/>
            <p:cNvSpPr/>
            <p:nvPr/>
          </p:nvSpPr>
          <p:spPr>
            <a:xfrm>
              <a:off x="5857884" y="4143379"/>
              <a:ext cx="670690" cy="214315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1" name="230 Forma libre"/>
            <p:cNvSpPr/>
            <p:nvPr/>
          </p:nvSpPr>
          <p:spPr>
            <a:xfrm>
              <a:off x="7358082" y="5072074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2" name="231 Forma libre"/>
            <p:cNvSpPr/>
            <p:nvPr/>
          </p:nvSpPr>
          <p:spPr>
            <a:xfrm>
              <a:off x="5214942" y="4357694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3" name="232 Forma libre"/>
            <p:cNvSpPr/>
            <p:nvPr/>
          </p:nvSpPr>
          <p:spPr>
            <a:xfrm>
              <a:off x="4357686" y="4714884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4" name="233 Forma libre"/>
            <p:cNvSpPr/>
            <p:nvPr/>
          </p:nvSpPr>
          <p:spPr>
            <a:xfrm>
              <a:off x="4295772" y="4929198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5" name="234 Forma libre"/>
            <p:cNvSpPr/>
            <p:nvPr/>
          </p:nvSpPr>
          <p:spPr>
            <a:xfrm>
              <a:off x="4445000" y="4819660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6" name="235 Forma libre"/>
            <p:cNvSpPr/>
            <p:nvPr/>
          </p:nvSpPr>
          <p:spPr>
            <a:xfrm>
              <a:off x="4143372" y="4786322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7" name="236 Forma libre"/>
            <p:cNvSpPr/>
            <p:nvPr/>
          </p:nvSpPr>
          <p:spPr>
            <a:xfrm>
              <a:off x="3929058" y="3857628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8" name="237 Forma libre"/>
            <p:cNvSpPr/>
            <p:nvPr/>
          </p:nvSpPr>
          <p:spPr>
            <a:xfrm>
              <a:off x="4426317" y="4013204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9" name="238 Forma libre"/>
            <p:cNvSpPr/>
            <p:nvPr/>
          </p:nvSpPr>
          <p:spPr>
            <a:xfrm>
              <a:off x="7867672" y="4555179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0" name="239 Forma libre"/>
            <p:cNvSpPr/>
            <p:nvPr/>
          </p:nvSpPr>
          <p:spPr>
            <a:xfrm>
              <a:off x="7643834" y="4714884"/>
              <a:ext cx="276228" cy="88267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1" name="240 Forma libre"/>
            <p:cNvSpPr/>
            <p:nvPr/>
          </p:nvSpPr>
          <p:spPr>
            <a:xfrm>
              <a:off x="7712465" y="4291270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2" name="241 Forma libre"/>
            <p:cNvSpPr/>
            <p:nvPr/>
          </p:nvSpPr>
          <p:spPr>
            <a:xfrm>
              <a:off x="5500694" y="3857628"/>
              <a:ext cx="670690" cy="214315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4" name="243 Forma libre"/>
            <p:cNvSpPr/>
            <p:nvPr/>
          </p:nvSpPr>
          <p:spPr>
            <a:xfrm>
              <a:off x="6768354" y="4286256"/>
              <a:ext cx="670690" cy="214315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5" name="244 Forma libre"/>
            <p:cNvSpPr/>
            <p:nvPr/>
          </p:nvSpPr>
          <p:spPr>
            <a:xfrm>
              <a:off x="6330202" y="4786321"/>
              <a:ext cx="670690" cy="214315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4" name="140 Grupo"/>
            <p:cNvGrpSpPr/>
            <p:nvPr/>
          </p:nvGrpSpPr>
          <p:grpSpPr>
            <a:xfrm flipH="1">
              <a:off x="6135232" y="3236548"/>
              <a:ext cx="1508602" cy="2073288"/>
              <a:chOff x="4123330" y="3213100"/>
              <a:chExt cx="1508602" cy="2073288"/>
            </a:xfrm>
          </p:grpSpPr>
          <p:sp>
            <p:nvSpPr>
              <p:cNvPr id="142" name="141 Forma libre"/>
              <p:cNvSpPr/>
              <p:nvPr/>
            </p:nvSpPr>
            <p:spPr>
              <a:xfrm>
                <a:off x="4123330" y="3213100"/>
                <a:ext cx="1459729" cy="2073288"/>
              </a:xfrm>
              <a:custGeom>
                <a:avLst/>
                <a:gdLst>
                  <a:gd name="connsiteX0" fmla="*/ 1833033 w 1833033"/>
                  <a:gd name="connsiteY0" fmla="*/ 0 h 2603500"/>
                  <a:gd name="connsiteX1" fmla="*/ 1604433 w 1833033"/>
                  <a:gd name="connsiteY1" fmla="*/ 203200 h 2603500"/>
                  <a:gd name="connsiteX2" fmla="*/ 982133 w 1833033"/>
                  <a:gd name="connsiteY2" fmla="*/ 266700 h 2603500"/>
                  <a:gd name="connsiteX3" fmla="*/ 486833 w 1833033"/>
                  <a:gd name="connsiteY3" fmla="*/ 406400 h 2603500"/>
                  <a:gd name="connsiteX4" fmla="*/ 169333 w 1833033"/>
                  <a:gd name="connsiteY4" fmla="*/ 800100 h 2603500"/>
                  <a:gd name="connsiteX5" fmla="*/ 55033 w 1833033"/>
                  <a:gd name="connsiteY5" fmla="*/ 1346200 h 2603500"/>
                  <a:gd name="connsiteX6" fmla="*/ 499533 w 1833033"/>
                  <a:gd name="connsiteY6" fmla="*/ 2260600 h 2603500"/>
                  <a:gd name="connsiteX7" fmla="*/ 1604433 w 1833033"/>
                  <a:gd name="connsiteY7" fmla="*/ 2603500 h 260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3033" h="2603500">
                    <a:moveTo>
                      <a:pt x="1833033" y="0"/>
                    </a:moveTo>
                    <a:cubicBezTo>
                      <a:pt x="1789641" y="79375"/>
                      <a:pt x="1746250" y="158750"/>
                      <a:pt x="1604433" y="203200"/>
                    </a:cubicBezTo>
                    <a:cubicBezTo>
                      <a:pt x="1462616" y="247650"/>
                      <a:pt x="1168400" y="232833"/>
                      <a:pt x="982133" y="266700"/>
                    </a:cubicBezTo>
                    <a:cubicBezTo>
                      <a:pt x="795866" y="300567"/>
                      <a:pt x="622300" y="317500"/>
                      <a:pt x="486833" y="406400"/>
                    </a:cubicBezTo>
                    <a:cubicBezTo>
                      <a:pt x="351366" y="495300"/>
                      <a:pt x="241300" y="643467"/>
                      <a:pt x="169333" y="800100"/>
                    </a:cubicBezTo>
                    <a:cubicBezTo>
                      <a:pt x="97366" y="956733"/>
                      <a:pt x="0" y="1102784"/>
                      <a:pt x="55033" y="1346200"/>
                    </a:cubicBezTo>
                    <a:cubicBezTo>
                      <a:pt x="110066" y="1589616"/>
                      <a:pt x="241300" y="2051050"/>
                      <a:pt x="499533" y="2260600"/>
                    </a:cubicBezTo>
                    <a:cubicBezTo>
                      <a:pt x="757766" y="2470150"/>
                      <a:pt x="1181099" y="2536825"/>
                      <a:pt x="1604433" y="260350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3" name="142 Forma libre"/>
              <p:cNvSpPr/>
              <p:nvPr/>
            </p:nvSpPr>
            <p:spPr>
              <a:xfrm>
                <a:off x="4221094" y="3223214"/>
                <a:ext cx="1365336" cy="1891243"/>
              </a:xfrm>
              <a:custGeom>
                <a:avLst/>
                <a:gdLst>
                  <a:gd name="connsiteX0" fmla="*/ 1684867 w 1714500"/>
                  <a:gd name="connsiteY0" fmla="*/ 0 h 2374900"/>
                  <a:gd name="connsiteX1" fmla="*/ 1507067 w 1714500"/>
                  <a:gd name="connsiteY1" fmla="*/ 190500 h 2374900"/>
                  <a:gd name="connsiteX2" fmla="*/ 440267 w 1714500"/>
                  <a:gd name="connsiteY2" fmla="*/ 393700 h 2374900"/>
                  <a:gd name="connsiteX3" fmla="*/ 33867 w 1714500"/>
                  <a:gd name="connsiteY3" fmla="*/ 1104900 h 2374900"/>
                  <a:gd name="connsiteX4" fmla="*/ 237067 w 1714500"/>
                  <a:gd name="connsiteY4" fmla="*/ 1892300 h 2374900"/>
                  <a:gd name="connsiteX5" fmla="*/ 478367 w 1714500"/>
                  <a:gd name="connsiteY5" fmla="*/ 2171700 h 2374900"/>
                  <a:gd name="connsiteX6" fmla="*/ 605367 w 1714500"/>
                  <a:gd name="connsiteY6" fmla="*/ 2374900 h 237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2374900">
                    <a:moveTo>
                      <a:pt x="1684867" y="0"/>
                    </a:moveTo>
                    <a:cubicBezTo>
                      <a:pt x="1699683" y="62441"/>
                      <a:pt x="1714500" y="124883"/>
                      <a:pt x="1507067" y="190500"/>
                    </a:cubicBezTo>
                    <a:cubicBezTo>
                      <a:pt x="1299634" y="256117"/>
                      <a:pt x="685800" y="241300"/>
                      <a:pt x="440267" y="393700"/>
                    </a:cubicBezTo>
                    <a:cubicBezTo>
                      <a:pt x="194734" y="546100"/>
                      <a:pt x="67734" y="855133"/>
                      <a:pt x="33867" y="1104900"/>
                    </a:cubicBezTo>
                    <a:cubicBezTo>
                      <a:pt x="0" y="1354667"/>
                      <a:pt x="162984" y="1714500"/>
                      <a:pt x="237067" y="1892300"/>
                    </a:cubicBezTo>
                    <a:cubicBezTo>
                      <a:pt x="311150" y="2070100"/>
                      <a:pt x="416984" y="2091267"/>
                      <a:pt x="478367" y="2171700"/>
                    </a:cubicBezTo>
                    <a:cubicBezTo>
                      <a:pt x="539750" y="2252133"/>
                      <a:pt x="572558" y="2313516"/>
                      <a:pt x="605367" y="23749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4" name="143 Forma libre"/>
              <p:cNvSpPr/>
              <p:nvPr/>
            </p:nvSpPr>
            <p:spPr>
              <a:xfrm>
                <a:off x="4300318" y="3213100"/>
                <a:ext cx="1292855" cy="1951925"/>
              </a:xfrm>
              <a:custGeom>
                <a:avLst/>
                <a:gdLst>
                  <a:gd name="connsiteX0" fmla="*/ 1623483 w 1623483"/>
                  <a:gd name="connsiteY0" fmla="*/ 0 h 2451100"/>
                  <a:gd name="connsiteX1" fmla="*/ 1509183 w 1623483"/>
                  <a:gd name="connsiteY1" fmla="*/ 165100 h 2451100"/>
                  <a:gd name="connsiteX2" fmla="*/ 1318683 w 1623483"/>
                  <a:gd name="connsiteY2" fmla="*/ 266700 h 2451100"/>
                  <a:gd name="connsiteX3" fmla="*/ 315383 w 1623483"/>
                  <a:gd name="connsiteY3" fmla="*/ 520700 h 2451100"/>
                  <a:gd name="connsiteX4" fmla="*/ 23283 w 1623483"/>
                  <a:gd name="connsiteY4" fmla="*/ 1054100 h 2451100"/>
                  <a:gd name="connsiteX5" fmla="*/ 175683 w 1623483"/>
                  <a:gd name="connsiteY5" fmla="*/ 1651000 h 2451100"/>
                  <a:gd name="connsiteX6" fmla="*/ 531283 w 1623483"/>
                  <a:gd name="connsiteY6" fmla="*/ 2146300 h 2451100"/>
                  <a:gd name="connsiteX7" fmla="*/ 658283 w 1623483"/>
                  <a:gd name="connsiteY7" fmla="*/ 2451100 h 245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483" h="2451100">
                    <a:moveTo>
                      <a:pt x="1623483" y="0"/>
                    </a:moveTo>
                    <a:cubicBezTo>
                      <a:pt x="1591733" y="60325"/>
                      <a:pt x="1559983" y="120650"/>
                      <a:pt x="1509183" y="165100"/>
                    </a:cubicBezTo>
                    <a:cubicBezTo>
                      <a:pt x="1458383" y="209550"/>
                      <a:pt x="1517650" y="207433"/>
                      <a:pt x="1318683" y="266700"/>
                    </a:cubicBezTo>
                    <a:cubicBezTo>
                      <a:pt x="1119716" y="325967"/>
                      <a:pt x="531283" y="389467"/>
                      <a:pt x="315383" y="520700"/>
                    </a:cubicBezTo>
                    <a:cubicBezTo>
                      <a:pt x="99483" y="651933"/>
                      <a:pt x="46566" y="865717"/>
                      <a:pt x="23283" y="1054100"/>
                    </a:cubicBezTo>
                    <a:cubicBezTo>
                      <a:pt x="0" y="1242483"/>
                      <a:pt x="91016" y="1468967"/>
                      <a:pt x="175683" y="1651000"/>
                    </a:cubicBezTo>
                    <a:cubicBezTo>
                      <a:pt x="260350" y="1833033"/>
                      <a:pt x="450850" y="2012950"/>
                      <a:pt x="531283" y="2146300"/>
                    </a:cubicBezTo>
                    <a:cubicBezTo>
                      <a:pt x="611716" y="2279650"/>
                      <a:pt x="634999" y="2365375"/>
                      <a:pt x="658283" y="24511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5" name="144 Forma libre"/>
              <p:cNvSpPr/>
              <p:nvPr/>
            </p:nvSpPr>
            <p:spPr>
              <a:xfrm>
                <a:off x="4342457" y="3233327"/>
                <a:ext cx="1230488" cy="1982266"/>
              </a:xfrm>
              <a:custGeom>
                <a:avLst/>
                <a:gdLst>
                  <a:gd name="connsiteX0" fmla="*/ 1545167 w 1545167"/>
                  <a:gd name="connsiteY0" fmla="*/ 0 h 2489200"/>
                  <a:gd name="connsiteX1" fmla="*/ 1468967 w 1545167"/>
                  <a:gd name="connsiteY1" fmla="*/ 139700 h 2489200"/>
                  <a:gd name="connsiteX2" fmla="*/ 1354667 w 1545167"/>
                  <a:gd name="connsiteY2" fmla="*/ 254000 h 2489200"/>
                  <a:gd name="connsiteX3" fmla="*/ 1062567 w 1545167"/>
                  <a:gd name="connsiteY3" fmla="*/ 342900 h 2489200"/>
                  <a:gd name="connsiteX4" fmla="*/ 503767 w 1545167"/>
                  <a:gd name="connsiteY4" fmla="*/ 419100 h 2489200"/>
                  <a:gd name="connsiteX5" fmla="*/ 211667 w 1545167"/>
                  <a:gd name="connsiteY5" fmla="*/ 558800 h 2489200"/>
                  <a:gd name="connsiteX6" fmla="*/ 21167 w 1545167"/>
                  <a:gd name="connsiteY6" fmla="*/ 825500 h 2489200"/>
                  <a:gd name="connsiteX7" fmla="*/ 84667 w 1545167"/>
                  <a:gd name="connsiteY7" fmla="*/ 1333500 h 2489200"/>
                  <a:gd name="connsiteX8" fmla="*/ 529167 w 1545167"/>
                  <a:gd name="connsiteY8" fmla="*/ 2032000 h 2489200"/>
                  <a:gd name="connsiteX9" fmla="*/ 681567 w 1545167"/>
                  <a:gd name="connsiteY9" fmla="*/ 2247900 h 2489200"/>
                  <a:gd name="connsiteX10" fmla="*/ 821267 w 1545167"/>
                  <a:gd name="connsiteY10" fmla="*/ 248920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5167" h="2489200">
                    <a:moveTo>
                      <a:pt x="1545167" y="0"/>
                    </a:moveTo>
                    <a:cubicBezTo>
                      <a:pt x="1522942" y="48683"/>
                      <a:pt x="1500717" y="97367"/>
                      <a:pt x="1468967" y="139700"/>
                    </a:cubicBezTo>
                    <a:cubicBezTo>
                      <a:pt x="1437217" y="182033"/>
                      <a:pt x="1422400" y="220133"/>
                      <a:pt x="1354667" y="254000"/>
                    </a:cubicBezTo>
                    <a:cubicBezTo>
                      <a:pt x="1286934" y="287867"/>
                      <a:pt x="1204384" y="315383"/>
                      <a:pt x="1062567" y="342900"/>
                    </a:cubicBezTo>
                    <a:cubicBezTo>
                      <a:pt x="920750" y="370417"/>
                      <a:pt x="645584" y="383117"/>
                      <a:pt x="503767" y="419100"/>
                    </a:cubicBezTo>
                    <a:cubicBezTo>
                      <a:pt x="361950" y="455083"/>
                      <a:pt x="292100" y="491067"/>
                      <a:pt x="211667" y="558800"/>
                    </a:cubicBezTo>
                    <a:cubicBezTo>
                      <a:pt x="131234" y="626533"/>
                      <a:pt x="42334" y="696383"/>
                      <a:pt x="21167" y="825500"/>
                    </a:cubicBezTo>
                    <a:cubicBezTo>
                      <a:pt x="0" y="954617"/>
                      <a:pt x="0" y="1132417"/>
                      <a:pt x="84667" y="1333500"/>
                    </a:cubicBezTo>
                    <a:cubicBezTo>
                      <a:pt x="169334" y="1534583"/>
                      <a:pt x="429684" y="1879600"/>
                      <a:pt x="529167" y="2032000"/>
                    </a:cubicBezTo>
                    <a:cubicBezTo>
                      <a:pt x="628650" y="2184400"/>
                      <a:pt x="632884" y="2171700"/>
                      <a:pt x="681567" y="2247900"/>
                    </a:cubicBezTo>
                    <a:cubicBezTo>
                      <a:pt x="730250" y="2324100"/>
                      <a:pt x="687917" y="2457450"/>
                      <a:pt x="821267" y="248920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6" name="145 Forma libre"/>
              <p:cNvSpPr/>
              <p:nvPr/>
            </p:nvSpPr>
            <p:spPr>
              <a:xfrm>
                <a:off x="4377855" y="3243441"/>
                <a:ext cx="1205204" cy="1982266"/>
              </a:xfrm>
              <a:custGeom>
                <a:avLst/>
                <a:gdLst>
                  <a:gd name="connsiteX0" fmla="*/ 865717 w 1513417"/>
                  <a:gd name="connsiteY0" fmla="*/ 2489200 h 2489200"/>
                  <a:gd name="connsiteX1" fmla="*/ 738717 w 1513417"/>
                  <a:gd name="connsiteY1" fmla="*/ 2159000 h 2489200"/>
                  <a:gd name="connsiteX2" fmla="*/ 459317 w 1513417"/>
                  <a:gd name="connsiteY2" fmla="*/ 1752600 h 2489200"/>
                  <a:gd name="connsiteX3" fmla="*/ 116417 w 1513417"/>
                  <a:gd name="connsiteY3" fmla="*/ 1358900 h 2489200"/>
                  <a:gd name="connsiteX4" fmla="*/ 27517 w 1513417"/>
                  <a:gd name="connsiteY4" fmla="*/ 863600 h 2489200"/>
                  <a:gd name="connsiteX5" fmla="*/ 281517 w 1513417"/>
                  <a:gd name="connsiteY5" fmla="*/ 469900 h 2489200"/>
                  <a:gd name="connsiteX6" fmla="*/ 1119717 w 1513417"/>
                  <a:gd name="connsiteY6" fmla="*/ 304800 h 2489200"/>
                  <a:gd name="connsiteX7" fmla="*/ 1513417 w 1513417"/>
                  <a:gd name="connsiteY7" fmla="*/ 0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417" h="2489200">
                    <a:moveTo>
                      <a:pt x="865717" y="2489200"/>
                    </a:moveTo>
                    <a:cubicBezTo>
                      <a:pt x="836083" y="2385483"/>
                      <a:pt x="806450" y="2281767"/>
                      <a:pt x="738717" y="2159000"/>
                    </a:cubicBezTo>
                    <a:cubicBezTo>
                      <a:pt x="670984" y="2036233"/>
                      <a:pt x="563034" y="1885950"/>
                      <a:pt x="459317" y="1752600"/>
                    </a:cubicBezTo>
                    <a:cubicBezTo>
                      <a:pt x="355600" y="1619250"/>
                      <a:pt x="188384" y="1507067"/>
                      <a:pt x="116417" y="1358900"/>
                    </a:cubicBezTo>
                    <a:cubicBezTo>
                      <a:pt x="44450" y="1210733"/>
                      <a:pt x="0" y="1011767"/>
                      <a:pt x="27517" y="863600"/>
                    </a:cubicBezTo>
                    <a:cubicBezTo>
                      <a:pt x="55034" y="715433"/>
                      <a:pt x="99484" y="563033"/>
                      <a:pt x="281517" y="469900"/>
                    </a:cubicBezTo>
                    <a:cubicBezTo>
                      <a:pt x="463550" y="376767"/>
                      <a:pt x="914400" y="383117"/>
                      <a:pt x="1119717" y="304800"/>
                    </a:cubicBezTo>
                    <a:cubicBezTo>
                      <a:pt x="1325034" y="226483"/>
                      <a:pt x="1419225" y="113241"/>
                      <a:pt x="151341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7" name="146 Forma libre"/>
              <p:cNvSpPr/>
              <p:nvPr/>
            </p:nvSpPr>
            <p:spPr>
              <a:xfrm>
                <a:off x="4413253" y="3233327"/>
                <a:ext cx="1190034" cy="2032834"/>
              </a:xfrm>
              <a:custGeom>
                <a:avLst/>
                <a:gdLst>
                  <a:gd name="connsiteX0" fmla="*/ 999067 w 1494367"/>
                  <a:gd name="connsiteY0" fmla="*/ 2552700 h 2552700"/>
                  <a:gd name="connsiteX1" fmla="*/ 859367 w 1494367"/>
                  <a:gd name="connsiteY1" fmla="*/ 2184400 h 2552700"/>
                  <a:gd name="connsiteX2" fmla="*/ 503767 w 1494367"/>
                  <a:gd name="connsiteY2" fmla="*/ 1778000 h 2552700"/>
                  <a:gd name="connsiteX3" fmla="*/ 211667 w 1494367"/>
                  <a:gd name="connsiteY3" fmla="*/ 1422400 h 2552700"/>
                  <a:gd name="connsiteX4" fmla="*/ 21167 w 1494367"/>
                  <a:gd name="connsiteY4" fmla="*/ 1003300 h 2552700"/>
                  <a:gd name="connsiteX5" fmla="*/ 84667 w 1494367"/>
                  <a:gd name="connsiteY5" fmla="*/ 622300 h 2552700"/>
                  <a:gd name="connsiteX6" fmla="*/ 478367 w 1494367"/>
                  <a:gd name="connsiteY6" fmla="*/ 419100 h 2552700"/>
                  <a:gd name="connsiteX7" fmla="*/ 833967 w 1494367"/>
                  <a:gd name="connsiteY7" fmla="*/ 368300 h 2552700"/>
                  <a:gd name="connsiteX8" fmla="*/ 1367367 w 1494367"/>
                  <a:gd name="connsiteY8" fmla="*/ 228600 h 2552700"/>
                  <a:gd name="connsiteX9" fmla="*/ 1494367 w 1494367"/>
                  <a:gd name="connsiteY9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4367" h="2552700">
                    <a:moveTo>
                      <a:pt x="999067" y="2552700"/>
                    </a:moveTo>
                    <a:cubicBezTo>
                      <a:pt x="970492" y="2433108"/>
                      <a:pt x="941917" y="2313517"/>
                      <a:pt x="859367" y="2184400"/>
                    </a:cubicBezTo>
                    <a:cubicBezTo>
                      <a:pt x="776817" y="2055283"/>
                      <a:pt x="611717" y="1905000"/>
                      <a:pt x="503767" y="1778000"/>
                    </a:cubicBezTo>
                    <a:cubicBezTo>
                      <a:pt x="395817" y="1651000"/>
                      <a:pt x="292100" y="1551517"/>
                      <a:pt x="211667" y="1422400"/>
                    </a:cubicBezTo>
                    <a:cubicBezTo>
                      <a:pt x="131234" y="1293283"/>
                      <a:pt x="42334" y="1136650"/>
                      <a:pt x="21167" y="1003300"/>
                    </a:cubicBezTo>
                    <a:cubicBezTo>
                      <a:pt x="0" y="869950"/>
                      <a:pt x="8467" y="719667"/>
                      <a:pt x="84667" y="622300"/>
                    </a:cubicBezTo>
                    <a:cubicBezTo>
                      <a:pt x="160867" y="524933"/>
                      <a:pt x="353484" y="461433"/>
                      <a:pt x="478367" y="419100"/>
                    </a:cubicBezTo>
                    <a:cubicBezTo>
                      <a:pt x="603250" y="376767"/>
                      <a:pt x="685800" y="400050"/>
                      <a:pt x="833967" y="368300"/>
                    </a:cubicBezTo>
                    <a:cubicBezTo>
                      <a:pt x="982134" y="336550"/>
                      <a:pt x="1257300" y="289983"/>
                      <a:pt x="1367367" y="228600"/>
                    </a:cubicBezTo>
                    <a:cubicBezTo>
                      <a:pt x="1477434" y="167217"/>
                      <a:pt x="1416050" y="35983"/>
                      <a:pt x="149436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8" name="147 Forma libre"/>
              <p:cNvSpPr/>
              <p:nvPr/>
            </p:nvSpPr>
            <p:spPr>
              <a:xfrm>
                <a:off x="4418309" y="3233327"/>
                <a:ext cx="1195091" cy="2032834"/>
              </a:xfrm>
              <a:custGeom>
                <a:avLst/>
                <a:gdLst>
                  <a:gd name="connsiteX0" fmla="*/ 1107017 w 1500717"/>
                  <a:gd name="connsiteY0" fmla="*/ 2552700 h 2552700"/>
                  <a:gd name="connsiteX1" fmla="*/ 1030817 w 1500717"/>
                  <a:gd name="connsiteY1" fmla="*/ 2209800 h 2552700"/>
                  <a:gd name="connsiteX2" fmla="*/ 662517 w 1500717"/>
                  <a:gd name="connsiteY2" fmla="*/ 1816100 h 2552700"/>
                  <a:gd name="connsiteX3" fmla="*/ 319617 w 1500717"/>
                  <a:gd name="connsiteY3" fmla="*/ 1498600 h 2552700"/>
                  <a:gd name="connsiteX4" fmla="*/ 40217 w 1500717"/>
                  <a:gd name="connsiteY4" fmla="*/ 990600 h 2552700"/>
                  <a:gd name="connsiteX5" fmla="*/ 78317 w 1500717"/>
                  <a:gd name="connsiteY5" fmla="*/ 647700 h 2552700"/>
                  <a:gd name="connsiteX6" fmla="*/ 497417 w 1500717"/>
                  <a:gd name="connsiteY6" fmla="*/ 393700 h 2552700"/>
                  <a:gd name="connsiteX7" fmla="*/ 1119717 w 1500717"/>
                  <a:gd name="connsiteY7" fmla="*/ 317500 h 2552700"/>
                  <a:gd name="connsiteX8" fmla="*/ 1500717 w 1500717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0717" h="2552700">
                    <a:moveTo>
                      <a:pt x="1107017" y="2552700"/>
                    </a:moveTo>
                    <a:cubicBezTo>
                      <a:pt x="1105958" y="2442633"/>
                      <a:pt x="1104900" y="2332567"/>
                      <a:pt x="1030817" y="2209800"/>
                    </a:cubicBezTo>
                    <a:cubicBezTo>
                      <a:pt x="956734" y="2087033"/>
                      <a:pt x="781050" y="1934633"/>
                      <a:pt x="662517" y="1816100"/>
                    </a:cubicBezTo>
                    <a:cubicBezTo>
                      <a:pt x="543984" y="1697567"/>
                      <a:pt x="423334" y="1636183"/>
                      <a:pt x="319617" y="1498600"/>
                    </a:cubicBezTo>
                    <a:cubicBezTo>
                      <a:pt x="215900" y="1361017"/>
                      <a:pt x="80434" y="1132417"/>
                      <a:pt x="40217" y="990600"/>
                    </a:cubicBezTo>
                    <a:cubicBezTo>
                      <a:pt x="0" y="848783"/>
                      <a:pt x="2117" y="747183"/>
                      <a:pt x="78317" y="647700"/>
                    </a:cubicBezTo>
                    <a:cubicBezTo>
                      <a:pt x="154517" y="548217"/>
                      <a:pt x="323850" y="448733"/>
                      <a:pt x="497417" y="393700"/>
                    </a:cubicBezTo>
                    <a:cubicBezTo>
                      <a:pt x="670984" y="338667"/>
                      <a:pt x="952500" y="383117"/>
                      <a:pt x="1119717" y="317500"/>
                    </a:cubicBezTo>
                    <a:cubicBezTo>
                      <a:pt x="1286934" y="251883"/>
                      <a:pt x="1393825" y="125941"/>
                      <a:pt x="1500717" y="0"/>
                    </a:cubicBez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9" name="148 Forma libre"/>
              <p:cNvSpPr/>
              <p:nvPr/>
            </p:nvSpPr>
            <p:spPr>
              <a:xfrm>
                <a:off x="4643438" y="3253554"/>
                <a:ext cx="969962" cy="2032834"/>
              </a:xfrm>
              <a:custGeom>
                <a:avLst/>
                <a:gdLst>
                  <a:gd name="connsiteX0" fmla="*/ 1159933 w 1439333"/>
                  <a:gd name="connsiteY0" fmla="*/ 2552700 h 2552700"/>
                  <a:gd name="connsiteX1" fmla="*/ 1096433 w 1439333"/>
                  <a:gd name="connsiteY1" fmla="*/ 2171700 h 2552700"/>
                  <a:gd name="connsiteX2" fmla="*/ 728133 w 1439333"/>
                  <a:gd name="connsiteY2" fmla="*/ 1790700 h 2552700"/>
                  <a:gd name="connsiteX3" fmla="*/ 334433 w 1439333"/>
                  <a:gd name="connsiteY3" fmla="*/ 1460500 h 2552700"/>
                  <a:gd name="connsiteX4" fmla="*/ 67733 w 1439333"/>
                  <a:gd name="connsiteY4" fmla="*/ 1016000 h 2552700"/>
                  <a:gd name="connsiteX5" fmla="*/ 67733 w 1439333"/>
                  <a:gd name="connsiteY5" fmla="*/ 635000 h 2552700"/>
                  <a:gd name="connsiteX6" fmla="*/ 474133 w 1439333"/>
                  <a:gd name="connsiteY6" fmla="*/ 381000 h 2552700"/>
                  <a:gd name="connsiteX7" fmla="*/ 1121833 w 1439333"/>
                  <a:gd name="connsiteY7" fmla="*/ 292100 h 2552700"/>
                  <a:gd name="connsiteX8" fmla="*/ 1439333 w 1439333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9333" h="2552700">
                    <a:moveTo>
                      <a:pt x="1159933" y="2552700"/>
                    </a:moveTo>
                    <a:cubicBezTo>
                      <a:pt x="1164166" y="2425700"/>
                      <a:pt x="1168400" y="2298700"/>
                      <a:pt x="1096433" y="2171700"/>
                    </a:cubicBezTo>
                    <a:cubicBezTo>
                      <a:pt x="1024466" y="2044700"/>
                      <a:pt x="855133" y="1909233"/>
                      <a:pt x="728133" y="1790700"/>
                    </a:cubicBezTo>
                    <a:cubicBezTo>
                      <a:pt x="601133" y="1672167"/>
                      <a:pt x="444500" y="1589617"/>
                      <a:pt x="334433" y="1460500"/>
                    </a:cubicBezTo>
                    <a:cubicBezTo>
                      <a:pt x="224366" y="1331383"/>
                      <a:pt x="112183" y="1153583"/>
                      <a:pt x="67733" y="1016000"/>
                    </a:cubicBezTo>
                    <a:cubicBezTo>
                      <a:pt x="23283" y="878417"/>
                      <a:pt x="0" y="740833"/>
                      <a:pt x="67733" y="635000"/>
                    </a:cubicBezTo>
                    <a:cubicBezTo>
                      <a:pt x="135466" y="529167"/>
                      <a:pt x="298450" y="438150"/>
                      <a:pt x="474133" y="381000"/>
                    </a:cubicBezTo>
                    <a:cubicBezTo>
                      <a:pt x="649816" y="323850"/>
                      <a:pt x="960966" y="355600"/>
                      <a:pt x="1121833" y="292100"/>
                    </a:cubicBezTo>
                    <a:cubicBezTo>
                      <a:pt x="1282700" y="228600"/>
                      <a:pt x="1361016" y="114300"/>
                      <a:pt x="1439333" y="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0" name="149 Forma libre"/>
              <p:cNvSpPr/>
              <p:nvPr/>
            </p:nvSpPr>
            <p:spPr>
              <a:xfrm>
                <a:off x="4318859" y="4720026"/>
                <a:ext cx="1031587" cy="303408"/>
              </a:xfrm>
              <a:custGeom>
                <a:avLst/>
                <a:gdLst>
                  <a:gd name="connsiteX0" fmla="*/ 1295400 w 1295400"/>
                  <a:gd name="connsiteY0" fmla="*/ 381000 h 381000"/>
                  <a:gd name="connsiteX1" fmla="*/ 622300 w 1295400"/>
                  <a:gd name="connsiteY1" fmla="*/ 355600 h 381000"/>
                  <a:gd name="connsiteX2" fmla="*/ 152400 w 1295400"/>
                  <a:gd name="connsiteY2" fmla="*/ 139700 h 381000"/>
                  <a:gd name="connsiteX3" fmla="*/ 0 w 1295400"/>
                  <a:gd name="connsiteY3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0" h="381000">
                    <a:moveTo>
                      <a:pt x="1295400" y="381000"/>
                    </a:moveTo>
                    <a:lnTo>
                      <a:pt x="622300" y="355600"/>
                    </a:lnTo>
                    <a:cubicBezTo>
                      <a:pt x="431800" y="315383"/>
                      <a:pt x="256117" y="198967"/>
                      <a:pt x="152400" y="139700"/>
                    </a:cubicBezTo>
                    <a:cubicBezTo>
                      <a:pt x="48683" y="80433"/>
                      <a:pt x="24341" y="4021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1" name="150 Forma libre"/>
              <p:cNvSpPr/>
              <p:nvPr/>
            </p:nvSpPr>
            <p:spPr>
              <a:xfrm>
                <a:off x="4288519" y="4659345"/>
                <a:ext cx="991133" cy="278124"/>
              </a:xfrm>
              <a:custGeom>
                <a:avLst/>
                <a:gdLst>
                  <a:gd name="connsiteX0" fmla="*/ 1244600 w 1244600"/>
                  <a:gd name="connsiteY0" fmla="*/ 317500 h 349250"/>
                  <a:gd name="connsiteX1" fmla="*/ 749300 w 1244600"/>
                  <a:gd name="connsiteY1" fmla="*/ 330200 h 349250"/>
                  <a:gd name="connsiteX2" fmla="*/ 266700 w 1244600"/>
                  <a:gd name="connsiteY2" fmla="*/ 203200 h 349250"/>
                  <a:gd name="connsiteX3" fmla="*/ 0 w 1244600"/>
                  <a:gd name="connsiteY3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349250">
                    <a:moveTo>
                      <a:pt x="1244600" y="317500"/>
                    </a:moveTo>
                    <a:cubicBezTo>
                      <a:pt x="1078441" y="333375"/>
                      <a:pt x="912283" y="349250"/>
                      <a:pt x="749300" y="330200"/>
                    </a:cubicBezTo>
                    <a:cubicBezTo>
                      <a:pt x="586317" y="311150"/>
                      <a:pt x="391583" y="258233"/>
                      <a:pt x="266700" y="203200"/>
                    </a:cubicBezTo>
                    <a:cubicBezTo>
                      <a:pt x="141817" y="148167"/>
                      <a:pt x="70908" y="74083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2" name="151 Forma libre"/>
              <p:cNvSpPr/>
              <p:nvPr/>
            </p:nvSpPr>
            <p:spPr>
              <a:xfrm>
                <a:off x="4258178" y="4598663"/>
                <a:ext cx="940565" cy="249469"/>
              </a:xfrm>
              <a:custGeom>
                <a:avLst/>
                <a:gdLst>
                  <a:gd name="connsiteX0" fmla="*/ 1181100 w 1181100"/>
                  <a:gd name="connsiteY0" fmla="*/ 279400 h 313267"/>
                  <a:gd name="connsiteX1" fmla="*/ 609600 w 1181100"/>
                  <a:gd name="connsiteY1" fmla="*/ 266700 h 313267"/>
                  <a:gd name="connsiteX2" fmla="*/ 0 w 1181100"/>
                  <a:gd name="connsiteY2" fmla="*/ 0 h 31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0" h="313267">
                    <a:moveTo>
                      <a:pt x="1181100" y="279400"/>
                    </a:moveTo>
                    <a:cubicBezTo>
                      <a:pt x="993775" y="296333"/>
                      <a:pt x="806450" y="313267"/>
                      <a:pt x="609600" y="266700"/>
                    </a:cubicBezTo>
                    <a:cubicBezTo>
                      <a:pt x="412750" y="220133"/>
                      <a:pt x="206375" y="11006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3" name="152 Forma libre"/>
              <p:cNvSpPr/>
              <p:nvPr/>
            </p:nvSpPr>
            <p:spPr>
              <a:xfrm>
                <a:off x="4227837" y="4527868"/>
                <a:ext cx="900110" cy="222499"/>
              </a:xfrm>
              <a:custGeom>
                <a:avLst/>
                <a:gdLst>
                  <a:gd name="connsiteX0" fmla="*/ 1130300 w 1130300"/>
                  <a:gd name="connsiteY0" fmla="*/ 279400 h 279400"/>
                  <a:gd name="connsiteX1" fmla="*/ 584200 w 1130300"/>
                  <a:gd name="connsiteY1" fmla="*/ 228600 h 279400"/>
                  <a:gd name="connsiteX2" fmla="*/ 0 w 1130300"/>
                  <a:gd name="connsiteY2" fmla="*/ 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0300" h="279400">
                    <a:moveTo>
                      <a:pt x="1130300" y="279400"/>
                    </a:moveTo>
                    <a:cubicBezTo>
                      <a:pt x="951441" y="277283"/>
                      <a:pt x="772583" y="275167"/>
                      <a:pt x="584200" y="228600"/>
                    </a:cubicBezTo>
                    <a:cubicBezTo>
                      <a:pt x="395817" y="182033"/>
                      <a:pt x="197908" y="91016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4" name="153 Forma libre"/>
              <p:cNvSpPr/>
              <p:nvPr/>
            </p:nvSpPr>
            <p:spPr>
              <a:xfrm>
                <a:off x="4217723" y="4457073"/>
                <a:ext cx="798974" cy="212386"/>
              </a:xfrm>
              <a:custGeom>
                <a:avLst/>
                <a:gdLst>
                  <a:gd name="connsiteX0" fmla="*/ 1003300 w 1003300"/>
                  <a:gd name="connsiteY0" fmla="*/ 266700 h 266700"/>
                  <a:gd name="connsiteX1" fmla="*/ 419100 w 1003300"/>
                  <a:gd name="connsiteY1" fmla="*/ 203200 h 266700"/>
                  <a:gd name="connsiteX2" fmla="*/ 0 w 100330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3300" h="266700">
                    <a:moveTo>
                      <a:pt x="1003300" y="266700"/>
                    </a:moveTo>
                    <a:cubicBezTo>
                      <a:pt x="794808" y="257175"/>
                      <a:pt x="586317" y="247650"/>
                      <a:pt x="419100" y="203200"/>
                    </a:cubicBezTo>
                    <a:cubicBezTo>
                      <a:pt x="251883" y="158750"/>
                      <a:pt x="125941" y="79375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5" name="154 Forma libre"/>
              <p:cNvSpPr/>
              <p:nvPr/>
            </p:nvSpPr>
            <p:spPr>
              <a:xfrm>
                <a:off x="4389655" y="4881844"/>
                <a:ext cx="1011360" cy="283181"/>
              </a:xfrm>
              <a:custGeom>
                <a:avLst/>
                <a:gdLst>
                  <a:gd name="connsiteX0" fmla="*/ 1270000 w 1270000"/>
                  <a:gd name="connsiteY0" fmla="*/ 304800 h 355600"/>
                  <a:gd name="connsiteX1" fmla="*/ 673100 w 1270000"/>
                  <a:gd name="connsiteY1" fmla="*/ 304800 h 355600"/>
                  <a:gd name="connsiteX2" fmla="*/ 0 w 1270000"/>
                  <a:gd name="connsiteY2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0" h="355600">
                    <a:moveTo>
                      <a:pt x="1270000" y="304800"/>
                    </a:moveTo>
                    <a:cubicBezTo>
                      <a:pt x="1077383" y="330200"/>
                      <a:pt x="884767" y="355600"/>
                      <a:pt x="673100" y="304800"/>
                    </a:cubicBezTo>
                    <a:cubicBezTo>
                      <a:pt x="461433" y="254000"/>
                      <a:pt x="230716" y="127000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6" name="155 Forma libre"/>
              <p:cNvSpPr/>
              <p:nvPr/>
            </p:nvSpPr>
            <p:spPr>
              <a:xfrm>
                <a:off x="4187383" y="4386278"/>
                <a:ext cx="758520" cy="205643"/>
              </a:xfrm>
              <a:custGeom>
                <a:avLst/>
                <a:gdLst>
                  <a:gd name="connsiteX0" fmla="*/ 952500 w 952500"/>
                  <a:gd name="connsiteY0" fmla="*/ 254000 h 258233"/>
                  <a:gd name="connsiteX1" fmla="*/ 431800 w 952500"/>
                  <a:gd name="connsiteY1" fmla="*/ 215900 h 258233"/>
                  <a:gd name="connsiteX2" fmla="*/ 0 w 952500"/>
                  <a:gd name="connsiteY2" fmla="*/ 0 h 25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0" h="258233">
                    <a:moveTo>
                      <a:pt x="952500" y="254000"/>
                    </a:moveTo>
                    <a:cubicBezTo>
                      <a:pt x="771525" y="256116"/>
                      <a:pt x="590550" y="258233"/>
                      <a:pt x="431800" y="215900"/>
                    </a:cubicBezTo>
                    <a:cubicBezTo>
                      <a:pt x="273050" y="173567"/>
                      <a:pt x="136525" y="86783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7" name="156 Forma libre"/>
              <p:cNvSpPr/>
              <p:nvPr/>
            </p:nvSpPr>
            <p:spPr>
              <a:xfrm>
                <a:off x="4177269" y="4285142"/>
                <a:ext cx="657384" cy="212386"/>
              </a:xfrm>
              <a:custGeom>
                <a:avLst/>
                <a:gdLst>
                  <a:gd name="connsiteX0" fmla="*/ 825500 w 825500"/>
                  <a:gd name="connsiteY0" fmla="*/ 266700 h 266700"/>
                  <a:gd name="connsiteX1" fmla="*/ 342900 w 825500"/>
                  <a:gd name="connsiteY1" fmla="*/ 165100 h 266700"/>
                  <a:gd name="connsiteX2" fmla="*/ 0 w 82550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5500" h="266700">
                    <a:moveTo>
                      <a:pt x="825500" y="266700"/>
                    </a:moveTo>
                    <a:cubicBezTo>
                      <a:pt x="652991" y="238125"/>
                      <a:pt x="480483" y="209550"/>
                      <a:pt x="342900" y="165100"/>
                    </a:cubicBezTo>
                    <a:cubicBezTo>
                      <a:pt x="205317" y="120650"/>
                      <a:pt x="102658" y="60325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8" name="157 Forma libre"/>
              <p:cNvSpPr/>
              <p:nvPr/>
            </p:nvSpPr>
            <p:spPr>
              <a:xfrm>
                <a:off x="4167155" y="4194119"/>
                <a:ext cx="566362" cy="192158"/>
              </a:xfrm>
              <a:custGeom>
                <a:avLst/>
                <a:gdLst>
                  <a:gd name="connsiteX0" fmla="*/ 711200 w 711200"/>
                  <a:gd name="connsiteY0" fmla="*/ 241300 h 241300"/>
                  <a:gd name="connsiteX1" fmla="*/ 330200 w 711200"/>
                  <a:gd name="connsiteY1" fmla="*/ 139700 h 241300"/>
                  <a:gd name="connsiteX2" fmla="*/ 0 w 711200"/>
                  <a:gd name="connsiteY2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1200" h="241300">
                    <a:moveTo>
                      <a:pt x="711200" y="241300"/>
                    </a:moveTo>
                    <a:cubicBezTo>
                      <a:pt x="579966" y="210608"/>
                      <a:pt x="448733" y="179917"/>
                      <a:pt x="330200" y="139700"/>
                    </a:cubicBezTo>
                    <a:cubicBezTo>
                      <a:pt x="211667" y="99483"/>
                      <a:pt x="105833" y="49741"/>
                      <a:pt x="0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9" name="158 Forma libre"/>
              <p:cNvSpPr/>
              <p:nvPr/>
            </p:nvSpPr>
            <p:spPr>
              <a:xfrm>
                <a:off x="4165469" y="4087926"/>
                <a:ext cx="456798" cy="166874"/>
              </a:xfrm>
              <a:custGeom>
                <a:avLst/>
                <a:gdLst>
                  <a:gd name="connsiteX0" fmla="*/ 573617 w 573617"/>
                  <a:gd name="connsiteY0" fmla="*/ 209550 h 209550"/>
                  <a:gd name="connsiteX1" fmla="*/ 243417 w 573617"/>
                  <a:gd name="connsiteY1" fmla="*/ 133350 h 209550"/>
                  <a:gd name="connsiteX2" fmla="*/ 40217 w 573617"/>
                  <a:gd name="connsiteY2" fmla="*/ 19050 h 209550"/>
                  <a:gd name="connsiteX3" fmla="*/ 2117 w 573617"/>
                  <a:gd name="connsiteY3" fmla="*/ 190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617" h="209550">
                    <a:moveTo>
                      <a:pt x="573617" y="209550"/>
                    </a:moveTo>
                    <a:cubicBezTo>
                      <a:pt x="452967" y="187325"/>
                      <a:pt x="332317" y="165100"/>
                      <a:pt x="243417" y="133350"/>
                    </a:cubicBezTo>
                    <a:cubicBezTo>
                      <a:pt x="154517" y="101600"/>
                      <a:pt x="80434" y="38100"/>
                      <a:pt x="40217" y="19050"/>
                    </a:cubicBezTo>
                    <a:cubicBezTo>
                      <a:pt x="0" y="0"/>
                      <a:pt x="2117" y="19050"/>
                      <a:pt x="2117" y="1905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0" name="159 Forma libre"/>
              <p:cNvSpPr/>
              <p:nvPr/>
            </p:nvSpPr>
            <p:spPr>
              <a:xfrm>
                <a:off x="4367741" y="3253554"/>
                <a:ext cx="1205204" cy="1001246"/>
              </a:xfrm>
              <a:custGeom>
                <a:avLst/>
                <a:gdLst>
                  <a:gd name="connsiteX0" fmla="*/ 319617 w 1513417"/>
                  <a:gd name="connsiteY0" fmla="*/ 1257300 h 1257300"/>
                  <a:gd name="connsiteX1" fmla="*/ 129117 w 1513417"/>
                  <a:gd name="connsiteY1" fmla="*/ 939800 h 1257300"/>
                  <a:gd name="connsiteX2" fmla="*/ 52917 w 1513417"/>
                  <a:gd name="connsiteY2" fmla="*/ 469900 h 1257300"/>
                  <a:gd name="connsiteX3" fmla="*/ 446617 w 1513417"/>
                  <a:gd name="connsiteY3" fmla="*/ 254000 h 1257300"/>
                  <a:gd name="connsiteX4" fmla="*/ 992717 w 1513417"/>
                  <a:gd name="connsiteY4" fmla="*/ 203200 h 1257300"/>
                  <a:gd name="connsiteX5" fmla="*/ 1335617 w 1513417"/>
                  <a:gd name="connsiteY5" fmla="*/ 165100 h 1257300"/>
                  <a:gd name="connsiteX6" fmla="*/ 1513417 w 1513417"/>
                  <a:gd name="connsiteY6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417" h="1257300">
                    <a:moveTo>
                      <a:pt x="319617" y="1257300"/>
                    </a:moveTo>
                    <a:cubicBezTo>
                      <a:pt x="246592" y="1164166"/>
                      <a:pt x="173567" y="1071033"/>
                      <a:pt x="129117" y="939800"/>
                    </a:cubicBezTo>
                    <a:cubicBezTo>
                      <a:pt x="84667" y="808567"/>
                      <a:pt x="0" y="584200"/>
                      <a:pt x="52917" y="469900"/>
                    </a:cubicBezTo>
                    <a:cubicBezTo>
                      <a:pt x="105834" y="355600"/>
                      <a:pt x="289984" y="298450"/>
                      <a:pt x="446617" y="254000"/>
                    </a:cubicBezTo>
                    <a:cubicBezTo>
                      <a:pt x="603250" y="209550"/>
                      <a:pt x="844550" y="218017"/>
                      <a:pt x="992717" y="203200"/>
                    </a:cubicBezTo>
                    <a:cubicBezTo>
                      <a:pt x="1140884" y="188383"/>
                      <a:pt x="1248834" y="198967"/>
                      <a:pt x="1335617" y="165100"/>
                    </a:cubicBezTo>
                    <a:cubicBezTo>
                      <a:pt x="1422400" y="131233"/>
                      <a:pt x="1467908" y="65616"/>
                      <a:pt x="1513417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1" name="160 Forma libre"/>
              <p:cNvSpPr/>
              <p:nvPr/>
            </p:nvSpPr>
            <p:spPr>
              <a:xfrm>
                <a:off x="4197496" y="4012074"/>
                <a:ext cx="374203" cy="161818"/>
              </a:xfrm>
              <a:custGeom>
                <a:avLst/>
                <a:gdLst>
                  <a:gd name="connsiteX0" fmla="*/ 0 w 469900"/>
                  <a:gd name="connsiteY0" fmla="*/ 0 h 203200"/>
                  <a:gd name="connsiteX1" fmla="*/ 177800 w 469900"/>
                  <a:gd name="connsiteY1" fmla="*/ 114300 h 203200"/>
                  <a:gd name="connsiteX2" fmla="*/ 469900 w 4699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203200">
                    <a:moveTo>
                      <a:pt x="0" y="0"/>
                    </a:moveTo>
                    <a:cubicBezTo>
                      <a:pt x="49741" y="40216"/>
                      <a:pt x="99483" y="80433"/>
                      <a:pt x="177800" y="114300"/>
                    </a:cubicBezTo>
                    <a:cubicBezTo>
                      <a:pt x="256117" y="148167"/>
                      <a:pt x="469900" y="203200"/>
                      <a:pt x="469900" y="2032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2" name="161 Forma libre"/>
              <p:cNvSpPr/>
              <p:nvPr/>
            </p:nvSpPr>
            <p:spPr>
              <a:xfrm>
                <a:off x="4227837" y="3921052"/>
                <a:ext cx="313522" cy="212386"/>
              </a:xfrm>
              <a:custGeom>
                <a:avLst/>
                <a:gdLst>
                  <a:gd name="connsiteX0" fmla="*/ 0 w 393700"/>
                  <a:gd name="connsiteY0" fmla="*/ 0 h 266700"/>
                  <a:gd name="connsiteX1" fmla="*/ 177800 w 393700"/>
                  <a:gd name="connsiteY1" fmla="*/ 177800 h 266700"/>
                  <a:gd name="connsiteX2" fmla="*/ 393700 w 393700"/>
                  <a:gd name="connsiteY2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700" h="266700">
                    <a:moveTo>
                      <a:pt x="0" y="0"/>
                    </a:moveTo>
                    <a:cubicBezTo>
                      <a:pt x="56091" y="66675"/>
                      <a:pt x="112183" y="133350"/>
                      <a:pt x="177800" y="177800"/>
                    </a:cubicBezTo>
                    <a:cubicBezTo>
                      <a:pt x="243417" y="222250"/>
                      <a:pt x="318558" y="244475"/>
                      <a:pt x="393700" y="2667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3" name="162 Forma libre"/>
              <p:cNvSpPr/>
              <p:nvPr/>
            </p:nvSpPr>
            <p:spPr>
              <a:xfrm>
                <a:off x="4288519" y="3799689"/>
                <a:ext cx="252840" cy="323635"/>
              </a:xfrm>
              <a:custGeom>
                <a:avLst/>
                <a:gdLst>
                  <a:gd name="connsiteX0" fmla="*/ 0 w 317500"/>
                  <a:gd name="connsiteY0" fmla="*/ 0 h 406400"/>
                  <a:gd name="connsiteX1" fmla="*/ 127000 w 317500"/>
                  <a:gd name="connsiteY1" fmla="*/ 241300 h 406400"/>
                  <a:gd name="connsiteX2" fmla="*/ 317500 w 317500"/>
                  <a:gd name="connsiteY2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406400">
                    <a:moveTo>
                      <a:pt x="0" y="0"/>
                    </a:moveTo>
                    <a:cubicBezTo>
                      <a:pt x="37041" y="86783"/>
                      <a:pt x="74083" y="173567"/>
                      <a:pt x="127000" y="241300"/>
                    </a:cubicBezTo>
                    <a:cubicBezTo>
                      <a:pt x="179917" y="309033"/>
                      <a:pt x="317500" y="406400"/>
                      <a:pt x="317500" y="40640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4" name="163 Forma libre"/>
              <p:cNvSpPr/>
              <p:nvPr/>
            </p:nvSpPr>
            <p:spPr>
              <a:xfrm>
                <a:off x="4479932" y="3253554"/>
                <a:ext cx="1152000" cy="2032834"/>
              </a:xfrm>
              <a:custGeom>
                <a:avLst/>
                <a:gdLst>
                  <a:gd name="connsiteX0" fmla="*/ 1159933 w 1439333"/>
                  <a:gd name="connsiteY0" fmla="*/ 2552700 h 2552700"/>
                  <a:gd name="connsiteX1" fmla="*/ 1096433 w 1439333"/>
                  <a:gd name="connsiteY1" fmla="*/ 2171700 h 2552700"/>
                  <a:gd name="connsiteX2" fmla="*/ 728133 w 1439333"/>
                  <a:gd name="connsiteY2" fmla="*/ 1790700 h 2552700"/>
                  <a:gd name="connsiteX3" fmla="*/ 334433 w 1439333"/>
                  <a:gd name="connsiteY3" fmla="*/ 1460500 h 2552700"/>
                  <a:gd name="connsiteX4" fmla="*/ 67733 w 1439333"/>
                  <a:gd name="connsiteY4" fmla="*/ 1016000 h 2552700"/>
                  <a:gd name="connsiteX5" fmla="*/ 67733 w 1439333"/>
                  <a:gd name="connsiteY5" fmla="*/ 635000 h 2552700"/>
                  <a:gd name="connsiteX6" fmla="*/ 474133 w 1439333"/>
                  <a:gd name="connsiteY6" fmla="*/ 381000 h 2552700"/>
                  <a:gd name="connsiteX7" fmla="*/ 1121833 w 1439333"/>
                  <a:gd name="connsiteY7" fmla="*/ 292100 h 2552700"/>
                  <a:gd name="connsiteX8" fmla="*/ 1439333 w 1439333"/>
                  <a:gd name="connsiteY8" fmla="*/ 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9333" h="2552700">
                    <a:moveTo>
                      <a:pt x="1159933" y="2552700"/>
                    </a:moveTo>
                    <a:cubicBezTo>
                      <a:pt x="1164166" y="2425700"/>
                      <a:pt x="1168400" y="2298700"/>
                      <a:pt x="1096433" y="2171700"/>
                    </a:cubicBezTo>
                    <a:cubicBezTo>
                      <a:pt x="1024466" y="2044700"/>
                      <a:pt x="855133" y="1909233"/>
                      <a:pt x="728133" y="1790700"/>
                    </a:cubicBezTo>
                    <a:cubicBezTo>
                      <a:pt x="601133" y="1672167"/>
                      <a:pt x="444500" y="1589617"/>
                      <a:pt x="334433" y="1460500"/>
                    </a:cubicBezTo>
                    <a:cubicBezTo>
                      <a:pt x="224366" y="1331383"/>
                      <a:pt x="112183" y="1153583"/>
                      <a:pt x="67733" y="1016000"/>
                    </a:cubicBezTo>
                    <a:cubicBezTo>
                      <a:pt x="23283" y="878417"/>
                      <a:pt x="0" y="740833"/>
                      <a:pt x="67733" y="635000"/>
                    </a:cubicBezTo>
                    <a:cubicBezTo>
                      <a:pt x="135466" y="529167"/>
                      <a:pt x="298450" y="438150"/>
                      <a:pt x="474133" y="381000"/>
                    </a:cubicBezTo>
                    <a:cubicBezTo>
                      <a:pt x="649816" y="323850"/>
                      <a:pt x="960966" y="355600"/>
                      <a:pt x="1121833" y="292100"/>
                    </a:cubicBezTo>
                    <a:cubicBezTo>
                      <a:pt x="1282700" y="228600"/>
                      <a:pt x="1361016" y="114300"/>
                      <a:pt x="1439333" y="0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5" name="74 Grupo"/>
            <p:cNvGrpSpPr/>
            <p:nvPr/>
          </p:nvGrpSpPr>
          <p:grpSpPr>
            <a:xfrm>
              <a:off x="5466974" y="2928934"/>
              <a:ext cx="864000" cy="360000"/>
              <a:chOff x="5292343" y="2053991"/>
              <a:chExt cx="1208483" cy="517753"/>
            </a:xfrm>
          </p:grpSpPr>
          <p:grpSp>
            <p:nvGrpSpPr>
              <p:cNvPr id="16" name="70 Grupo"/>
              <p:cNvGrpSpPr/>
              <p:nvPr/>
            </p:nvGrpSpPr>
            <p:grpSpPr>
              <a:xfrm>
                <a:off x="5292343" y="2053991"/>
                <a:ext cx="1208483" cy="517753"/>
                <a:chOff x="3357554" y="3482751"/>
                <a:chExt cx="3618964" cy="1550480"/>
              </a:xfrm>
            </p:grpSpPr>
            <p:cxnSp>
              <p:nvCxnSpPr>
                <p:cNvPr id="42" name="41 Conector recto"/>
                <p:cNvCxnSpPr/>
                <p:nvPr/>
              </p:nvCxnSpPr>
              <p:spPr>
                <a:xfrm rot="16200000" flipH="1">
                  <a:off x="4712666" y="3632670"/>
                  <a:ext cx="500066" cy="2143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Conector recto"/>
                <p:cNvCxnSpPr/>
                <p:nvPr/>
              </p:nvCxnSpPr>
              <p:spPr>
                <a:xfrm flipV="1">
                  <a:off x="4751303" y="3482751"/>
                  <a:ext cx="214314" cy="714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flipV="1">
                  <a:off x="4787003" y="3579490"/>
                  <a:ext cx="214314" cy="714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58 Conector recto"/>
                <p:cNvCxnSpPr/>
                <p:nvPr/>
              </p:nvCxnSpPr>
              <p:spPr>
                <a:xfrm rot="5400000" flipH="1" flipV="1">
                  <a:off x="4166920" y="4285462"/>
                  <a:ext cx="571504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62 Conector recto"/>
                <p:cNvCxnSpPr/>
                <p:nvPr/>
              </p:nvCxnSpPr>
              <p:spPr>
                <a:xfrm>
                  <a:off x="4452672" y="3984596"/>
                  <a:ext cx="571504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67 Forma libre"/>
                <p:cNvSpPr/>
                <p:nvPr/>
              </p:nvSpPr>
              <p:spPr>
                <a:xfrm>
                  <a:off x="4273576" y="3658428"/>
                  <a:ext cx="798490" cy="901521"/>
                </a:xfrm>
                <a:custGeom>
                  <a:avLst/>
                  <a:gdLst>
                    <a:gd name="connsiteX0" fmla="*/ 476518 w 798490"/>
                    <a:gd name="connsiteY0" fmla="*/ 901521 h 901521"/>
                    <a:gd name="connsiteX1" fmla="*/ 0 w 798490"/>
                    <a:gd name="connsiteY1" fmla="*/ 0 h 901521"/>
                    <a:gd name="connsiteX2" fmla="*/ 90152 w 798490"/>
                    <a:gd name="connsiteY2" fmla="*/ 0 h 901521"/>
                    <a:gd name="connsiteX3" fmla="*/ 798490 w 798490"/>
                    <a:gd name="connsiteY3" fmla="*/ 347729 h 901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8490" h="901521">
                      <a:moveTo>
                        <a:pt x="476518" y="901521"/>
                      </a:moveTo>
                      <a:lnTo>
                        <a:pt x="0" y="0"/>
                      </a:lnTo>
                      <a:lnTo>
                        <a:pt x="90152" y="0"/>
                      </a:lnTo>
                      <a:lnTo>
                        <a:pt x="798490" y="347729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8" name="37 Forma libre"/>
                <p:cNvSpPr/>
                <p:nvPr/>
              </p:nvSpPr>
              <p:spPr>
                <a:xfrm>
                  <a:off x="4997003" y="3737092"/>
                  <a:ext cx="360608" cy="399245"/>
                </a:xfrm>
                <a:custGeom>
                  <a:avLst/>
                  <a:gdLst>
                    <a:gd name="connsiteX0" fmla="*/ 0 w 360608"/>
                    <a:gd name="connsiteY0" fmla="*/ 38637 h 399245"/>
                    <a:gd name="connsiteX1" fmla="*/ 309093 w 360608"/>
                    <a:gd name="connsiteY1" fmla="*/ 0 h 399245"/>
                    <a:gd name="connsiteX2" fmla="*/ 360608 w 360608"/>
                    <a:gd name="connsiteY2" fmla="*/ 399245 h 399245"/>
                    <a:gd name="connsiteX3" fmla="*/ 77273 w 360608"/>
                    <a:gd name="connsiteY3" fmla="*/ 386366 h 399245"/>
                    <a:gd name="connsiteX4" fmla="*/ 0 w 360608"/>
                    <a:gd name="connsiteY4" fmla="*/ 38637 h 399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608" h="399245">
                      <a:moveTo>
                        <a:pt x="0" y="38637"/>
                      </a:moveTo>
                      <a:lnTo>
                        <a:pt x="309093" y="0"/>
                      </a:lnTo>
                      <a:lnTo>
                        <a:pt x="360608" y="399245"/>
                      </a:lnTo>
                      <a:lnTo>
                        <a:pt x="77273" y="386366"/>
                      </a:lnTo>
                      <a:lnTo>
                        <a:pt x="0" y="3863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7" name="36 Forma libre"/>
                <p:cNvSpPr/>
                <p:nvPr/>
              </p:nvSpPr>
              <p:spPr>
                <a:xfrm>
                  <a:off x="4929190" y="4071942"/>
                  <a:ext cx="1184857" cy="437881"/>
                </a:xfrm>
                <a:custGeom>
                  <a:avLst/>
                  <a:gdLst>
                    <a:gd name="connsiteX0" fmla="*/ 0 w 1184857"/>
                    <a:gd name="connsiteY0" fmla="*/ 412123 h 437881"/>
                    <a:gd name="connsiteX1" fmla="*/ 90153 w 1184857"/>
                    <a:gd name="connsiteY1" fmla="*/ 38636 h 437881"/>
                    <a:gd name="connsiteX2" fmla="*/ 953037 w 1184857"/>
                    <a:gd name="connsiteY2" fmla="*/ 0 h 437881"/>
                    <a:gd name="connsiteX3" fmla="*/ 1184857 w 1184857"/>
                    <a:gd name="connsiteY3" fmla="*/ 437881 h 437881"/>
                    <a:gd name="connsiteX4" fmla="*/ 0 w 1184857"/>
                    <a:gd name="connsiteY4" fmla="*/ 412123 h 43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4857" h="437881">
                      <a:moveTo>
                        <a:pt x="0" y="412123"/>
                      </a:moveTo>
                      <a:lnTo>
                        <a:pt x="90153" y="38636"/>
                      </a:lnTo>
                      <a:lnTo>
                        <a:pt x="953037" y="0"/>
                      </a:lnTo>
                      <a:lnTo>
                        <a:pt x="1184857" y="437881"/>
                      </a:lnTo>
                      <a:lnTo>
                        <a:pt x="0" y="41212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6" name="35 Forma libre"/>
                <p:cNvSpPr/>
                <p:nvPr/>
              </p:nvSpPr>
              <p:spPr>
                <a:xfrm>
                  <a:off x="3357554" y="4286256"/>
                  <a:ext cx="3618964" cy="746975"/>
                </a:xfrm>
                <a:custGeom>
                  <a:avLst/>
                  <a:gdLst>
                    <a:gd name="connsiteX0" fmla="*/ 0 w 3618964"/>
                    <a:gd name="connsiteY0" fmla="*/ 193183 h 746975"/>
                    <a:gd name="connsiteX1" fmla="*/ 270457 w 3618964"/>
                    <a:gd name="connsiteY1" fmla="*/ 708338 h 746975"/>
                    <a:gd name="connsiteX2" fmla="*/ 3296992 w 3618964"/>
                    <a:gd name="connsiteY2" fmla="*/ 746975 h 746975"/>
                    <a:gd name="connsiteX3" fmla="*/ 3425780 w 3618964"/>
                    <a:gd name="connsiteY3" fmla="*/ 347729 h 746975"/>
                    <a:gd name="connsiteX4" fmla="*/ 3618964 w 3618964"/>
                    <a:gd name="connsiteY4" fmla="*/ 25758 h 746975"/>
                    <a:gd name="connsiteX5" fmla="*/ 2266682 w 3618964"/>
                    <a:gd name="connsiteY5" fmla="*/ 0 h 746975"/>
                    <a:gd name="connsiteX6" fmla="*/ 2099257 w 3618964"/>
                    <a:gd name="connsiteY6" fmla="*/ 180304 h 746975"/>
                    <a:gd name="connsiteX7" fmla="*/ 0 w 3618964"/>
                    <a:gd name="connsiteY7" fmla="*/ 193183 h 746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8964" h="746975">
                      <a:moveTo>
                        <a:pt x="0" y="193183"/>
                      </a:moveTo>
                      <a:lnTo>
                        <a:pt x="270457" y="708338"/>
                      </a:lnTo>
                      <a:lnTo>
                        <a:pt x="3296992" y="746975"/>
                      </a:lnTo>
                      <a:lnTo>
                        <a:pt x="3425780" y="347729"/>
                      </a:lnTo>
                      <a:lnTo>
                        <a:pt x="3618964" y="25758"/>
                      </a:lnTo>
                      <a:lnTo>
                        <a:pt x="2266682" y="0"/>
                      </a:lnTo>
                      <a:lnTo>
                        <a:pt x="2099257" y="180304"/>
                      </a:lnTo>
                      <a:lnTo>
                        <a:pt x="0" y="1931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74" name="73 Forma libre"/>
              <p:cNvSpPr/>
              <p:nvPr/>
            </p:nvSpPr>
            <p:spPr>
              <a:xfrm>
                <a:off x="5356225" y="2471162"/>
                <a:ext cx="1062000" cy="87129"/>
              </a:xfrm>
              <a:custGeom>
                <a:avLst/>
                <a:gdLst>
                  <a:gd name="connsiteX0" fmla="*/ 0 w 1066800"/>
                  <a:gd name="connsiteY0" fmla="*/ 25400 h 101600"/>
                  <a:gd name="connsiteX1" fmla="*/ 31750 w 1066800"/>
                  <a:gd name="connsiteY1" fmla="*/ 88900 h 101600"/>
                  <a:gd name="connsiteX2" fmla="*/ 1038225 w 1066800"/>
                  <a:gd name="connsiteY2" fmla="*/ 101600 h 101600"/>
                  <a:gd name="connsiteX3" fmla="*/ 1066800 w 1066800"/>
                  <a:gd name="connsiteY3" fmla="*/ 0 h 101600"/>
                  <a:gd name="connsiteX4" fmla="*/ 0 w 1066800"/>
                  <a:gd name="connsiteY4" fmla="*/ 254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00" h="101600">
                    <a:moveTo>
                      <a:pt x="0" y="25400"/>
                    </a:moveTo>
                    <a:lnTo>
                      <a:pt x="31750" y="88900"/>
                    </a:lnTo>
                    <a:lnTo>
                      <a:pt x="1038225" y="101600"/>
                    </a:lnTo>
                    <a:lnTo>
                      <a:pt x="1066800" y="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cxnSp>
          <p:nvCxnSpPr>
            <p:cNvPr id="77" name="76 Conector recto"/>
            <p:cNvCxnSpPr/>
            <p:nvPr/>
          </p:nvCxnSpPr>
          <p:spPr>
            <a:xfrm flipV="1">
              <a:off x="3895338" y="3242896"/>
              <a:ext cx="432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245 Forma libre"/>
            <p:cNvSpPr/>
            <p:nvPr/>
          </p:nvSpPr>
          <p:spPr>
            <a:xfrm>
              <a:off x="5439149" y="5110174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7" name="246 Forma libre"/>
            <p:cNvSpPr/>
            <p:nvPr/>
          </p:nvSpPr>
          <p:spPr>
            <a:xfrm>
              <a:off x="4997821" y="4862774"/>
              <a:ext cx="431435" cy="13786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3" name="182 CuadroTexto"/>
          <p:cNvSpPr txBox="1"/>
          <p:nvPr/>
        </p:nvSpPr>
        <p:spPr>
          <a:xfrm>
            <a:off x="6786578" y="5572140"/>
            <a:ext cx="1502634" cy="3405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rgbClr val="0070C0"/>
                </a:solidFill>
              </a:rPr>
              <a:t>Natural mortality</a:t>
            </a:r>
            <a:endParaRPr lang="es-CL" sz="1400" b="1">
              <a:solidFill>
                <a:srgbClr val="0070C0"/>
              </a:solidFill>
            </a:endParaRPr>
          </a:p>
        </p:txBody>
      </p:sp>
      <p:sp>
        <p:nvSpPr>
          <p:cNvPr id="184" name="183 CuadroTexto"/>
          <p:cNvSpPr txBox="1"/>
          <p:nvPr/>
        </p:nvSpPr>
        <p:spPr>
          <a:xfrm>
            <a:off x="6786578" y="2643182"/>
            <a:ext cx="1465902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rgbClr val="C00000"/>
                </a:solidFill>
              </a:rPr>
              <a:t>Fishing mortality</a:t>
            </a:r>
            <a:endParaRPr lang="es-CL" sz="1400" b="1">
              <a:solidFill>
                <a:srgbClr val="C00000"/>
              </a:solidFill>
            </a:endParaRPr>
          </a:p>
        </p:txBody>
      </p:sp>
      <p:sp>
        <p:nvSpPr>
          <p:cNvPr id="185" name="184 CuadroTexto"/>
          <p:cNvSpPr txBox="1"/>
          <p:nvPr/>
        </p:nvSpPr>
        <p:spPr>
          <a:xfrm>
            <a:off x="7286644" y="3857628"/>
            <a:ext cx="981789" cy="3405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accent5">
                    <a:lumMod val="50000"/>
                  </a:schemeClr>
                </a:solidFill>
              </a:rPr>
              <a:t>Selectivity</a:t>
            </a:r>
            <a:endParaRPr lang="es-CL" sz="14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6" name="185 Rectángulo redondeado"/>
          <p:cNvSpPr/>
          <p:nvPr/>
        </p:nvSpPr>
        <p:spPr>
          <a:xfrm>
            <a:off x="3857620" y="5584840"/>
            <a:ext cx="2286016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Abundance Vector</a:t>
            </a:r>
            <a:endParaRPr lang="es-C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186 Flecha abajo"/>
          <p:cNvSpPr/>
          <p:nvPr/>
        </p:nvSpPr>
        <p:spPr>
          <a:xfrm flipV="1">
            <a:off x="7858148" y="3318752"/>
            <a:ext cx="285752" cy="396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48892"/>
            <a:ext cx="8286808" cy="210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Rectángulo redondeado"/>
          <p:cNvSpPr/>
          <p:nvPr/>
        </p:nvSpPr>
        <p:spPr>
          <a:xfrm>
            <a:off x="461397" y="4000504"/>
            <a:ext cx="4143404" cy="2000264"/>
          </a:xfrm>
          <a:prstGeom prst="roundRect">
            <a:avLst>
              <a:gd name="adj" fmla="val 5884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181" name="180 Rectángulo"/>
          <p:cNvSpPr/>
          <p:nvPr/>
        </p:nvSpPr>
        <p:spPr>
          <a:xfrm>
            <a:off x="5214942" y="6286520"/>
            <a:ext cx="354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www.recuperemoslamerluza.cl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767919" y="4497754"/>
            <a:ext cx="2653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recuperar su contraseña</a:t>
            </a:r>
            <a:r>
              <a:rPr lang="es-CL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90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ingresa aquí</a:t>
            </a:r>
            <a:endParaRPr lang="es-CL" sz="90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482167" y="4784636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9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Login:</a:t>
            </a:r>
            <a:endParaRPr lang="es-CL" sz="900" b="1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196547" y="4784636"/>
            <a:ext cx="1785950" cy="285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CuadroTexto"/>
          <p:cNvSpPr txBox="1"/>
          <p:nvPr/>
        </p:nvSpPr>
        <p:spPr>
          <a:xfrm>
            <a:off x="1104339" y="5268184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9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Contraseña:</a:t>
            </a:r>
            <a:endParaRPr lang="es-CL" sz="900" b="1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196547" y="5213264"/>
            <a:ext cx="1785950" cy="285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Rectángulo redondeado"/>
          <p:cNvSpPr/>
          <p:nvPr/>
        </p:nvSpPr>
        <p:spPr>
          <a:xfrm>
            <a:off x="2512117" y="5641892"/>
            <a:ext cx="576000" cy="2160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smtClean="0">
                <a:solidFill>
                  <a:schemeClr val="tx1"/>
                </a:solidFill>
              </a:rPr>
              <a:t>Enviar</a:t>
            </a:r>
            <a:endParaRPr lang="es-CL" sz="110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3262497" y="5641892"/>
            <a:ext cx="720000" cy="2160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smtClean="0">
                <a:solidFill>
                  <a:schemeClr val="tx1"/>
                </a:solidFill>
              </a:rPr>
              <a:t>Registrar</a:t>
            </a:r>
            <a:endParaRPr lang="es-CL" sz="1100">
              <a:solidFill>
                <a:schemeClr val="tx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63889" y="412135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Iniciar Sesión</a:t>
            </a:r>
            <a:endParaRPr lang="es-CL" sz="14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929190" y="5169771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→"/>
            </a:pPr>
            <a:r>
              <a:rPr lang="es-CL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generator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→"/>
            </a:pPr>
            <a:r>
              <a:rPr lang="es-CL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previous consults 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→"/>
            </a:pPr>
            <a:r>
              <a:rPr lang="es-CL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Workshops information and results</a:t>
            </a:r>
            <a:endParaRPr lang="es-C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4956198" y="3992636"/>
            <a:ext cx="1044000" cy="1008000"/>
          </a:xfrm>
          <a:prstGeom prst="roundRect">
            <a:avLst>
              <a:gd name="adj" fmla="val 1196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smtClean="0">
                <a:solidFill>
                  <a:schemeClr val="bg1"/>
                </a:solidFill>
              </a:rPr>
              <a:t>User</a:t>
            </a:r>
          </a:p>
          <a:p>
            <a:r>
              <a:rPr lang="es-CL" sz="1600" b="1" smtClean="0">
                <a:solidFill>
                  <a:schemeClr val="bg1"/>
                </a:solidFill>
              </a:rPr>
              <a:t>Profile</a:t>
            </a:r>
            <a:endParaRPr lang="es-CL" sz="1600" b="1">
              <a:solidFill>
                <a:schemeClr val="bg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072198" y="3992636"/>
            <a:ext cx="2473322" cy="1008000"/>
          </a:xfrm>
          <a:prstGeom prst="roundRect">
            <a:avLst>
              <a:gd name="adj" fmla="val 11963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smtClean="0">
                <a:solidFill>
                  <a:schemeClr val="bg1"/>
                </a:solidFill>
              </a:rPr>
              <a:t>Recovery Plan</a:t>
            </a:r>
          </a:p>
          <a:p>
            <a:r>
              <a:rPr lang="es-CL" sz="1400" smtClean="0">
                <a:solidFill>
                  <a:schemeClr val="bg1"/>
                </a:solidFill>
              </a:rPr>
              <a:t>Analysis under conditions entered by user</a:t>
            </a:r>
            <a:endParaRPr lang="es-CL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Rectángulo"/>
          <p:cNvSpPr/>
          <p:nvPr/>
        </p:nvSpPr>
        <p:spPr>
          <a:xfrm>
            <a:off x="3000364" y="5002223"/>
            <a:ext cx="954000" cy="2143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76 Rectángulo"/>
          <p:cNvSpPr/>
          <p:nvPr/>
        </p:nvSpPr>
        <p:spPr>
          <a:xfrm>
            <a:off x="2988808" y="4297098"/>
            <a:ext cx="972000" cy="28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grpSp>
        <p:nvGrpSpPr>
          <p:cNvPr id="87" name="86 Grupo"/>
          <p:cNvGrpSpPr/>
          <p:nvPr/>
        </p:nvGrpSpPr>
        <p:grpSpPr>
          <a:xfrm>
            <a:off x="324135" y="1857364"/>
            <a:ext cx="3604923" cy="714380"/>
            <a:chOff x="324135" y="1857364"/>
            <a:chExt cx="3604923" cy="714380"/>
          </a:xfrm>
        </p:grpSpPr>
        <p:sp>
          <p:nvSpPr>
            <p:cNvPr id="62" name="61 Rectángulo redondeado"/>
            <p:cNvSpPr/>
            <p:nvPr/>
          </p:nvSpPr>
          <p:spPr>
            <a:xfrm>
              <a:off x="357158" y="1857364"/>
              <a:ext cx="3571900" cy="7143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324135" y="1919907"/>
              <a:ext cx="353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s-CL" sz="1200" b="1" smtClean="0"/>
                <a:t>   The user selects the year to start analysis</a:t>
              </a:r>
            </a:p>
            <a:p>
              <a:pPr algn="just"/>
              <a:endParaRPr lang="es-CL" sz="200" b="1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application uses the respective estimated abundance vector</a:t>
              </a:r>
              <a:endParaRPr lang="es-CL" sz="11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5072066" y="2355171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smtClean="0"/>
              <a:t>TOTAL BIOMASS LEVEL COMPARISON FROM ESTIMATED ABUNDANCE VECTORS</a:t>
            </a:r>
            <a:endParaRPr lang="es-CL" sz="1100" b="1"/>
          </a:p>
        </p:txBody>
      </p:sp>
      <p:sp>
        <p:nvSpPr>
          <p:cNvPr id="61" name="60 Rectángulo"/>
          <p:cNvSpPr/>
          <p:nvPr/>
        </p:nvSpPr>
        <p:spPr>
          <a:xfrm>
            <a:off x="2955934" y="2786058"/>
            <a:ext cx="9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Rectángulo"/>
          <p:cNvSpPr/>
          <p:nvPr/>
        </p:nvSpPr>
        <p:spPr>
          <a:xfrm>
            <a:off x="3677058" y="2786058"/>
            <a:ext cx="252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CuadroTexto"/>
          <p:cNvSpPr txBox="1"/>
          <p:nvPr/>
        </p:nvSpPr>
        <p:spPr>
          <a:xfrm>
            <a:off x="2928926" y="2795583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2011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311742" y="276385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</a:t>
            </a:r>
            <a:endParaRPr lang="es-CL" sz="1400" b="1"/>
          </a:p>
        </p:txBody>
      </p:sp>
      <p:sp>
        <p:nvSpPr>
          <p:cNvPr id="67" name="66 CuadroTexto"/>
          <p:cNvSpPr txBox="1"/>
          <p:nvPr/>
        </p:nvSpPr>
        <p:spPr>
          <a:xfrm>
            <a:off x="2438742" y="2853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68" name="67 Triángulo isósceles"/>
          <p:cNvSpPr/>
          <p:nvPr/>
        </p:nvSpPr>
        <p:spPr>
          <a:xfrm flipV="1">
            <a:off x="3760670" y="2903176"/>
            <a:ext cx="108000" cy="7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8" name="87 Grupo"/>
          <p:cNvGrpSpPr/>
          <p:nvPr/>
        </p:nvGrpSpPr>
        <p:grpSpPr>
          <a:xfrm>
            <a:off x="357158" y="3429000"/>
            <a:ext cx="3604923" cy="714380"/>
            <a:chOff x="357158" y="3429000"/>
            <a:chExt cx="3604923" cy="714380"/>
          </a:xfrm>
        </p:grpSpPr>
        <p:sp>
          <p:nvSpPr>
            <p:cNvPr id="69" name="68 Rectángulo redondeado"/>
            <p:cNvSpPr/>
            <p:nvPr/>
          </p:nvSpPr>
          <p:spPr>
            <a:xfrm>
              <a:off x="390181" y="3429000"/>
              <a:ext cx="3571900" cy="7143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57158" y="3491543"/>
              <a:ext cx="353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s-CL" sz="1200" b="1" smtClean="0"/>
                <a:t>   Error on estimation</a:t>
              </a:r>
            </a:p>
            <a:p>
              <a:pPr algn="just"/>
              <a:endParaRPr lang="es-CL" sz="200" b="1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user can select an error level on estimated abundance vector</a:t>
              </a:r>
              <a:endParaRPr lang="es-CL" sz="11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70 Rectángulo"/>
          <p:cNvSpPr/>
          <p:nvPr/>
        </p:nvSpPr>
        <p:spPr>
          <a:xfrm>
            <a:off x="2988957" y="4297871"/>
            <a:ext cx="9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71 Rectángulo"/>
          <p:cNvSpPr/>
          <p:nvPr/>
        </p:nvSpPr>
        <p:spPr>
          <a:xfrm>
            <a:off x="3710081" y="4297871"/>
            <a:ext cx="252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72 CuadroTexto"/>
          <p:cNvSpPr txBox="1"/>
          <p:nvPr/>
        </p:nvSpPr>
        <p:spPr>
          <a:xfrm>
            <a:off x="2995307" y="432327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0%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210043" y="427566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400" b="1" smtClean="0"/>
              <a:t>e N</a:t>
            </a:r>
            <a:endParaRPr lang="es-CL" sz="1400" b="1"/>
          </a:p>
        </p:txBody>
      </p:sp>
      <p:sp>
        <p:nvSpPr>
          <p:cNvPr id="75" name="74 CuadroTexto"/>
          <p:cNvSpPr txBox="1"/>
          <p:nvPr/>
        </p:nvSpPr>
        <p:spPr>
          <a:xfrm>
            <a:off x="2471765" y="43651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76" name="75 Triángulo isósceles"/>
          <p:cNvSpPr/>
          <p:nvPr/>
        </p:nvSpPr>
        <p:spPr>
          <a:xfrm flipV="1">
            <a:off x="3793693" y="4414989"/>
            <a:ext cx="108000" cy="7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77 CuadroTexto"/>
          <p:cNvSpPr txBox="1"/>
          <p:nvPr/>
        </p:nvSpPr>
        <p:spPr>
          <a:xfrm>
            <a:off x="3061279" y="4564571"/>
            <a:ext cx="54213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-10%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-5%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5%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10%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3000364" y="4593169"/>
            <a:ext cx="954000" cy="105040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6" name="85 Grupo"/>
          <p:cNvGrpSpPr/>
          <p:nvPr/>
        </p:nvGrpSpPr>
        <p:grpSpPr>
          <a:xfrm>
            <a:off x="4786314" y="3093528"/>
            <a:ext cx="3618050" cy="1704063"/>
            <a:chOff x="4786314" y="3093528"/>
            <a:chExt cx="3618050" cy="1704063"/>
          </a:xfrm>
        </p:grpSpPr>
        <p:sp>
          <p:nvSpPr>
            <p:cNvPr id="49" name="48 CuadroTexto"/>
            <p:cNvSpPr txBox="1"/>
            <p:nvPr/>
          </p:nvSpPr>
          <p:spPr>
            <a:xfrm>
              <a:off x="4811714" y="4551370"/>
              <a:ext cx="3592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00" smtClean="0"/>
                <a:t>2002   2003   2004   2005   2006   2007   2008   2009   2010   </a:t>
              </a:r>
              <a:r>
                <a:rPr lang="es-CL" sz="1000" smtClean="0">
                  <a:solidFill>
                    <a:srgbClr val="0000FF"/>
                  </a:solidFill>
                </a:rPr>
                <a:t>2011</a:t>
              </a:r>
              <a:endParaRPr lang="es-CL" sz="1000">
                <a:solidFill>
                  <a:srgbClr val="0000FF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 rot="10800000" flipV="1">
              <a:off x="4933953" y="3093528"/>
              <a:ext cx="214314" cy="14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Rectángulo"/>
            <p:cNvSpPr/>
            <p:nvPr/>
          </p:nvSpPr>
          <p:spPr>
            <a:xfrm rot="10800000" flipV="1">
              <a:off x="5286381" y="3162862"/>
              <a:ext cx="214314" cy="140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57 Rectángulo"/>
            <p:cNvSpPr/>
            <p:nvPr/>
          </p:nvSpPr>
          <p:spPr>
            <a:xfrm rot="10800000" flipV="1">
              <a:off x="5629281" y="3810300"/>
              <a:ext cx="214314" cy="75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0" name="59 Rectángulo"/>
            <p:cNvSpPr/>
            <p:nvPr/>
          </p:nvSpPr>
          <p:spPr>
            <a:xfrm rot="10800000" flipV="1">
              <a:off x="5976945" y="4174768"/>
              <a:ext cx="214314" cy="39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4" name="63 Rectángulo"/>
            <p:cNvSpPr/>
            <p:nvPr/>
          </p:nvSpPr>
          <p:spPr>
            <a:xfrm rot="10800000" flipV="1">
              <a:off x="6319854" y="4140007"/>
              <a:ext cx="214314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1" name="80 Rectángulo"/>
            <p:cNvSpPr/>
            <p:nvPr/>
          </p:nvSpPr>
          <p:spPr>
            <a:xfrm rot="10800000" flipV="1">
              <a:off x="6662755" y="4071380"/>
              <a:ext cx="214314" cy="50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81 Rectángulo"/>
            <p:cNvSpPr/>
            <p:nvPr/>
          </p:nvSpPr>
          <p:spPr>
            <a:xfrm rot="10800000" flipV="1">
              <a:off x="7005656" y="3891942"/>
              <a:ext cx="214314" cy="68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3" name="82 Rectángulo"/>
            <p:cNvSpPr/>
            <p:nvPr/>
          </p:nvSpPr>
          <p:spPr>
            <a:xfrm rot="10800000" flipV="1">
              <a:off x="7362845" y="3868206"/>
              <a:ext cx="214314" cy="70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83 Rectángulo"/>
            <p:cNvSpPr/>
            <p:nvPr/>
          </p:nvSpPr>
          <p:spPr>
            <a:xfrm rot="10800000" flipV="1">
              <a:off x="7705746" y="3799917"/>
              <a:ext cx="214314" cy="77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5" name="84 Rectángulo"/>
            <p:cNvSpPr/>
            <p:nvPr/>
          </p:nvSpPr>
          <p:spPr>
            <a:xfrm rot="10800000" flipV="1">
              <a:off x="8053410" y="3736953"/>
              <a:ext cx="214314" cy="82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5" name="54 Conector recto"/>
            <p:cNvCxnSpPr/>
            <p:nvPr/>
          </p:nvCxnSpPr>
          <p:spPr>
            <a:xfrm rot="10800000" flipH="1">
              <a:off x="4786314" y="4570419"/>
              <a:ext cx="359265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5545449" y="6140834"/>
            <a:ext cx="1312567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Natural mortality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428596" y="6140834"/>
            <a:ext cx="2286016" cy="30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Initial Abundance Vector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78829" y="6140834"/>
            <a:ext cx="864675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Selectivity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User Requirements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3041755" y="6140834"/>
            <a:ext cx="1004421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Recruitment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Rectángulo"/>
          <p:cNvSpPr/>
          <p:nvPr/>
        </p:nvSpPr>
        <p:spPr>
          <a:xfrm>
            <a:off x="3000364" y="4605346"/>
            <a:ext cx="954000" cy="2143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76 Rectángulo"/>
          <p:cNvSpPr/>
          <p:nvPr/>
        </p:nvSpPr>
        <p:spPr>
          <a:xfrm>
            <a:off x="2988808" y="4297098"/>
            <a:ext cx="972000" cy="28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324135" y="1857364"/>
            <a:ext cx="3604923" cy="714380"/>
            <a:chOff x="324135" y="1857364"/>
            <a:chExt cx="3604923" cy="714380"/>
          </a:xfrm>
        </p:grpSpPr>
        <p:sp>
          <p:nvSpPr>
            <p:cNvPr id="62" name="61 Rectángulo redondeado"/>
            <p:cNvSpPr/>
            <p:nvPr/>
          </p:nvSpPr>
          <p:spPr>
            <a:xfrm>
              <a:off x="357158" y="1857364"/>
              <a:ext cx="3571900" cy="7143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324135" y="1919907"/>
              <a:ext cx="353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s-CL" sz="1200" b="1" smtClean="0"/>
                <a:t>   The user selects the year to start analysis</a:t>
              </a:r>
            </a:p>
            <a:p>
              <a:pPr algn="just"/>
              <a:endParaRPr lang="es-CL" sz="200" b="1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application uses the respective estimated abundance vector</a:t>
              </a:r>
              <a:endParaRPr lang="es-CL" sz="11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2955934" y="2786058"/>
            <a:ext cx="9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Rectángulo"/>
          <p:cNvSpPr/>
          <p:nvPr/>
        </p:nvSpPr>
        <p:spPr>
          <a:xfrm>
            <a:off x="3677058" y="2786058"/>
            <a:ext cx="252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64 CuadroTexto"/>
          <p:cNvSpPr txBox="1"/>
          <p:nvPr/>
        </p:nvSpPr>
        <p:spPr>
          <a:xfrm>
            <a:off x="2928926" y="279558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2002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311742" y="276385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N</a:t>
            </a:r>
            <a:endParaRPr lang="es-CL" sz="1400" b="1"/>
          </a:p>
        </p:txBody>
      </p:sp>
      <p:sp>
        <p:nvSpPr>
          <p:cNvPr id="67" name="66 CuadroTexto"/>
          <p:cNvSpPr txBox="1"/>
          <p:nvPr/>
        </p:nvSpPr>
        <p:spPr>
          <a:xfrm>
            <a:off x="2438742" y="2853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68" name="67 Triángulo isósceles"/>
          <p:cNvSpPr/>
          <p:nvPr/>
        </p:nvSpPr>
        <p:spPr>
          <a:xfrm flipV="1">
            <a:off x="3760670" y="2903176"/>
            <a:ext cx="108000" cy="7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7" name="86 Grupo"/>
          <p:cNvGrpSpPr/>
          <p:nvPr/>
        </p:nvGrpSpPr>
        <p:grpSpPr>
          <a:xfrm>
            <a:off x="357158" y="3429000"/>
            <a:ext cx="3604923" cy="714380"/>
            <a:chOff x="357158" y="3429000"/>
            <a:chExt cx="3604923" cy="714380"/>
          </a:xfrm>
        </p:grpSpPr>
        <p:sp>
          <p:nvSpPr>
            <p:cNvPr id="69" name="68 Rectángulo redondeado"/>
            <p:cNvSpPr/>
            <p:nvPr/>
          </p:nvSpPr>
          <p:spPr>
            <a:xfrm>
              <a:off x="390181" y="3429000"/>
              <a:ext cx="3571900" cy="7143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57158" y="3491543"/>
              <a:ext cx="3533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es-CL" sz="1200" b="1" smtClean="0"/>
                <a:t>   Error on estimation</a:t>
              </a:r>
            </a:p>
            <a:p>
              <a:pPr algn="just"/>
              <a:endParaRPr lang="es-CL" sz="200" b="1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user can select an error level on estimated abundance vector</a:t>
              </a:r>
              <a:endParaRPr lang="es-CL" sz="11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70 Rectángulo"/>
          <p:cNvSpPr/>
          <p:nvPr/>
        </p:nvSpPr>
        <p:spPr>
          <a:xfrm>
            <a:off x="2988957" y="4297871"/>
            <a:ext cx="972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71 Rectángulo"/>
          <p:cNvSpPr/>
          <p:nvPr/>
        </p:nvSpPr>
        <p:spPr>
          <a:xfrm>
            <a:off x="3710081" y="4297871"/>
            <a:ext cx="252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72 CuadroTexto"/>
          <p:cNvSpPr txBox="1"/>
          <p:nvPr/>
        </p:nvSpPr>
        <p:spPr>
          <a:xfrm>
            <a:off x="2995307" y="4323271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-10%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210043" y="427566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400" b="1" smtClean="0"/>
              <a:t>e N</a:t>
            </a:r>
            <a:endParaRPr lang="es-CL" sz="1400" b="1"/>
          </a:p>
        </p:txBody>
      </p:sp>
      <p:sp>
        <p:nvSpPr>
          <p:cNvPr id="75" name="74 CuadroTexto"/>
          <p:cNvSpPr txBox="1"/>
          <p:nvPr/>
        </p:nvSpPr>
        <p:spPr>
          <a:xfrm>
            <a:off x="2471765" y="43651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0</a:t>
            </a:r>
            <a:endParaRPr lang="es-CL" sz="1200" b="1"/>
          </a:p>
        </p:txBody>
      </p:sp>
      <p:sp>
        <p:nvSpPr>
          <p:cNvPr id="76" name="75 Triángulo isósceles"/>
          <p:cNvSpPr/>
          <p:nvPr/>
        </p:nvSpPr>
        <p:spPr>
          <a:xfrm flipV="1">
            <a:off x="3793693" y="4414989"/>
            <a:ext cx="108000" cy="7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77 CuadroTexto"/>
          <p:cNvSpPr txBox="1"/>
          <p:nvPr/>
        </p:nvSpPr>
        <p:spPr>
          <a:xfrm>
            <a:off x="3061279" y="4564571"/>
            <a:ext cx="54213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es-CL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-10%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-5%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0%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5%</a:t>
            </a:r>
          </a:p>
          <a:p>
            <a:pPr algn="r">
              <a:spcBef>
                <a:spcPts val="200"/>
              </a:spcBef>
            </a:pPr>
            <a:r>
              <a:rPr lang="es-CL" sz="1200" smtClean="0">
                <a:latin typeface="Arial" pitchFamily="34" charset="0"/>
                <a:cs typeface="Arial" pitchFamily="34" charset="0"/>
              </a:rPr>
              <a:t>10%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3000364" y="4593169"/>
            <a:ext cx="954000" cy="105040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9" name="48 Grupo"/>
          <p:cNvGrpSpPr/>
          <p:nvPr/>
        </p:nvGrpSpPr>
        <p:grpSpPr>
          <a:xfrm>
            <a:off x="4786314" y="3093528"/>
            <a:ext cx="3618050" cy="1704063"/>
            <a:chOff x="4786314" y="3093528"/>
            <a:chExt cx="3618050" cy="1704063"/>
          </a:xfrm>
        </p:grpSpPr>
        <p:sp>
          <p:nvSpPr>
            <p:cNvPr id="53" name="52 CuadroTexto"/>
            <p:cNvSpPr txBox="1"/>
            <p:nvPr/>
          </p:nvSpPr>
          <p:spPr>
            <a:xfrm>
              <a:off x="4811714" y="4551370"/>
              <a:ext cx="3592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00" smtClean="0">
                  <a:solidFill>
                    <a:srgbClr val="0000FF"/>
                  </a:solidFill>
                </a:rPr>
                <a:t>2002</a:t>
              </a:r>
              <a:r>
                <a:rPr lang="es-CL" sz="1000" smtClean="0"/>
                <a:t>   2003   2004   2005   2006   2007   2008   2009   2010   2011</a:t>
              </a:r>
              <a:endParaRPr lang="es-CL" sz="1000"/>
            </a:p>
          </p:txBody>
        </p:sp>
        <p:sp>
          <p:nvSpPr>
            <p:cNvPr id="55" name="54 Rectángulo"/>
            <p:cNvSpPr/>
            <p:nvPr/>
          </p:nvSpPr>
          <p:spPr>
            <a:xfrm rot="10800000" flipV="1">
              <a:off x="4933953" y="3093528"/>
              <a:ext cx="214314" cy="14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55 Rectángulo"/>
            <p:cNvSpPr/>
            <p:nvPr/>
          </p:nvSpPr>
          <p:spPr>
            <a:xfrm rot="10800000" flipV="1">
              <a:off x="5286381" y="3162862"/>
              <a:ext cx="214314" cy="140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Rectángulo"/>
            <p:cNvSpPr/>
            <p:nvPr/>
          </p:nvSpPr>
          <p:spPr>
            <a:xfrm rot="10800000" flipV="1">
              <a:off x="5629281" y="3810300"/>
              <a:ext cx="214314" cy="75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57 Rectángulo"/>
            <p:cNvSpPr/>
            <p:nvPr/>
          </p:nvSpPr>
          <p:spPr>
            <a:xfrm rot="10800000" flipV="1">
              <a:off x="5976945" y="4174768"/>
              <a:ext cx="214314" cy="39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0" name="59 Rectángulo"/>
            <p:cNvSpPr/>
            <p:nvPr/>
          </p:nvSpPr>
          <p:spPr>
            <a:xfrm rot="10800000" flipV="1">
              <a:off x="6319854" y="4140007"/>
              <a:ext cx="214314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4" name="63 Rectángulo"/>
            <p:cNvSpPr/>
            <p:nvPr/>
          </p:nvSpPr>
          <p:spPr>
            <a:xfrm rot="10800000" flipV="1">
              <a:off x="6662755" y="4071380"/>
              <a:ext cx="214314" cy="50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1" name="80 Rectángulo"/>
            <p:cNvSpPr/>
            <p:nvPr/>
          </p:nvSpPr>
          <p:spPr>
            <a:xfrm rot="10800000" flipV="1">
              <a:off x="7005656" y="3891942"/>
              <a:ext cx="214314" cy="68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81 Rectángulo"/>
            <p:cNvSpPr/>
            <p:nvPr/>
          </p:nvSpPr>
          <p:spPr>
            <a:xfrm rot="10800000" flipV="1">
              <a:off x="7362845" y="3868206"/>
              <a:ext cx="214314" cy="70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3" name="82 Rectángulo"/>
            <p:cNvSpPr/>
            <p:nvPr/>
          </p:nvSpPr>
          <p:spPr>
            <a:xfrm rot="10800000" flipV="1">
              <a:off x="7705746" y="3799917"/>
              <a:ext cx="214314" cy="77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83 Rectángulo"/>
            <p:cNvSpPr/>
            <p:nvPr/>
          </p:nvSpPr>
          <p:spPr>
            <a:xfrm rot="10800000" flipV="1">
              <a:off x="8053410" y="3736953"/>
              <a:ext cx="214314" cy="82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85" name="84 Conector recto"/>
            <p:cNvCxnSpPr/>
            <p:nvPr/>
          </p:nvCxnSpPr>
          <p:spPr>
            <a:xfrm rot="10800000" flipH="1">
              <a:off x="4786314" y="4570419"/>
              <a:ext cx="359265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85 CuadroTexto"/>
          <p:cNvSpPr txBox="1"/>
          <p:nvPr/>
        </p:nvSpPr>
        <p:spPr>
          <a:xfrm>
            <a:off x="5072066" y="2355171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smtClean="0"/>
              <a:t>TOTAL BIOMASS LEVEL COMPARISON FROM ESTIMATED ABUNDANCE VECTORS</a:t>
            </a:r>
            <a:endParaRPr lang="es-CL" sz="1100" b="1"/>
          </a:p>
        </p:txBody>
      </p:sp>
      <p:sp>
        <p:nvSpPr>
          <p:cNvPr id="88" name="87 Rectángulo"/>
          <p:cNvSpPr/>
          <p:nvPr/>
        </p:nvSpPr>
        <p:spPr>
          <a:xfrm rot="10800000" flipV="1">
            <a:off x="4932365" y="3277596"/>
            <a:ext cx="214314" cy="1296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88 CuadroTexto"/>
          <p:cNvSpPr txBox="1"/>
          <p:nvPr/>
        </p:nvSpPr>
        <p:spPr>
          <a:xfrm>
            <a:off x="5545449" y="6140834"/>
            <a:ext cx="1312567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Natural mortality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428596" y="6140834"/>
            <a:ext cx="2286016" cy="30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/>
                </a:solidFill>
              </a:rPr>
              <a:t>Initial Abundance Vector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78829" y="6140834"/>
            <a:ext cx="864675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Selectivity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User Requirements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3033165" y="6140834"/>
            <a:ext cx="1004421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Recruitment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56760"/>
            <a:ext cx="2286016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00" y="2678276"/>
            <a:ext cx="1725266" cy="17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28701"/>
            <a:ext cx="353421" cy="17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52 Conector recto"/>
          <p:cNvCxnSpPr/>
          <p:nvPr/>
        </p:nvCxnSpPr>
        <p:spPr>
          <a:xfrm rot="16200000" flipH="1">
            <a:off x="492096" y="3477226"/>
            <a:ext cx="714380" cy="42862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V="1">
            <a:off x="634972" y="2834284"/>
            <a:ext cx="714380" cy="5000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1" name="6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>
              <a:stCxn id="6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6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6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6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72 Rectángulo redondeado"/>
          <p:cNvSpPr/>
          <p:nvPr/>
        </p:nvSpPr>
        <p:spPr>
          <a:xfrm>
            <a:off x="3714744" y="1857364"/>
            <a:ext cx="4869064" cy="1857388"/>
          </a:xfrm>
          <a:prstGeom prst="roundRect">
            <a:avLst>
              <a:gd name="adj" fmla="val 8786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73 CuadroTexto"/>
          <p:cNvSpPr txBox="1"/>
          <p:nvPr/>
        </p:nvSpPr>
        <p:spPr>
          <a:xfrm>
            <a:off x="4143372" y="229135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In the last decade, the South Pacific Hake's (</a:t>
            </a:r>
            <a:r>
              <a:rPr lang="en-US" i="1" smtClean="0"/>
              <a:t>Merluccius Gayi Gayi</a:t>
            </a:r>
            <a:r>
              <a:rPr lang="en-US" smtClean="0"/>
              <a:t>) fishery has been </a:t>
            </a:r>
            <a:r>
              <a:rPr lang="en-US" b="1" smtClean="0">
                <a:solidFill>
                  <a:srgbClr val="C00000"/>
                </a:solidFill>
              </a:rPr>
              <a:t>very damaged</a:t>
            </a:r>
            <a:endParaRPr lang="en-US" smtClean="0"/>
          </a:p>
        </p:txBody>
      </p:sp>
      <p:sp>
        <p:nvSpPr>
          <p:cNvPr id="75" name="74 CuadroTexto"/>
          <p:cNvSpPr txBox="1"/>
          <p:nvPr/>
        </p:nvSpPr>
        <p:spPr>
          <a:xfrm>
            <a:off x="3749159" y="4071942"/>
            <a:ext cx="273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DISCUSSED EXPLAINATIONS</a:t>
            </a:r>
            <a:endParaRPr lang="es-CL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3786182" y="4441038"/>
            <a:ext cx="1785950" cy="7739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smtClean="0">
                <a:solidFill>
                  <a:schemeClr val="bg1"/>
                </a:solidFill>
              </a:rPr>
              <a:t>OVEREXPLOITATION</a:t>
            </a:r>
            <a:endParaRPr lang="es-CL" sz="1400" b="1">
              <a:solidFill>
                <a:schemeClr val="bg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5715008" y="4441038"/>
            <a:ext cx="2786082" cy="7739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s-CL" sz="1400" b="1" smtClean="0">
                <a:solidFill>
                  <a:schemeClr val="bg1"/>
                </a:solidFill>
              </a:rPr>
              <a:t>APPARITION OF </a:t>
            </a:r>
          </a:p>
          <a:p>
            <a:pPr marL="88900"/>
            <a:r>
              <a:rPr lang="es-CL" sz="1400" b="1" smtClean="0">
                <a:solidFill>
                  <a:schemeClr val="bg1"/>
                </a:solidFill>
              </a:rPr>
              <a:t>NEW PREDATORS</a:t>
            </a:r>
            <a:endParaRPr lang="es-CL" sz="1400" b="1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7630130" y="458391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85000"/>
                  </a:schemeClr>
                </a:solidFill>
              </a:rPr>
              <a:t>GIANT</a:t>
            </a:r>
          </a:p>
          <a:p>
            <a:r>
              <a:rPr lang="es-CL" sz="1400" b="1" smtClean="0">
                <a:solidFill>
                  <a:schemeClr val="bg1">
                    <a:lumMod val="85000"/>
                  </a:schemeClr>
                </a:solidFill>
              </a:rPr>
              <a:t>SQUID</a:t>
            </a:r>
            <a:endParaRPr lang="es-CL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294898" y="527195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Hake</a:t>
            </a:r>
          </a:p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Fishery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493255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83 Rectángulo"/>
          <p:cNvSpPr/>
          <p:nvPr/>
        </p:nvSpPr>
        <p:spPr>
          <a:xfrm>
            <a:off x="2421817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323820" y="2092316"/>
            <a:ext cx="3786215" cy="1188000"/>
            <a:chOff x="285720" y="2143116"/>
            <a:chExt cx="3786215" cy="1357322"/>
          </a:xfrm>
        </p:grpSpPr>
        <p:sp>
          <p:nvSpPr>
            <p:cNvPr id="59" name="58 Rectángulo redondeado"/>
            <p:cNvSpPr/>
            <p:nvPr/>
          </p:nvSpPr>
          <p:spPr>
            <a:xfrm>
              <a:off x="318743" y="2143116"/>
              <a:ext cx="3753192" cy="1357322"/>
            </a:xfrm>
            <a:prstGeom prst="roundRect">
              <a:avLst>
                <a:gd name="adj" fmla="val 10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285720" y="2249566"/>
              <a:ext cx="3533485" cy="94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itchFamily="2" charset="2"/>
                <a:buChar char="§"/>
              </a:pPr>
              <a:r>
                <a:rPr lang="es-CL" sz="1200" b="1" dirty="0" smtClean="0"/>
                <a:t>The user selects a population ‘recruitment level’ (a believe about the impact of the recruits)</a:t>
              </a:r>
              <a:endParaRPr lang="es-CL" sz="500" b="1" dirty="0" smtClean="0"/>
            </a:p>
            <a:p>
              <a:pPr algn="just"/>
              <a:endParaRPr lang="es-CL" sz="200" b="1" dirty="0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application uses the </a:t>
              </a:r>
              <a:r>
                <a:rPr lang="es-CL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steepness</a:t>
              </a:r>
              <a:r>
                <a:rPr lang="es-CL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factor on a Beverton-Holt stock recruitment relationship</a:t>
              </a:r>
              <a:endPara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04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915850" y="2138402"/>
            <a:ext cx="3608108" cy="2147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342 Grupo"/>
          <p:cNvGrpSpPr/>
          <p:nvPr/>
        </p:nvGrpSpPr>
        <p:grpSpPr>
          <a:xfrm>
            <a:off x="2071670" y="5084953"/>
            <a:ext cx="785818" cy="772939"/>
            <a:chOff x="1857356" y="5013515"/>
            <a:chExt cx="785818" cy="772939"/>
          </a:xfrm>
          <a:solidFill>
            <a:srgbClr val="0070C0"/>
          </a:solidFill>
        </p:grpSpPr>
        <p:grpSp>
          <p:nvGrpSpPr>
            <p:cNvPr id="122" name="50 Grupo"/>
            <p:cNvGrpSpPr/>
            <p:nvPr/>
          </p:nvGrpSpPr>
          <p:grpSpPr>
            <a:xfrm>
              <a:off x="1857356" y="5370705"/>
              <a:ext cx="293573" cy="231671"/>
              <a:chOff x="4482065" y="3546094"/>
              <a:chExt cx="304249" cy="240096"/>
            </a:xfrm>
            <a:grpFill/>
          </p:grpSpPr>
          <p:sp>
            <p:nvSpPr>
              <p:cNvPr id="123" name="122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4" name="123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25" name="50 Grupo"/>
            <p:cNvGrpSpPr/>
            <p:nvPr/>
          </p:nvGrpSpPr>
          <p:grpSpPr>
            <a:xfrm>
              <a:off x="2206725" y="5084953"/>
              <a:ext cx="293573" cy="231671"/>
              <a:chOff x="4482065" y="3546094"/>
              <a:chExt cx="304249" cy="240096"/>
            </a:xfrm>
            <a:grpFill/>
          </p:grpSpPr>
          <p:sp>
            <p:nvSpPr>
              <p:cNvPr id="126" name="125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7" name="126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28" name="50 Grupo"/>
            <p:cNvGrpSpPr/>
            <p:nvPr/>
          </p:nvGrpSpPr>
          <p:grpSpPr>
            <a:xfrm>
              <a:off x="1920973" y="5013515"/>
              <a:ext cx="293573" cy="231671"/>
              <a:chOff x="4482065" y="3546094"/>
              <a:chExt cx="304249" cy="240096"/>
            </a:xfrm>
            <a:grpFill/>
          </p:grpSpPr>
          <p:sp>
            <p:nvSpPr>
              <p:cNvPr id="129" name="128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0" name="129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1" name="50 Grupo"/>
            <p:cNvGrpSpPr/>
            <p:nvPr/>
          </p:nvGrpSpPr>
          <p:grpSpPr>
            <a:xfrm>
              <a:off x="2349601" y="5442143"/>
              <a:ext cx="293573" cy="231671"/>
              <a:chOff x="4482065" y="3546094"/>
              <a:chExt cx="304249" cy="240096"/>
            </a:xfrm>
            <a:grpFill/>
          </p:grpSpPr>
          <p:sp>
            <p:nvSpPr>
              <p:cNvPr id="132" name="131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3" name="132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11" name="210 Grupo"/>
            <p:cNvGrpSpPr/>
            <p:nvPr/>
          </p:nvGrpSpPr>
          <p:grpSpPr>
            <a:xfrm>
              <a:off x="2119786" y="5524011"/>
              <a:ext cx="293573" cy="262443"/>
              <a:chOff x="2928926" y="4546250"/>
              <a:chExt cx="293573" cy="262443"/>
            </a:xfrm>
            <a:grpFill/>
          </p:grpSpPr>
          <p:sp>
            <p:nvSpPr>
              <p:cNvPr id="209" name="208 Forma libre"/>
              <p:cNvSpPr/>
              <p:nvPr/>
            </p:nvSpPr>
            <p:spPr>
              <a:xfrm>
                <a:off x="2928926" y="4714884"/>
                <a:ext cx="293573" cy="93809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0" name="209 Forma libre"/>
              <p:cNvSpPr/>
              <p:nvPr/>
            </p:nvSpPr>
            <p:spPr>
              <a:xfrm>
                <a:off x="2937849" y="4546250"/>
                <a:ext cx="215719" cy="68931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215" name="214 CuadroTexto"/>
          <p:cNvSpPr txBox="1"/>
          <p:nvPr/>
        </p:nvSpPr>
        <p:spPr>
          <a:xfrm>
            <a:off x="772996" y="3664915"/>
            <a:ext cx="1500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400" b="1" smtClean="0"/>
              <a:t>Recruitment level</a:t>
            </a:r>
            <a:endParaRPr lang="es-CL" sz="1400" b="1"/>
          </a:p>
        </p:txBody>
      </p:sp>
      <p:sp>
        <p:nvSpPr>
          <p:cNvPr id="216" name="215 Rectángulo"/>
          <p:cNvSpPr/>
          <p:nvPr/>
        </p:nvSpPr>
        <p:spPr>
          <a:xfrm>
            <a:off x="2512401" y="4158507"/>
            <a:ext cx="1404000" cy="2143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7" name="216 Rectángulo"/>
          <p:cNvSpPr/>
          <p:nvPr/>
        </p:nvSpPr>
        <p:spPr>
          <a:xfrm>
            <a:off x="2500845" y="3655793"/>
            <a:ext cx="1404000" cy="28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8" name="217 Rectángulo"/>
          <p:cNvSpPr/>
          <p:nvPr/>
        </p:nvSpPr>
        <p:spPr>
          <a:xfrm>
            <a:off x="2500994" y="3656566"/>
            <a:ext cx="1404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9" name="218 Rectángulo"/>
          <p:cNvSpPr/>
          <p:nvPr/>
        </p:nvSpPr>
        <p:spPr>
          <a:xfrm>
            <a:off x="3643528" y="3643314"/>
            <a:ext cx="252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0" name="219 CuadroTexto"/>
          <p:cNvSpPr txBox="1"/>
          <p:nvPr/>
        </p:nvSpPr>
        <p:spPr>
          <a:xfrm>
            <a:off x="2507344" y="3669087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smtClean="0">
                <a:latin typeface="Arial" pitchFamily="34" charset="0"/>
                <a:cs typeface="Arial" pitchFamily="34" charset="0"/>
              </a:rPr>
              <a:t>MEDIUM</a:t>
            </a:r>
            <a:endParaRPr lang="es-CL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220 Triángulo isósceles"/>
          <p:cNvSpPr/>
          <p:nvPr/>
        </p:nvSpPr>
        <p:spPr>
          <a:xfrm flipV="1">
            <a:off x="3727140" y="3760432"/>
            <a:ext cx="108000" cy="7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2" name="221 CuadroTexto"/>
          <p:cNvSpPr txBox="1"/>
          <p:nvPr/>
        </p:nvSpPr>
        <p:spPr>
          <a:xfrm>
            <a:off x="2512410" y="3936145"/>
            <a:ext cx="756938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CL" sz="1100" smtClean="0">
                <a:latin typeface="Arial" pitchFamily="34" charset="0"/>
                <a:cs typeface="Arial" pitchFamily="34" charset="0"/>
              </a:rPr>
              <a:t>HIGH</a:t>
            </a:r>
          </a:p>
          <a:p>
            <a:pPr>
              <a:spcBef>
                <a:spcPts val="200"/>
              </a:spcBef>
            </a:pPr>
            <a:r>
              <a:rPr lang="es-CL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MEDIUM</a:t>
            </a:r>
          </a:p>
          <a:p>
            <a:pPr>
              <a:spcBef>
                <a:spcPts val="200"/>
              </a:spcBef>
            </a:pPr>
            <a:r>
              <a:rPr lang="es-CL" sz="1100" smtClean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223" name="222 Rectángulo"/>
          <p:cNvSpPr/>
          <p:nvPr/>
        </p:nvSpPr>
        <p:spPr>
          <a:xfrm>
            <a:off x="2512401" y="3951864"/>
            <a:ext cx="1404000" cy="612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7" name="226 Flecha derecha"/>
          <p:cNvSpPr/>
          <p:nvPr/>
        </p:nvSpPr>
        <p:spPr>
          <a:xfrm rot="19221306">
            <a:off x="3819038" y="4976190"/>
            <a:ext cx="451936" cy="2238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8" name="227 Flecha derecha"/>
          <p:cNvSpPr/>
          <p:nvPr/>
        </p:nvSpPr>
        <p:spPr>
          <a:xfrm rot="19221306">
            <a:off x="4172058" y="5119068"/>
            <a:ext cx="451936" cy="2238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9" name="228 Flecha derecha"/>
          <p:cNvSpPr/>
          <p:nvPr/>
        </p:nvSpPr>
        <p:spPr>
          <a:xfrm rot="19221306">
            <a:off x="4386372" y="4690440"/>
            <a:ext cx="451936" cy="2238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0" name="229 Flecha derecha"/>
          <p:cNvSpPr/>
          <p:nvPr/>
        </p:nvSpPr>
        <p:spPr>
          <a:xfrm rot="19221306">
            <a:off x="4743562" y="4846195"/>
            <a:ext cx="451936" cy="2238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41" name="240 Grupo"/>
          <p:cNvGrpSpPr/>
          <p:nvPr/>
        </p:nvGrpSpPr>
        <p:grpSpPr>
          <a:xfrm>
            <a:off x="5857884" y="4260905"/>
            <a:ext cx="2914209" cy="1390611"/>
            <a:chOff x="4521323" y="3619407"/>
            <a:chExt cx="4162791" cy="2486291"/>
          </a:xfrm>
        </p:grpSpPr>
        <p:sp>
          <p:nvSpPr>
            <p:cNvPr id="232" name="231 Rectángulo"/>
            <p:cNvSpPr/>
            <p:nvPr/>
          </p:nvSpPr>
          <p:spPr>
            <a:xfrm>
              <a:off x="5608352" y="4049917"/>
              <a:ext cx="2880000" cy="1500198"/>
            </a:xfrm>
            <a:prstGeom prst="rect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3" name="232 Forma libre"/>
            <p:cNvSpPr/>
            <p:nvPr/>
          </p:nvSpPr>
          <p:spPr>
            <a:xfrm>
              <a:off x="5608348" y="4049917"/>
              <a:ext cx="2881312" cy="1490662"/>
            </a:xfrm>
            <a:custGeom>
              <a:avLst/>
              <a:gdLst>
                <a:gd name="connsiteX0" fmla="*/ 0 w 2881312"/>
                <a:gd name="connsiteY0" fmla="*/ 1490662 h 1490662"/>
                <a:gd name="connsiteX1" fmla="*/ 95250 w 2881312"/>
                <a:gd name="connsiteY1" fmla="*/ 938212 h 1490662"/>
                <a:gd name="connsiteX2" fmla="*/ 347662 w 2881312"/>
                <a:gd name="connsiteY2" fmla="*/ 471487 h 1490662"/>
                <a:gd name="connsiteX3" fmla="*/ 857250 w 2881312"/>
                <a:gd name="connsiteY3" fmla="*/ 195262 h 1490662"/>
                <a:gd name="connsiteX4" fmla="*/ 1938337 w 2881312"/>
                <a:gd name="connsiteY4" fmla="*/ 52387 h 1490662"/>
                <a:gd name="connsiteX5" fmla="*/ 2881312 w 2881312"/>
                <a:gd name="connsiteY5" fmla="*/ 0 h 149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1312" h="1490662">
                  <a:moveTo>
                    <a:pt x="0" y="1490662"/>
                  </a:moveTo>
                  <a:cubicBezTo>
                    <a:pt x="18653" y="1299368"/>
                    <a:pt x="37306" y="1108074"/>
                    <a:pt x="95250" y="938212"/>
                  </a:cubicBezTo>
                  <a:cubicBezTo>
                    <a:pt x="153194" y="768350"/>
                    <a:pt x="220662" y="595312"/>
                    <a:pt x="347662" y="471487"/>
                  </a:cubicBezTo>
                  <a:cubicBezTo>
                    <a:pt x="474662" y="347662"/>
                    <a:pt x="592138" y="265112"/>
                    <a:pt x="857250" y="195262"/>
                  </a:cubicBezTo>
                  <a:cubicBezTo>
                    <a:pt x="1122363" y="125412"/>
                    <a:pt x="1600993" y="84931"/>
                    <a:pt x="1938337" y="52387"/>
                  </a:cubicBezTo>
                  <a:cubicBezTo>
                    <a:pt x="2275681" y="19843"/>
                    <a:pt x="2578496" y="9921"/>
                    <a:pt x="2881312" y="0"/>
                  </a:cubicBezTo>
                </a:path>
              </a:pathLst>
            </a:cu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4" name="233 Forma libre"/>
            <p:cNvSpPr/>
            <p:nvPr/>
          </p:nvSpPr>
          <p:spPr>
            <a:xfrm>
              <a:off x="5613110" y="4064215"/>
              <a:ext cx="2862263" cy="1485900"/>
            </a:xfrm>
            <a:custGeom>
              <a:avLst/>
              <a:gdLst>
                <a:gd name="connsiteX0" fmla="*/ 0 w 2862263"/>
                <a:gd name="connsiteY0" fmla="*/ 1485900 h 1485900"/>
                <a:gd name="connsiteX1" fmla="*/ 133350 w 2862263"/>
                <a:gd name="connsiteY1" fmla="*/ 1000125 h 1485900"/>
                <a:gd name="connsiteX2" fmla="*/ 409575 w 2862263"/>
                <a:gd name="connsiteY2" fmla="*/ 595313 h 1485900"/>
                <a:gd name="connsiteX3" fmla="*/ 866775 w 2862263"/>
                <a:gd name="connsiteY3" fmla="*/ 300038 h 1485900"/>
                <a:gd name="connsiteX4" fmla="*/ 1547813 w 2862263"/>
                <a:gd name="connsiteY4" fmla="*/ 133350 h 1485900"/>
                <a:gd name="connsiteX5" fmla="*/ 2862263 w 2862263"/>
                <a:gd name="connsiteY5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263" h="1485900">
                  <a:moveTo>
                    <a:pt x="0" y="1485900"/>
                  </a:moveTo>
                  <a:cubicBezTo>
                    <a:pt x="32544" y="1317228"/>
                    <a:pt x="65088" y="1148556"/>
                    <a:pt x="133350" y="1000125"/>
                  </a:cubicBezTo>
                  <a:cubicBezTo>
                    <a:pt x="201613" y="851694"/>
                    <a:pt x="287338" y="711994"/>
                    <a:pt x="409575" y="595313"/>
                  </a:cubicBezTo>
                  <a:cubicBezTo>
                    <a:pt x="531812" y="478632"/>
                    <a:pt x="677069" y="377032"/>
                    <a:pt x="866775" y="300038"/>
                  </a:cubicBezTo>
                  <a:cubicBezTo>
                    <a:pt x="1056481" y="223044"/>
                    <a:pt x="1215232" y="183356"/>
                    <a:pt x="1547813" y="133350"/>
                  </a:cubicBezTo>
                  <a:cubicBezTo>
                    <a:pt x="1880394" y="83344"/>
                    <a:pt x="2371328" y="41672"/>
                    <a:pt x="2862263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5" name="234 Forma libre"/>
            <p:cNvSpPr/>
            <p:nvPr/>
          </p:nvSpPr>
          <p:spPr>
            <a:xfrm>
              <a:off x="5605490" y="4057537"/>
              <a:ext cx="2895600" cy="1485900"/>
            </a:xfrm>
            <a:custGeom>
              <a:avLst/>
              <a:gdLst>
                <a:gd name="connsiteX0" fmla="*/ 0 w 2895600"/>
                <a:gd name="connsiteY0" fmla="*/ 1485900 h 1485900"/>
                <a:gd name="connsiteX1" fmla="*/ 175260 w 2895600"/>
                <a:gd name="connsiteY1" fmla="*/ 1074420 h 1485900"/>
                <a:gd name="connsiteX2" fmla="*/ 449580 w 2895600"/>
                <a:gd name="connsiteY2" fmla="*/ 716280 h 1485900"/>
                <a:gd name="connsiteX3" fmla="*/ 952500 w 2895600"/>
                <a:gd name="connsiteY3" fmla="*/ 381000 h 1485900"/>
                <a:gd name="connsiteX4" fmla="*/ 1828800 w 2895600"/>
                <a:gd name="connsiteY4" fmla="*/ 137160 h 1485900"/>
                <a:gd name="connsiteX5" fmla="*/ 2895600 w 2895600"/>
                <a:gd name="connsiteY5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1485900">
                  <a:moveTo>
                    <a:pt x="0" y="1485900"/>
                  </a:moveTo>
                  <a:cubicBezTo>
                    <a:pt x="50165" y="1344295"/>
                    <a:pt x="100330" y="1202690"/>
                    <a:pt x="175260" y="1074420"/>
                  </a:cubicBezTo>
                  <a:cubicBezTo>
                    <a:pt x="250190" y="946150"/>
                    <a:pt x="320040" y="831850"/>
                    <a:pt x="449580" y="716280"/>
                  </a:cubicBezTo>
                  <a:cubicBezTo>
                    <a:pt x="579120" y="600710"/>
                    <a:pt x="722630" y="477520"/>
                    <a:pt x="952500" y="381000"/>
                  </a:cubicBezTo>
                  <a:cubicBezTo>
                    <a:pt x="1182370" y="284480"/>
                    <a:pt x="1504950" y="200660"/>
                    <a:pt x="1828800" y="137160"/>
                  </a:cubicBezTo>
                  <a:cubicBezTo>
                    <a:pt x="2152650" y="73660"/>
                    <a:pt x="2524125" y="36830"/>
                    <a:pt x="2895600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7" name="236 CuadroTexto"/>
            <p:cNvSpPr txBox="1"/>
            <p:nvPr/>
          </p:nvSpPr>
          <p:spPr>
            <a:xfrm>
              <a:off x="4521323" y="3957168"/>
              <a:ext cx="1056057" cy="412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9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[k*recruits]</a:t>
              </a:r>
              <a:endParaRPr lang="es-CL" sz="9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8" name="237 CuadroTexto"/>
            <p:cNvSpPr txBox="1"/>
            <p:nvPr/>
          </p:nvSpPr>
          <p:spPr>
            <a:xfrm>
              <a:off x="6572264" y="5692991"/>
              <a:ext cx="1207184" cy="412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9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SSB [ktonnes]</a:t>
              </a:r>
              <a:endParaRPr lang="es-CL" sz="9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9" name="238 CuadroTexto"/>
            <p:cNvSpPr txBox="1"/>
            <p:nvPr/>
          </p:nvSpPr>
          <p:spPr>
            <a:xfrm>
              <a:off x="5392974" y="3619407"/>
              <a:ext cx="3291140" cy="35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700" b="1" smtClean="0"/>
                <a:t>SPAWNING STOCK BIOMASS VS NUMBER OF RECRUITS</a:t>
              </a:r>
              <a:endParaRPr lang="es-CL" sz="700" b="1"/>
            </a:p>
          </p:txBody>
        </p:sp>
        <p:sp>
          <p:nvSpPr>
            <p:cNvPr id="240" name="239 CuadroTexto"/>
            <p:cNvSpPr txBox="1"/>
            <p:nvPr/>
          </p:nvSpPr>
          <p:spPr>
            <a:xfrm>
              <a:off x="7700845" y="4460361"/>
              <a:ext cx="7697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L" sz="1200" b="1" smtClean="0">
                  <a:solidFill>
                    <a:srgbClr val="008000"/>
                  </a:solidFill>
                </a:rPr>
                <a:t>HIGH</a:t>
              </a:r>
            </a:p>
            <a:p>
              <a:pPr algn="r"/>
              <a:r>
                <a:rPr lang="es-CL" sz="1200" b="1" smtClean="0">
                  <a:solidFill>
                    <a:schemeClr val="accent5">
                      <a:lumMod val="75000"/>
                    </a:schemeClr>
                  </a:solidFill>
                </a:rPr>
                <a:t>MEDIUM</a:t>
              </a:r>
            </a:p>
            <a:p>
              <a:pPr algn="r"/>
              <a:r>
                <a:rPr lang="es-CL" sz="1200" b="1" smtClean="0">
                  <a:solidFill>
                    <a:srgbClr val="C00000"/>
                  </a:solidFill>
                </a:rPr>
                <a:t>LOW</a:t>
              </a:r>
              <a:endParaRPr lang="es-CL" sz="12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328" name="327 Grupo"/>
          <p:cNvGrpSpPr/>
          <p:nvPr/>
        </p:nvGrpSpPr>
        <p:grpSpPr>
          <a:xfrm>
            <a:off x="357158" y="4714884"/>
            <a:ext cx="1215851" cy="1140501"/>
            <a:chOff x="357158" y="4714884"/>
            <a:chExt cx="1215851" cy="1140501"/>
          </a:xfrm>
        </p:grpSpPr>
        <p:grpSp>
          <p:nvGrpSpPr>
            <p:cNvPr id="276" name="50 Grupo"/>
            <p:cNvGrpSpPr/>
            <p:nvPr/>
          </p:nvGrpSpPr>
          <p:grpSpPr>
            <a:xfrm>
              <a:off x="357158" y="5299282"/>
              <a:ext cx="293573" cy="231672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89" name="288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0" name="289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87" name="286 Forma libre"/>
            <p:cNvSpPr/>
            <p:nvPr/>
          </p:nvSpPr>
          <p:spPr>
            <a:xfrm>
              <a:off x="706527" y="5013530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8" name="287 Forma libre"/>
            <p:cNvSpPr/>
            <p:nvPr/>
          </p:nvSpPr>
          <p:spPr>
            <a:xfrm>
              <a:off x="715450" y="5176270"/>
              <a:ext cx="215719" cy="6893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78" name="50 Grupo"/>
            <p:cNvGrpSpPr/>
            <p:nvPr/>
          </p:nvGrpSpPr>
          <p:grpSpPr>
            <a:xfrm>
              <a:off x="420775" y="4942092"/>
              <a:ext cx="293573" cy="231672"/>
              <a:chOff x="4482065" y="3546094"/>
              <a:chExt cx="304249" cy="240096"/>
            </a:xfrm>
            <a:solidFill>
              <a:srgbClr val="008000"/>
            </a:solidFill>
          </p:grpSpPr>
          <p:sp>
            <p:nvSpPr>
              <p:cNvPr id="285" name="284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6" name="285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83" name="282 Forma libre"/>
            <p:cNvSpPr/>
            <p:nvPr/>
          </p:nvSpPr>
          <p:spPr>
            <a:xfrm>
              <a:off x="849403" y="5370720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4" name="283 Forma libre"/>
            <p:cNvSpPr/>
            <p:nvPr/>
          </p:nvSpPr>
          <p:spPr>
            <a:xfrm>
              <a:off x="858326" y="5533460"/>
              <a:ext cx="215719" cy="6893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80" name="210 Grupo"/>
            <p:cNvGrpSpPr/>
            <p:nvPr/>
          </p:nvGrpSpPr>
          <p:grpSpPr>
            <a:xfrm>
              <a:off x="619588" y="5452573"/>
              <a:ext cx="293573" cy="262443"/>
              <a:chOff x="2928926" y="4546250"/>
              <a:chExt cx="293573" cy="262443"/>
            </a:xfrm>
          </p:grpSpPr>
          <p:sp>
            <p:nvSpPr>
              <p:cNvPr id="281" name="280 Forma libre"/>
              <p:cNvSpPr/>
              <p:nvPr/>
            </p:nvSpPr>
            <p:spPr>
              <a:xfrm>
                <a:off x="2928926" y="4714884"/>
                <a:ext cx="293573" cy="93809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2" name="281 Forma libre"/>
              <p:cNvSpPr/>
              <p:nvPr/>
            </p:nvSpPr>
            <p:spPr>
              <a:xfrm>
                <a:off x="2937849" y="4546250"/>
                <a:ext cx="215719" cy="68931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308" name="307 Forma libre"/>
            <p:cNvSpPr/>
            <p:nvPr/>
          </p:nvSpPr>
          <p:spPr>
            <a:xfrm>
              <a:off x="1033438" y="5629290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9" name="308 Forma libre"/>
            <p:cNvSpPr/>
            <p:nvPr/>
          </p:nvSpPr>
          <p:spPr>
            <a:xfrm>
              <a:off x="642910" y="5786454"/>
              <a:ext cx="215719" cy="68931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1" name="310 Forma libre"/>
            <p:cNvSpPr/>
            <p:nvPr/>
          </p:nvSpPr>
          <p:spPr>
            <a:xfrm>
              <a:off x="1000100" y="5097832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2" name="311 Forma libre"/>
            <p:cNvSpPr/>
            <p:nvPr/>
          </p:nvSpPr>
          <p:spPr>
            <a:xfrm>
              <a:off x="1009023" y="4714884"/>
              <a:ext cx="215719" cy="68931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4" name="313 Forma libre"/>
            <p:cNvSpPr/>
            <p:nvPr/>
          </p:nvSpPr>
          <p:spPr>
            <a:xfrm>
              <a:off x="1142976" y="5286388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5" name="314 Forma libre"/>
            <p:cNvSpPr/>
            <p:nvPr/>
          </p:nvSpPr>
          <p:spPr>
            <a:xfrm>
              <a:off x="1151899" y="5449128"/>
              <a:ext cx="215719" cy="68931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3" name="322 Forma libre"/>
            <p:cNvSpPr/>
            <p:nvPr/>
          </p:nvSpPr>
          <p:spPr>
            <a:xfrm>
              <a:off x="714348" y="4812080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4" name="323 Forma libre"/>
            <p:cNvSpPr/>
            <p:nvPr/>
          </p:nvSpPr>
          <p:spPr>
            <a:xfrm>
              <a:off x="428596" y="4786322"/>
              <a:ext cx="215719" cy="68931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5" name="324 Forma libre"/>
            <p:cNvSpPr/>
            <p:nvPr/>
          </p:nvSpPr>
          <p:spPr>
            <a:xfrm>
              <a:off x="1278031" y="4929198"/>
              <a:ext cx="293573" cy="93809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6" name="325 Forma libre"/>
            <p:cNvSpPr/>
            <p:nvPr/>
          </p:nvSpPr>
          <p:spPr>
            <a:xfrm>
              <a:off x="1014388" y="4922179"/>
              <a:ext cx="215719" cy="6893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7" name="326 Forma libre"/>
            <p:cNvSpPr/>
            <p:nvPr/>
          </p:nvSpPr>
          <p:spPr>
            <a:xfrm>
              <a:off x="1357290" y="5143512"/>
              <a:ext cx="215719" cy="68932"/>
            </a:xfrm>
            <a:custGeom>
              <a:avLst/>
              <a:gdLst>
                <a:gd name="connsiteX0" fmla="*/ 2187575 w 2225675"/>
                <a:gd name="connsiteY0" fmla="*/ 292100 h 711200"/>
                <a:gd name="connsiteX1" fmla="*/ 2152650 w 2225675"/>
                <a:gd name="connsiteY1" fmla="*/ 336550 h 711200"/>
                <a:gd name="connsiteX2" fmla="*/ 2092325 w 2225675"/>
                <a:gd name="connsiteY2" fmla="*/ 374650 h 711200"/>
                <a:gd name="connsiteX3" fmla="*/ 2200275 w 2225675"/>
                <a:gd name="connsiteY3" fmla="*/ 377825 h 711200"/>
                <a:gd name="connsiteX4" fmla="*/ 2225675 w 2225675"/>
                <a:gd name="connsiteY4" fmla="*/ 396875 h 711200"/>
                <a:gd name="connsiteX5" fmla="*/ 2200275 w 2225675"/>
                <a:gd name="connsiteY5" fmla="*/ 447675 h 711200"/>
                <a:gd name="connsiteX6" fmla="*/ 2108200 w 2225675"/>
                <a:gd name="connsiteY6" fmla="*/ 476250 h 711200"/>
                <a:gd name="connsiteX7" fmla="*/ 1822450 w 2225675"/>
                <a:gd name="connsiteY7" fmla="*/ 552450 h 711200"/>
                <a:gd name="connsiteX8" fmla="*/ 1682750 w 2225675"/>
                <a:gd name="connsiteY8" fmla="*/ 555625 h 711200"/>
                <a:gd name="connsiteX9" fmla="*/ 1571625 w 2225675"/>
                <a:gd name="connsiteY9" fmla="*/ 711200 h 711200"/>
                <a:gd name="connsiteX10" fmla="*/ 1447800 w 2225675"/>
                <a:gd name="connsiteY10" fmla="*/ 688975 h 711200"/>
                <a:gd name="connsiteX11" fmla="*/ 1552575 w 2225675"/>
                <a:gd name="connsiteY11" fmla="*/ 574675 h 711200"/>
                <a:gd name="connsiteX12" fmla="*/ 1089025 w 2225675"/>
                <a:gd name="connsiteY12" fmla="*/ 609600 h 711200"/>
                <a:gd name="connsiteX13" fmla="*/ 777875 w 2225675"/>
                <a:gd name="connsiteY13" fmla="*/ 425450 h 711200"/>
                <a:gd name="connsiteX14" fmla="*/ 615950 w 2225675"/>
                <a:gd name="connsiteY14" fmla="*/ 441325 h 711200"/>
                <a:gd name="connsiteX15" fmla="*/ 514350 w 2225675"/>
                <a:gd name="connsiteY15" fmla="*/ 450850 h 711200"/>
                <a:gd name="connsiteX16" fmla="*/ 412750 w 2225675"/>
                <a:gd name="connsiteY16" fmla="*/ 371475 h 711200"/>
                <a:gd name="connsiteX17" fmla="*/ 127000 w 2225675"/>
                <a:gd name="connsiteY17" fmla="*/ 514350 h 711200"/>
                <a:gd name="connsiteX18" fmla="*/ 44450 w 2225675"/>
                <a:gd name="connsiteY18" fmla="*/ 539750 h 711200"/>
                <a:gd name="connsiteX19" fmla="*/ 28575 w 2225675"/>
                <a:gd name="connsiteY19" fmla="*/ 203200 h 711200"/>
                <a:gd name="connsiteX20" fmla="*/ 0 w 2225675"/>
                <a:gd name="connsiteY20" fmla="*/ 127000 h 711200"/>
                <a:gd name="connsiteX21" fmla="*/ 412750 w 2225675"/>
                <a:gd name="connsiteY21" fmla="*/ 276225 h 711200"/>
                <a:gd name="connsiteX22" fmla="*/ 406400 w 2225675"/>
                <a:gd name="connsiteY22" fmla="*/ 196850 h 711200"/>
                <a:gd name="connsiteX23" fmla="*/ 469900 w 2225675"/>
                <a:gd name="connsiteY23" fmla="*/ 193675 h 711200"/>
                <a:gd name="connsiteX24" fmla="*/ 438150 w 2225675"/>
                <a:gd name="connsiteY24" fmla="*/ 98425 h 711200"/>
                <a:gd name="connsiteX25" fmla="*/ 657225 w 2225675"/>
                <a:gd name="connsiteY25" fmla="*/ 130175 h 711200"/>
                <a:gd name="connsiteX26" fmla="*/ 806450 w 2225675"/>
                <a:gd name="connsiteY26" fmla="*/ 200025 h 711200"/>
                <a:gd name="connsiteX27" fmla="*/ 1098550 w 2225675"/>
                <a:gd name="connsiteY27" fmla="*/ 136525 h 711200"/>
                <a:gd name="connsiteX28" fmla="*/ 1127125 w 2225675"/>
                <a:gd name="connsiteY28" fmla="*/ 158750 h 711200"/>
                <a:gd name="connsiteX29" fmla="*/ 1123950 w 2225675"/>
                <a:gd name="connsiteY29" fmla="*/ 127000 h 711200"/>
                <a:gd name="connsiteX30" fmla="*/ 1282700 w 2225675"/>
                <a:gd name="connsiteY30" fmla="*/ 133350 h 711200"/>
                <a:gd name="connsiteX31" fmla="*/ 1323975 w 2225675"/>
                <a:gd name="connsiteY31" fmla="*/ 180975 h 711200"/>
                <a:gd name="connsiteX32" fmla="*/ 1311275 w 2225675"/>
                <a:gd name="connsiteY32" fmla="*/ 63500 h 711200"/>
                <a:gd name="connsiteX33" fmla="*/ 1292225 w 2225675"/>
                <a:gd name="connsiteY33" fmla="*/ 12700 h 711200"/>
                <a:gd name="connsiteX34" fmla="*/ 1381125 w 2225675"/>
                <a:gd name="connsiteY34" fmla="*/ 0 h 711200"/>
                <a:gd name="connsiteX35" fmla="*/ 1546225 w 2225675"/>
                <a:gd name="connsiteY35" fmla="*/ 111125 h 711200"/>
                <a:gd name="connsiteX36" fmla="*/ 1600200 w 2225675"/>
                <a:gd name="connsiteY36" fmla="*/ 180975 h 711200"/>
                <a:gd name="connsiteX37" fmla="*/ 1917700 w 2225675"/>
                <a:gd name="connsiteY37" fmla="*/ 215900 h 711200"/>
                <a:gd name="connsiteX38" fmla="*/ 2187575 w 2225675"/>
                <a:gd name="connsiteY38" fmla="*/ 2921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5675" h="711200">
                  <a:moveTo>
                    <a:pt x="2187575" y="292100"/>
                  </a:moveTo>
                  <a:lnTo>
                    <a:pt x="2152650" y="336550"/>
                  </a:lnTo>
                  <a:lnTo>
                    <a:pt x="2092325" y="374650"/>
                  </a:lnTo>
                  <a:lnTo>
                    <a:pt x="2200275" y="377825"/>
                  </a:lnTo>
                  <a:lnTo>
                    <a:pt x="2225675" y="396875"/>
                  </a:lnTo>
                  <a:lnTo>
                    <a:pt x="2200275" y="447675"/>
                  </a:lnTo>
                  <a:lnTo>
                    <a:pt x="2108200" y="476250"/>
                  </a:lnTo>
                  <a:lnTo>
                    <a:pt x="1822450" y="552450"/>
                  </a:lnTo>
                  <a:lnTo>
                    <a:pt x="1682750" y="555625"/>
                  </a:lnTo>
                  <a:cubicBezTo>
                    <a:pt x="1645203" y="607118"/>
                    <a:pt x="1571625" y="647471"/>
                    <a:pt x="1571625" y="711200"/>
                  </a:cubicBezTo>
                  <a:lnTo>
                    <a:pt x="1447800" y="688975"/>
                  </a:lnTo>
                  <a:lnTo>
                    <a:pt x="1552575" y="574675"/>
                  </a:lnTo>
                  <a:lnTo>
                    <a:pt x="1089025" y="609600"/>
                  </a:lnTo>
                  <a:lnTo>
                    <a:pt x="777875" y="425450"/>
                  </a:lnTo>
                  <a:lnTo>
                    <a:pt x="615950" y="441325"/>
                  </a:lnTo>
                  <a:lnTo>
                    <a:pt x="514350" y="450850"/>
                  </a:lnTo>
                  <a:lnTo>
                    <a:pt x="412750" y="371475"/>
                  </a:lnTo>
                  <a:lnTo>
                    <a:pt x="127000" y="514350"/>
                  </a:lnTo>
                  <a:lnTo>
                    <a:pt x="44450" y="539750"/>
                  </a:lnTo>
                  <a:lnTo>
                    <a:pt x="28575" y="203200"/>
                  </a:lnTo>
                  <a:lnTo>
                    <a:pt x="0" y="127000"/>
                  </a:lnTo>
                  <a:lnTo>
                    <a:pt x="412750" y="276225"/>
                  </a:lnTo>
                  <a:cubicBezTo>
                    <a:pt x="406312" y="198970"/>
                    <a:pt x="406400" y="225513"/>
                    <a:pt x="406400" y="196850"/>
                  </a:cubicBezTo>
                  <a:lnTo>
                    <a:pt x="469900" y="193675"/>
                  </a:lnTo>
                  <a:lnTo>
                    <a:pt x="438150" y="98425"/>
                  </a:lnTo>
                  <a:lnTo>
                    <a:pt x="657225" y="130175"/>
                  </a:lnTo>
                  <a:lnTo>
                    <a:pt x="806450" y="200025"/>
                  </a:lnTo>
                  <a:lnTo>
                    <a:pt x="1098550" y="136525"/>
                  </a:lnTo>
                  <a:lnTo>
                    <a:pt x="1127125" y="158750"/>
                  </a:lnTo>
                  <a:lnTo>
                    <a:pt x="1123950" y="127000"/>
                  </a:lnTo>
                  <a:lnTo>
                    <a:pt x="1282700" y="133350"/>
                  </a:lnTo>
                  <a:lnTo>
                    <a:pt x="1323975" y="180975"/>
                  </a:lnTo>
                  <a:lnTo>
                    <a:pt x="1311275" y="63500"/>
                  </a:lnTo>
                  <a:lnTo>
                    <a:pt x="1292225" y="12700"/>
                  </a:lnTo>
                  <a:lnTo>
                    <a:pt x="1381125" y="0"/>
                  </a:lnTo>
                  <a:lnTo>
                    <a:pt x="1546225" y="111125"/>
                  </a:lnTo>
                  <a:lnTo>
                    <a:pt x="1600200" y="180975"/>
                  </a:lnTo>
                  <a:lnTo>
                    <a:pt x="1917700" y="215900"/>
                  </a:lnTo>
                  <a:lnTo>
                    <a:pt x="2187575" y="292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342" name="341 Grupo"/>
          <p:cNvGrpSpPr/>
          <p:nvPr/>
        </p:nvGrpSpPr>
        <p:grpSpPr>
          <a:xfrm>
            <a:off x="3206857" y="5269030"/>
            <a:ext cx="579325" cy="588862"/>
            <a:chOff x="2992543" y="5143512"/>
            <a:chExt cx="579325" cy="588862"/>
          </a:xfrm>
          <a:solidFill>
            <a:srgbClr val="C00000"/>
          </a:solidFill>
        </p:grpSpPr>
        <p:grpSp>
          <p:nvGrpSpPr>
            <p:cNvPr id="330" name="50 Grupo"/>
            <p:cNvGrpSpPr/>
            <p:nvPr/>
          </p:nvGrpSpPr>
          <p:grpSpPr>
            <a:xfrm>
              <a:off x="2992543" y="5500702"/>
              <a:ext cx="293573" cy="231672"/>
              <a:chOff x="4482065" y="3546094"/>
              <a:chExt cx="304249" cy="240096"/>
            </a:xfrm>
            <a:grpFill/>
          </p:grpSpPr>
          <p:sp>
            <p:nvSpPr>
              <p:cNvPr id="331" name="330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2" name="331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33" name="50 Grupo"/>
            <p:cNvGrpSpPr/>
            <p:nvPr/>
          </p:nvGrpSpPr>
          <p:grpSpPr>
            <a:xfrm>
              <a:off x="3278295" y="5429264"/>
              <a:ext cx="293573" cy="231672"/>
              <a:chOff x="4482065" y="3546094"/>
              <a:chExt cx="304249" cy="240096"/>
            </a:xfrm>
            <a:grpFill/>
          </p:grpSpPr>
          <p:sp>
            <p:nvSpPr>
              <p:cNvPr id="334" name="333 Forma libre"/>
              <p:cNvSpPr/>
              <p:nvPr/>
            </p:nvSpPr>
            <p:spPr>
              <a:xfrm>
                <a:off x="4482065" y="3546094"/>
                <a:ext cx="304249" cy="97220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5" name="334 Forma libre"/>
              <p:cNvSpPr/>
              <p:nvPr/>
            </p:nvSpPr>
            <p:spPr>
              <a:xfrm>
                <a:off x="4491312" y="3714752"/>
                <a:ext cx="223564" cy="71438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39" name="338 Grupo"/>
            <p:cNvGrpSpPr/>
            <p:nvPr/>
          </p:nvGrpSpPr>
          <p:grpSpPr>
            <a:xfrm>
              <a:off x="3063981" y="5143512"/>
              <a:ext cx="293573" cy="262443"/>
              <a:chOff x="2928926" y="4546250"/>
              <a:chExt cx="293573" cy="262443"/>
            </a:xfrm>
            <a:grpFill/>
          </p:grpSpPr>
          <p:sp>
            <p:nvSpPr>
              <p:cNvPr id="340" name="339 Forma libre"/>
              <p:cNvSpPr/>
              <p:nvPr/>
            </p:nvSpPr>
            <p:spPr>
              <a:xfrm>
                <a:off x="2928926" y="4714884"/>
                <a:ext cx="293573" cy="93809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1" name="340 Forma libre"/>
              <p:cNvSpPr/>
              <p:nvPr/>
            </p:nvSpPr>
            <p:spPr>
              <a:xfrm>
                <a:off x="2937849" y="4546250"/>
                <a:ext cx="215719" cy="68931"/>
              </a:xfrm>
              <a:custGeom>
                <a:avLst/>
                <a:gdLst>
                  <a:gd name="connsiteX0" fmla="*/ 2187575 w 2225675"/>
                  <a:gd name="connsiteY0" fmla="*/ 292100 h 711200"/>
                  <a:gd name="connsiteX1" fmla="*/ 2152650 w 2225675"/>
                  <a:gd name="connsiteY1" fmla="*/ 336550 h 711200"/>
                  <a:gd name="connsiteX2" fmla="*/ 2092325 w 2225675"/>
                  <a:gd name="connsiteY2" fmla="*/ 374650 h 711200"/>
                  <a:gd name="connsiteX3" fmla="*/ 2200275 w 2225675"/>
                  <a:gd name="connsiteY3" fmla="*/ 377825 h 711200"/>
                  <a:gd name="connsiteX4" fmla="*/ 2225675 w 2225675"/>
                  <a:gd name="connsiteY4" fmla="*/ 396875 h 711200"/>
                  <a:gd name="connsiteX5" fmla="*/ 2200275 w 2225675"/>
                  <a:gd name="connsiteY5" fmla="*/ 447675 h 711200"/>
                  <a:gd name="connsiteX6" fmla="*/ 2108200 w 2225675"/>
                  <a:gd name="connsiteY6" fmla="*/ 476250 h 711200"/>
                  <a:gd name="connsiteX7" fmla="*/ 1822450 w 2225675"/>
                  <a:gd name="connsiteY7" fmla="*/ 552450 h 711200"/>
                  <a:gd name="connsiteX8" fmla="*/ 1682750 w 2225675"/>
                  <a:gd name="connsiteY8" fmla="*/ 555625 h 711200"/>
                  <a:gd name="connsiteX9" fmla="*/ 1571625 w 2225675"/>
                  <a:gd name="connsiteY9" fmla="*/ 711200 h 711200"/>
                  <a:gd name="connsiteX10" fmla="*/ 1447800 w 2225675"/>
                  <a:gd name="connsiteY10" fmla="*/ 688975 h 711200"/>
                  <a:gd name="connsiteX11" fmla="*/ 1552575 w 2225675"/>
                  <a:gd name="connsiteY11" fmla="*/ 574675 h 711200"/>
                  <a:gd name="connsiteX12" fmla="*/ 1089025 w 2225675"/>
                  <a:gd name="connsiteY12" fmla="*/ 609600 h 711200"/>
                  <a:gd name="connsiteX13" fmla="*/ 777875 w 2225675"/>
                  <a:gd name="connsiteY13" fmla="*/ 425450 h 711200"/>
                  <a:gd name="connsiteX14" fmla="*/ 615950 w 2225675"/>
                  <a:gd name="connsiteY14" fmla="*/ 441325 h 711200"/>
                  <a:gd name="connsiteX15" fmla="*/ 514350 w 2225675"/>
                  <a:gd name="connsiteY15" fmla="*/ 450850 h 711200"/>
                  <a:gd name="connsiteX16" fmla="*/ 412750 w 2225675"/>
                  <a:gd name="connsiteY16" fmla="*/ 371475 h 711200"/>
                  <a:gd name="connsiteX17" fmla="*/ 127000 w 2225675"/>
                  <a:gd name="connsiteY17" fmla="*/ 514350 h 711200"/>
                  <a:gd name="connsiteX18" fmla="*/ 44450 w 2225675"/>
                  <a:gd name="connsiteY18" fmla="*/ 539750 h 711200"/>
                  <a:gd name="connsiteX19" fmla="*/ 28575 w 2225675"/>
                  <a:gd name="connsiteY19" fmla="*/ 203200 h 711200"/>
                  <a:gd name="connsiteX20" fmla="*/ 0 w 2225675"/>
                  <a:gd name="connsiteY20" fmla="*/ 127000 h 711200"/>
                  <a:gd name="connsiteX21" fmla="*/ 412750 w 2225675"/>
                  <a:gd name="connsiteY21" fmla="*/ 276225 h 711200"/>
                  <a:gd name="connsiteX22" fmla="*/ 406400 w 2225675"/>
                  <a:gd name="connsiteY22" fmla="*/ 196850 h 711200"/>
                  <a:gd name="connsiteX23" fmla="*/ 469900 w 2225675"/>
                  <a:gd name="connsiteY23" fmla="*/ 193675 h 711200"/>
                  <a:gd name="connsiteX24" fmla="*/ 438150 w 2225675"/>
                  <a:gd name="connsiteY24" fmla="*/ 98425 h 711200"/>
                  <a:gd name="connsiteX25" fmla="*/ 657225 w 2225675"/>
                  <a:gd name="connsiteY25" fmla="*/ 130175 h 711200"/>
                  <a:gd name="connsiteX26" fmla="*/ 806450 w 2225675"/>
                  <a:gd name="connsiteY26" fmla="*/ 200025 h 711200"/>
                  <a:gd name="connsiteX27" fmla="*/ 1098550 w 2225675"/>
                  <a:gd name="connsiteY27" fmla="*/ 136525 h 711200"/>
                  <a:gd name="connsiteX28" fmla="*/ 1127125 w 2225675"/>
                  <a:gd name="connsiteY28" fmla="*/ 158750 h 711200"/>
                  <a:gd name="connsiteX29" fmla="*/ 1123950 w 2225675"/>
                  <a:gd name="connsiteY29" fmla="*/ 127000 h 711200"/>
                  <a:gd name="connsiteX30" fmla="*/ 1282700 w 2225675"/>
                  <a:gd name="connsiteY30" fmla="*/ 133350 h 711200"/>
                  <a:gd name="connsiteX31" fmla="*/ 1323975 w 2225675"/>
                  <a:gd name="connsiteY31" fmla="*/ 180975 h 711200"/>
                  <a:gd name="connsiteX32" fmla="*/ 1311275 w 2225675"/>
                  <a:gd name="connsiteY32" fmla="*/ 63500 h 711200"/>
                  <a:gd name="connsiteX33" fmla="*/ 1292225 w 2225675"/>
                  <a:gd name="connsiteY33" fmla="*/ 12700 h 711200"/>
                  <a:gd name="connsiteX34" fmla="*/ 1381125 w 2225675"/>
                  <a:gd name="connsiteY34" fmla="*/ 0 h 711200"/>
                  <a:gd name="connsiteX35" fmla="*/ 1546225 w 2225675"/>
                  <a:gd name="connsiteY35" fmla="*/ 111125 h 711200"/>
                  <a:gd name="connsiteX36" fmla="*/ 1600200 w 2225675"/>
                  <a:gd name="connsiteY36" fmla="*/ 180975 h 711200"/>
                  <a:gd name="connsiteX37" fmla="*/ 1917700 w 2225675"/>
                  <a:gd name="connsiteY37" fmla="*/ 215900 h 711200"/>
                  <a:gd name="connsiteX38" fmla="*/ 2187575 w 2225675"/>
                  <a:gd name="connsiteY38" fmla="*/ 2921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25675" h="711200">
                    <a:moveTo>
                      <a:pt x="2187575" y="292100"/>
                    </a:moveTo>
                    <a:lnTo>
                      <a:pt x="2152650" y="336550"/>
                    </a:lnTo>
                    <a:lnTo>
                      <a:pt x="2092325" y="374650"/>
                    </a:lnTo>
                    <a:lnTo>
                      <a:pt x="2200275" y="377825"/>
                    </a:lnTo>
                    <a:lnTo>
                      <a:pt x="2225675" y="396875"/>
                    </a:lnTo>
                    <a:lnTo>
                      <a:pt x="2200275" y="447675"/>
                    </a:lnTo>
                    <a:lnTo>
                      <a:pt x="2108200" y="476250"/>
                    </a:lnTo>
                    <a:lnTo>
                      <a:pt x="1822450" y="552450"/>
                    </a:lnTo>
                    <a:lnTo>
                      <a:pt x="1682750" y="555625"/>
                    </a:lnTo>
                    <a:cubicBezTo>
                      <a:pt x="1645203" y="607118"/>
                      <a:pt x="1571625" y="647471"/>
                      <a:pt x="1571625" y="711200"/>
                    </a:cubicBezTo>
                    <a:lnTo>
                      <a:pt x="1447800" y="688975"/>
                    </a:lnTo>
                    <a:lnTo>
                      <a:pt x="1552575" y="574675"/>
                    </a:lnTo>
                    <a:lnTo>
                      <a:pt x="1089025" y="609600"/>
                    </a:lnTo>
                    <a:lnTo>
                      <a:pt x="777875" y="425450"/>
                    </a:lnTo>
                    <a:lnTo>
                      <a:pt x="615950" y="441325"/>
                    </a:lnTo>
                    <a:lnTo>
                      <a:pt x="514350" y="450850"/>
                    </a:lnTo>
                    <a:lnTo>
                      <a:pt x="412750" y="371475"/>
                    </a:lnTo>
                    <a:lnTo>
                      <a:pt x="127000" y="514350"/>
                    </a:lnTo>
                    <a:lnTo>
                      <a:pt x="44450" y="539750"/>
                    </a:lnTo>
                    <a:lnTo>
                      <a:pt x="28575" y="203200"/>
                    </a:lnTo>
                    <a:lnTo>
                      <a:pt x="0" y="127000"/>
                    </a:lnTo>
                    <a:lnTo>
                      <a:pt x="412750" y="276225"/>
                    </a:lnTo>
                    <a:cubicBezTo>
                      <a:pt x="406312" y="198970"/>
                      <a:pt x="406400" y="225513"/>
                      <a:pt x="406400" y="196850"/>
                    </a:cubicBezTo>
                    <a:lnTo>
                      <a:pt x="469900" y="193675"/>
                    </a:lnTo>
                    <a:lnTo>
                      <a:pt x="438150" y="98425"/>
                    </a:lnTo>
                    <a:lnTo>
                      <a:pt x="657225" y="130175"/>
                    </a:lnTo>
                    <a:lnTo>
                      <a:pt x="806450" y="200025"/>
                    </a:lnTo>
                    <a:lnTo>
                      <a:pt x="1098550" y="136525"/>
                    </a:lnTo>
                    <a:lnTo>
                      <a:pt x="1127125" y="158750"/>
                    </a:lnTo>
                    <a:lnTo>
                      <a:pt x="1123950" y="127000"/>
                    </a:lnTo>
                    <a:lnTo>
                      <a:pt x="1282700" y="133350"/>
                    </a:lnTo>
                    <a:lnTo>
                      <a:pt x="1323975" y="180975"/>
                    </a:lnTo>
                    <a:lnTo>
                      <a:pt x="1311275" y="63500"/>
                    </a:lnTo>
                    <a:lnTo>
                      <a:pt x="1292225" y="12700"/>
                    </a:lnTo>
                    <a:lnTo>
                      <a:pt x="1381125" y="0"/>
                    </a:lnTo>
                    <a:lnTo>
                      <a:pt x="1546225" y="111125"/>
                    </a:lnTo>
                    <a:lnTo>
                      <a:pt x="1600200" y="180975"/>
                    </a:lnTo>
                    <a:lnTo>
                      <a:pt x="1917700" y="215900"/>
                    </a:lnTo>
                    <a:lnTo>
                      <a:pt x="2187575" y="29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344" name="343 CuadroTexto"/>
          <p:cNvSpPr txBox="1"/>
          <p:nvPr/>
        </p:nvSpPr>
        <p:spPr>
          <a:xfrm>
            <a:off x="295245" y="4418835"/>
            <a:ext cx="519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200" b="1" smtClean="0">
                <a:solidFill>
                  <a:srgbClr val="008000"/>
                </a:solidFill>
              </a:rPr>
              <a:t>HIGH</a:t>
            </a:r>
          </a:p>
        </p:txBody>
      </p:sp>
      <p:sp>
        <p:nvSpPr>
          <p:cNvPr id="347" name="346 Rectángulo"/>
          <p:cNvSpPr/>
          <p:nvPr/>
        </p:nvSpPr>
        <p:spPr>
          <a:xfrm>
            <a:off x="1714480" y="4786322"/>
            <a:ext cx="785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CL" sz="1200" b="1" smtClean="0">
                <a:solidFill>
                  <a:srgbClr val="4BACC6">
                    <a:lumMod val="75000"/>
                  </a:srgbClr>
                </a:solidFill>
              </a:rPr>
              <a:t>MEDIUM</a:t>
            </a:r>
          </a:p>
        </p:txBody>
      </p:sp>
      <p:sp>
        <p:nvSpPr>
          <p:cNvPr id="348" name="347 Rectángulo"/>
          <p:cNvSpPr/>
          <p:nvPr/>
        </p:nvSpPr>
        <p:spPr>
          <a:xfrm>
            <a:off x="2857488" y="5000636"/>
            <a:ext cx="489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CL" sz="1200" b="1" smtClean="0">
                <a:solidFill>
                  <a:srgbClr val="C00000"/>
                </a:solidFill>
              </a:rPr>
              <a:t>LOW</a:t>
            </a:r>
            <a:endParaRPr lang="es-CL" sz="1200" b="1">
              <a:solidFill>
                <a:srgbClr val="C00000"/>
              </a:solidFill>
            </a:endParaRPr>
          </a:p>
        </p:txBody>
      </p:sp>
      <p:sp>
        <p:nvSpPr>
          <p:cNvPr id="353" name="352 CuadroTexto">
            <a:hlinkClick r:id="rId4" action="ppaction://hlinksldjump"/>
          </p:cNvPr>
          <p:cNvSpPr txBox="1"/>
          <p:nvPr/>
        </p:nvSpPr>
        <p:spPr>
          <a:xfrm>
            <a:off x="7215206" y="5718427"/>
            <a:ext cx="1440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s-CL" sz="1200" b="1" smtClean="0">
                <a:solidFill>
                  <a:schemeClr val="bg1">
                    <a:lumMod val="75000"/>
                  </a:schemeClr>
                </a:solidFill>
              </a:rPr>
              <a:t>[ Dynamic Function]</a:t>
            </a:r>
            <a:endParaRPr lang="es-CL" sz="12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4" name="353 CuadroTexto"/>
          <p:cNvSpPr txBox="1"/>
          <p:nvPr/>
        </p:nvSpPr>
        <p:spPr>
          <a:xfrm>
            <a:off x="5545449" y="6140834"/>
            <a:ext cx="1312567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Natural mortality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5" name="354 Rectángulo redondeado"/>
          <p:cNvSpPr/>
          <p:nvPr/>
        </p:nvSpPr>
        <p:spPr>
          <a:xfrm>
            <a:off x="428596" y="6140834"/>
            <a:ext cx="2286016" cy="306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Initial Abundance Vector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6" name="355 CuadroTexto"/>
          <p:cNvSpPr txBox="1"/>
          <p:nvPr/>
        </p:nvSpPr>
        <p:spPr>
          <a:xfrm>
            <a:off x="4278829" y="6140834"/>
            <a:ext cx="864675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Selectivity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7" name="356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User Requirements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" name="357 CuadroTexto"/>
          <p:cNvSpPr txBox="1"/>
          <p:nvPr/>
        </p:nvSpPr>
        <p:spPr>
          <a:xfrm>
            <a:off x="3041755" y="6140834"/>
            <a:ext cx="1004421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Recruitment</a:t>
            </a:r>
            <a:endParaRPr lang="es-CL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276 Rectángulo redondeado"/>
          <p:cNvSpPr/>
          <p:nvPr/>
        </p:nvSpPr>
        <p:spPr>
          <a:xfrm>
            <a:off x="4026254" y="3133574"/>
            <a:ext cx="4714908" cy="2571768"/>
          </a:xfrm>
          <a:prstGeom prst="roundRect">
            <a:avLst>
              <a:gd name="adj" fmla="val 5913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5197" y="1500174"/>
            <a:ext cx="26401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" name="275 Rectángulo redondeado"/>
          <p:cNvSpPr/>
          <p:nvPr/>
        </p:nvSpPr>
        <p:spPr>
          <a:xfrm>
            <a:off x="382916" y="3133574"/>
            <a:ext cx="3571900" cy="2571768"/>
          </a:xfrm>
          <a:prstGeom prst="roundRect">
            <a:avLst>
              <a:gd name="adj" fmla="val 6407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grpSp>
        <p:nvGrpSpPr>
          <p:cNvPr id="112" name="111 Grupo"/>
          <p:cNvGrpSpPr/>
          <p:nvPr/>
        </p:nvGrpSpPr>
        <p:grpSpPr>
          <a:xfrm>
            <a:off x="349893" y="2071678"/>
            <a:ext cx="3604923" cy="919020"/>
            <a:chOff x="324135" y="2081352"/>
            <a:chExt cx="3604923" cy="919020"/>
          </a:xfrm>
        </p:grpSpPr>
        <p:sp>
          <p:nvSpPr>
            <p:cNvPr id="152" name="151 Rectángulo redondeado"/>
            <p:cNvSpPr/>
            <p:nvPr/>
          </p:nvSpPr>
          <p:spPr>
            <a:xfrm>
              <a:off x="357158" y="2081352"/>
              <a:ext cx="3571900" cy="919020"/>
            </a:xfrm>
            <a:prstGeom prst="roundRect">
              <a:avLst>
                <a:gd name="adj" fmla="val 10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3" name="152 CuadroTexto"/>
            <p:cNvSpPr txBox="1"/>
            <p:nvPr/>
          </p:nvSpPr>
          <p:spPr>
            <a:xfrm>
              <a:off x="324135" y="2176454"/>
              <a:ext cx="35334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itchFamily="2" charset="2"/>
                <a:buChar char="§"/>
              </a:pPr>
              <a:r>
                <a:rPr lang="es-CL" sz="1200" b="1" smtClean="0"/>
                <a:t>The user selects an exploitation pattern</a:t>
              </a:r>
              <a:endParaRPr lang="en-US" sz="1200" b="1" smtClean="0"/>
            </a:p>
            <a:p>
              <a:pPr marL="180975" indent="-180975" algn="just">
                <a:buFont typeface="Wingdings" pitchFamily="2" charset="2"/>
                <a:buChar char="§"/>
              </a:pPr>
              <a:endParaRPr lang="es-CL" sz="500" b="1" smtClean="0"/>
            </a:p>
            <a:p>
              <a:pPr algn="just"/>
              <a:endParaRPr lang="es-CL" sz="200" b="1" smtClean="0"/>
            </a:p>
            <a:p>
              <a:pPr marL="177800" indent="-177800" algn="just">
                <a:buFont typeface="Calibri" pitchFamily="34" charset="0"/>
                <a:buChar char="→"/>
              </a:pPr>
              <a:r>
                <a:rPr lang="es-CL" sz="11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 database or logisitic curve</a:t>
              </a:r>
              <a:endParaRPr lang="es-CL" sz="11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7" name="166 Elipse"/>
          <p:cNvSpPr/>
          <p:nvPr/>
        </p:nvSpPr>
        <p:spPr>
          <a:xfrm>
            <a:off x="562981" y="3315087"/>
            <a:ext cx="180000" cy="18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8" name="167 Elipse"/>
          <p:cNvSpPr/>
          <p:nvPr/>
        </p:nvSpPr>
        <p:spPr>
          <a:xfrm>
            <a:off x="622117" y="3374223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9" name="168 CuadroTexto"/>
          <p:cNvSpPr txBox="1"/>
          <p:nvPr/>
        </p:nvSpPr>
        <p:spPr>
          <a:xfrm>
            <a:off x="764416" y="3265281"/>
            <a:ext cx="2366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Exploitation pattern from database</a:t>
            </a:r>
            <a:endParaRPr lang="es-CL" sz="1200"/>
          </a:p>
        </p:txBody>
      </p:sp>
      <p:sp>
        <p:nvSpPr>
          <p:cNvPr id="170" name="169 Elipse"/>
          <p:cNvSpPr/>
          <p:nvPr/>
        </p:nvSpPr>
        <p:spPr>
          <a:xfrm>
            <a:off x="4197501" y="3312518"/>
            <a:ext cx="180000" cy="18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2" name="171 CuadroTexto"/>
          <p:cNvSpPr txBox="1"/>
          <p:nvPr/>
        </p:nvSpPr>
        <p:spPr>
          <a:xfrm>
            <a:off x="4424694" y="3230770"/>
            <a:ext cx="2614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Exploitation pattern from logistic curve</a:t>
            </a:r>
            <a:endParaRPr lang="es-CL" sz="1200"/>
          </a:p>
        </p:txBody>
      </p:sp>
      <p:grpSp>
        <p:nvGrpSpPr>
          <p:cNvPr id="266" name="265 Grupo"/>
          <p:cNvGrpSpPr/>
          <p:nvPr/>
        </p:nvGrpSpPr>
        <p:grpSpPr>
          <a:xfrm>
            <a:off x="513092" y="3665402"/>
            <a:ext cx="3107882" cy="1897064"/>
            <a:chOff x="458136" y="3817952"/>
            <a:chExt cx="3107882" cy="1897064"/>
          </a:xfrm>
        </p:grpSpPr>
        <p:sp>
          <p:nvSpPr>
            <p:cNvPr id="173" name="172 CuadroTexto"/>
            <p:cNvSpPr txBox="1"/>
            <p:nvPr/>
          </p:nvSpPr>
          <p:spPr>
            <a:xfrm>
              <a:off x="1316495" y="3817952"/>
              <a:ext cx="15600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>
                  <a:solidFill>
                    <a:schemeClr val="bg1">
                      <a:lumMod val="50000"/>
                    </a:schemeClr>
                  </a:solidFill>
                </a:rPr>
                <a:t>EXPLOITATION PATTERN</a:t>
              </a:r>
              <a:endParaRPr lang="es-CL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 rot="16200000">
              <a:off x="140741" y="4535071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>
                  <a:solidFill>
                    <a:srgbClr val="0000FF"/>
                  </a:solidFill>
                </a:rPr>
                <a:t>SELECTIVITY</a:t>
              </a:r>
              <a:endParaRPr lang="es-CL" sz="1050" b="1">
                <a:solidFill>
                  <a:srgbClr val="0000FF"/>
                </a:solidFill>
              </a:endParaRPr>
            </a:p>
          </p:txBody>
        </p:sp>
        <p:sp>
          <p:nvSpPr>
            <p:cNvPr id="175" name="174 CuadroTexto"/>
            <p:cNvSpPr txBox="1"/>
            <p:nvPr/>
          </p:nvSpPr>
          <p:spPr>
            <a:xfrm>
              <a:off x="1898620" y="5453406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/>
                <a:t>AGE</a:t>
              </a:r>
              <a:endParaRPr lang="es-CL" sz="1050" b="1"/>
            </a:p>
          </p:txBody>
        </p:sp>
        <p:sp>
          <p:nvSpPr>
            <p:cNvPr id="176" name="175 CuadroTexto"/>
            <p:cNvSpPr txBox="1"/>
            <p:nvPr/>
          </p:nvSpPr>
          <p:spPr>
            <a:xfrm>
              <a:off x="912728" y="5167654"/>
              <a:ext cx="2653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smtClean="0"/>
                <a:t>2     3    4    5    6     7     8    9    10  11  12  13</a:t>
              </a:r>
              <a:endParaRPr lang="es-CL" sz="1100"/>
            </a:p>
          </p:txBody>
        </p:sp>
        <p:sp>
          <p:nvSpPr>
            <p:cNvPr id="177" name="176 Elipse"/>
            <p:cNvSpPr/>
            <p:nvPr/>
          </p:nvSpPr>
          <p:spPr>
            <a:xfrm>
              <a:off x="1000100" y="4974918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91" name="190 Conector recto"/>
            <p:cNvCxnSpPr/>
            <p:nvPr/>
          </p:nvCxnSpPr>
          <p:spPr>
            <a:xfrm>
              <a:off x="1000100" y="5214950"/>
              <a:ext cx="23574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10800000" flipV="1">
              <a:off x="1030580" y="5010636"/>
              <a:ext cx="1588" cy="2043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10800000" flipV="1">
              <a:off x="1244894" y="4361709"/>
              <a:ext cx="1588" cy="82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10800000" flipV="1">
              <a:off x="1449999" y="4192934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10800000" flipV="1">
              <a:off x="1665903" y="4206950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10800000" flipV="1">
              <a:off x="1871007" y="420719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10800000" flipV="1">
              <a:off x="2085321" y="419957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10800000" flipV="1">
              <a:off x="2301225" y="420719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 rot="10800000" flipV="1">
              <a:off x="2513950" y="420719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10800000" flipV="1">
              <a:off x="2728264" y="421481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10800000" flipV="1">
              <a:off x="2936547" y="421481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10800000" flipV="1">
              <a:off x="3139431" y="421481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10800000" flipV="1">
              <a:off x="3357555" y="4199578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204 Cerrar corchete"/>
            <p:cNvSpPr/>
            <p:nvPr/>
          </p:nvSpPr>
          <p:spPr>
            <a:xfrm>
              <a:off x="862860" y="4158620"/>
              <a:ext cx="73422" cy="1057276"/>
            </a:xfrm>
            <a:prstGeom prst="righ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6" name="205 CuadroTexto"/>
            <p:cNvSpPr txBox="1"/>
            <p:nvPr/>
          </p:nvSpPr>
          <p:spPr>
            <a:xfrm>
              <a:off x="624166" y="4070961"/>
              <a:ext cx="2968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700" smtClean="0"/>
                <a:t>1.0</a:t>
              </a:r>
              <a:endParaRPr lang="es-CL" sz="700"/>
            </a:p>
          </p:txBody>
        </p:sp>
        <p:sp>
          <p:nvSpPr>
            <p:cNvPr id="207" name="206 CuadroTexto"/>
            <p:cNvSpPr txBox="1"/>
            <p:nvPr/>
          </p:nvSpPr>
          <p:spPr>
            <a:xfrm>
              <a:off x="635290" y="5119671"/>
              <a:ext cx="2968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700" smtClean="0"/>
                <a:t>0.0</a:t>
              </a:r>
              <a:endParaRPr lang="es-CL" sz="700"/>
            </a:p>
          </p:txBody>
        </p:sp>
        <p:sp>
          <p:nvSpPr>
            <p:cNvPr id="178" name="177 Elipse"/>
            <p:cNvSpPr/>
            <p:nvPr/>
          </p:nvSpPr>
          <p:spPr>
            <a:xfrm>
              <a:off x="1206794" y="4316736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9" name="178 Elipse"/>
            <p:cNvSpPr/>
            <p:nvPr/>
          </p:nvSpPr>
          <p:spPr>
            <a:xfrm>
              <a:off x="1421108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0" name="179 Elipse"/>
            <p:cNvSpPr/>
            <p:nvPr/>
          </p:nvSpPr>
          <p:spPr>
            <a:xfrm>
              <a:off x="1635422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2" name="181 Elipse"/>
            <p:cNvSpPr/>
            <p:nvPr/>
          </p:nvSpPr>
          <p:spPr>
            <a:xfrm>
              <a:off x="1842116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3" name="182 Elipse"/>
            <p:cNvSpPr/>
            <p:nvPr/>
          </p:nvSpPr>
          <p:spPr>
            <a:xfrm>
              <a:off x="2056430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4" name="183 Elipse"/>
            <p:cNvSpPr/>
            <p:nvPr/>
          </p:nvSpPr>
          <p:spPr>
            <a:xfrm>
              <a:off x="2270744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5" name="184 Elipse"/>
            <p:cNvSpPr/>
            <p:nvPr/>
          </p:nvSpPr>
          <p:spPr>
            <a:xfrm>
              <a:off x="2485058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6" name="185 Elipse"/>
            <p:cNvSpPr/>
            <p:nvPr/>
          </p:nvSpPr>
          <p:spPr>
            <a:xfrm>
              <a:off x="2699372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7" name="186 Elipse"/>
            <p:cNvSpPr/>
            <p:nvPr/>
          </p:nvSpPr>
          <p:spPr>
            <a:xfrm>
              <a:off x="2913686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8" name="187 Elipse"/>
            <p:cNvSpPr/>
            <p:nvPr/>
          </p:nvSpPr>
          <p:spPr>
            <a:xfrm>
              <a:off x="3110855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9" name="188 Elipse"/>
            <p:cNvSpPr/>
            <p:nvPr/>
          </p:nvSpPr>
          <p:spPr>
            <a:xfrm>
              <a:off x="3327074" y="4143600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70" name="269 Rectángulo"/>
          <p:cNvSpPr/>
          <p:nvPr/>
        </p:nvSpPr>
        <p:spPr>
          <a:xfrm>
            <a:off x="7312402" y="399083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b="1" baseline="-25000" smtClean="0">
                <a:solidFill>
                  <a:schemeClr val="accent6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271" name="270 Rectángulo"/>
          <p:cNvSpPr/>
          <p:nvPr/>
        </p:nvSpPr>
        <p:spPr>
          <a:xfrm>
            <a:off x="8027572" y="4080171"/>
            <a:ext cx="54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2" name="271 CuadroTexto"/>
          <p:cNvSpPr txBox="1"/>
          <p:nvPr/>
        </p:nvSpPr>
        <p:spPr>
          <a:xfrm>
            <a:off x="8026782" y="408017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8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272 Rectángulo"/>
          <p:cNvSpPr/>
          <p:nvPr/>
        </p:nvSpPr>
        <p:spPr>
          <a:xfrm>
            <a:off x="8026782" y="4587982"/>
            <a:ext cx="54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4" name="273 CuadroTexto"/>
          <p:cNvSpPr txBox="1"/>
          <p:nvPr/>
        </p:nvSpPr>
        <p:spPr>
          <a:xfrm>
            <a:off x="8002701" y="4587982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>
                <a:latin typeface="Arial" pitchFamily="34" charset="0"/>
                <a:cs typeface="Arial" pitchFamily="34" charset="0"/>
              </a:rPr>
              <a:t>11</a:t>
            </a:r>
            <a:endParaRPr lang="es-C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274 Rectángulo"/>
          <p:cNvSpPr/>
          <p:nvPr/>
        </p:nvSpPr>
        <p:spPr>
          <a:xfrm>
            <a:off x="7383840" y="4521164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b="1" baseline="-25000" smtClean="0">
                <a:solidFill>
                  <a:schemeClr val="accent6">
                    <a:lumMod val="75000"/>
                  </a:schemeClr>
                </a:solidFill>
              </a:rPr>
              <a:t>95%</a:t>
            </a:r>
            <a:endParaRPr lang="es-CL" b="1" baseline="-2500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1" name="110 Grupo"/>
          <p:cNvGrpSpPr/>
          <p:nvPr/>
        </p:nvGrpSpPr>
        <p:grpSpPr>
          <a:xfrm>
            <a:off x="4088321" y="3662215"/>
            <a:ext cx="3152643" cy="1897064"/>
            <a:chOff x="4062563" y="3671889"/>
            <a:chExt cx="3152643" cy="1897064"/>
          </a:xfrm>
        </p:grpSpPr>
        <p:cxnSp>
          <p:nvCxnSpPr>
            <p:cNvPr id="106" name="105 Conector recto"/>
            <p:cNvCxnSpPr/>
            <p:nvPr/>
          </p:nvCxnSpPr>
          <p:spPr>
            <a:xfrm rot="5400000" flipH="1">
              <a:off x="5584364" y="3038322"/>
              <a:ext cx="0" cy="205200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5400000" flipH="1">
              <a:off x="5255253" y="3831575"/>
              <a:ext cx="0" cy="140400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208 CuadroTexto"/>
            <p:cNvSpPr txBox="1"/>
            <p:nvPr/>
          </p:nvSpPr>
          <p:spPr>
            <a:xfrm>
              <a:off x="4933622" y="3671889"/>
              <a:ext cx="15600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>
                  <a:solidFill>
                    <a:schemeClr val="bg1">
                      <a:lumMod val="50000"/>
                    </a:schemeClr>
                  </a:solidFill>
                </a:rPr>
                <a:t>EXPLOITATION PATTERN</a:t>
              </a:r>
              <a:endParaRPr lang="es-CL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0" name="209 CuadroTexto"/>
            <p:cNvSpPr txBox="1"/>
            <p:nvPr/>
          </p:nvSpPr>
          <p:spPr>
            <a:xfrm rot="16200000">
              <a:off x="3745168" y="4389008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>
                  <a:solidFill>
                    <a:srgbClr val="0000FF"/>
                  </a:solidFill>
                </a:rPr>
                <a:t>SELECTIVITY</a:t>
              </a:r>
              <a:endParaRPr lang="es-CL" sz="1050" b="1">
                <a:solidFill>
                  <a:srgbClr val="0000FF"/>
                </a:solidFill>
              </a:endParaRPr>
            </a:p>
          </p:txBody>
        </p:sp>
        <p:sp>
          <p:nvSpPr>
            <p:cNvPr id="211" name="210 CuadroTexto"/>
            <p:cNvSpPr txBox="1"/>
            <p:nvPr/>
          </p:nvSpPr>
          <p:spPr>
            <a:xfrm>
              <a:off x="5515747" y="5307343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b="1" smtClean="0"/>
                <a:t>AGE</a:t>
              </a:r>
              <a:endParaRPr lang="es-CL" sz="1050" b="1"/>
            </a:p>
          </p:txBody>
        </p:sp>
        <p:sp>
          <p:nvSpPr>
            <p:cNvPr id="212" name="211 CuadroTexto"/>
            <p:cNvSpPr txBox="1"/>
            <p:nvPr/>
          </p:nvSpPr>
          <p:spPr>
            <a:xfrm>
              <a:off x="4529855" y="5021591"/>
              <a:ext cx="2685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smtClean="0"/>
                <a:t>2     3    4     5    6     7     8    9    10  11  12  13</a:t>
              </a:r>
              <a:endParaRPr lang="es-CL" sz="1100"/>
            </a:p>
          </p:txBody>
        </p:sp>
        <p:sp>
          <p:nvSpPr>
            <p:cNvPr id="238" name="237 Cerrar corchete"/>
            <p:cNvSpPr/>
            <p:nvPr/>
          </p:nvSpPr>
          <p:spPr>
            <a:xfrm>
              <a:off x="4479987" y="4012557"/>
              <a:ext cx="73422" cy="1057276"/>
            </a:xfrm>
            <a:prstGeom prst="rightBracket">
              <a:avLst>
                <a:gd name="adj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9" name="238 CuadroTexto"/>
            <p:cNvSpPr txBox="1"/>
            <p:nvPr/>
          </p:nvSpPr>
          <p:spPr>
            <a:xfrm>
              <a:off x="4241293" y="3924898"/>
              <a:ext cx="2968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700" smtClean="0"/>
                <a:t>1.0</a:t>
              </a:r>
              <a:endParaRPr lang="es-CL" sz="700"/>
            </a:p>
          </p:txBody>
        </p:sp>
        <p:sp>
          <p:nvSpPr>
            <p:cNvPr id="240" name="239 CuadroTexto"/>
            <p:cNvSpPr txBox="1"/>
            <p:nvPr/>
          </p:nvSpPr>
          <p:spPr>
            <a:xfrm>
              <a:off x="4252417" y="4973608"/>
              <a:ext cx="2968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700" smtClean="0"/>
                <a:t>0.0</a:t>
              </a:r>
              <a:endParaRPr lang="es-CL" sz="700"/>
            </a:p>
          </p:txBody>
        </p:sp>
        <p:sp>
          <p:nvSpPr>
            <p:cNvPr id="241" name="240 Elipse"/>
            <p:cNvSpPr/>
            <p:nvPr/>
          </p:nvSpPr>
          <p:spPr>
            <a:xfrm>
              <a:off x="4625664" y="5022542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2" name="241 Elipse"/>
            <p:cNvSpPr/>
            <p:nvPr/>
          </p:nvSpPr>
          <p:spPr>
            <a:xfrm>
              <a:off x="4839978" y="5006351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3" name="242 Elipse"/>
            <p:cNvSpPr/>
            <p:nvPr/>
          </p:nvSpPr>
          <p:spPr>
            <a:xfrm>
              <a:off x="5054292" y="4990158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53" name="252 Conector recto"/>
            <p:cNvCxnSpPr/>
            <p:nvPr/>
          </p:nvCxnSpPr>
          <p:spPr>
            <a:xfrm>
              <a:off x="4668527" y="5072074"/>
              <a:ext cx="23574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253 Conector recto"/>
            <p:cNvCxnSpPr/>
            <p:nvPr/>
          </p:nvCxnSpPr>
          <p:spPr>
            <a:xfrm rot="10800000" flipV="1">
              <a:off x="5087947" y="4971942"/>
              <a:ext cx="1588" cy="1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254 Conector recto"/>
            <p:cNvCxnSpPr/>
            <p:nvPr/>
          </p:nvCxnSpPr>
          <p:spPr>
            <a:xfrm rot="10800000" flipV="1">
              <a:off x="5302261" y="5016438"/>
              <a:ext cx="1588" cy="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255 Conector recto"/>
            <p:cNvCxnSpPr/>
            <p:nvPr/>
          </p:nvCxnSpPr>
          <p:spPr>
            <a:xfrm rot="10800000" flipV="1">
              <a:off x="5516575" y="4928073"/>
              <a:ext cx="1588" cy="1440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256 Conector recto"/>
            <p:cNvCxnSpPr/>
            <p:nvPr/>
          </p:nvCxnSpPr>
          <p:spPr>
            <a:xfrm rot="10800000" flipV="1">
              <a:off x="5730889" y="4788008"/>
              <a:ext cx="1588" cy="28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257 Conector recto"/>
            <p:cNvCxnSpPr/>
            <p:nvPr/>
          </p:nvCxnSpPr>
          <p:spPr>
            <a:xfrm rot="10800000" flipV="1">
              <a:off x="5952823" y="4536008"/>
              <a:ext cx="1588" cy="540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258 Conector recto"/>
            <p:cNvCxnSpPr/>
            <p:nvPr/>
          </p:nvCxnSpPr>
          <p:spPr>
            <a:xfrm rot="10800000" flipV="1">
              <a:off x="6161106" y="4284008"/>
              <a:ext cx="1588" cy="7920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259 Conector recto"/>
            <p:cNvCxnSpPr/>
            <p:nvPr/>
          </p:nvCxnSpPr>
          <p:spPr>
            <a:xfrm rot="10800000" flipV="1">
              <a:off x="6375420" y="4143942"/>
              <a:ext cx="1588" cy="93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260 Conector recto"/>
            <p:cNvCxnSpPr/>
            <p:nvPr/>
          </p:nvCxnSpPr>
          <p:spPr>
            <a:xfrm rot="10800000" flipV="1">
              <a:off x="6595765" y="4036504"/>
              <a:ext cx="1588" cy="1008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261 Conector recto"/>
            <p:cNvCxnSpPr/>
            <p:nvPr/>
          </p:nvCxnSpPr>
          <p:spPr>
            <a:xfrm rot="10800000" flipV="1">
              <a:off x="6817699" y="4035942"/>
              <a:ext cx="1588" cy="10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262 Conector recto"/>
            <p:cNvCxnSpPr/>
            <p:nvPr/>
          </p:nvCxnSpPr>
          <p:spPr>
            <a:xfrm rot="10800000" flipV="1">
              <a:off x="7024393" y="4036504"/>
              <a:ext cx="1588" cy="100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243 Elipse"/>
            <p:cNvSpPr/>
            <p:nvPr/>
          </p:nvSpPr>
          <p:spPr>
            <a:xfrm>
              <a:off x="5268606" y="4973964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5" name="244 Elipse"/>
            <p:cNvSpPr/>
            <p:nvPr/>
          </p:nvSpPr>
          <p:spPr>
            <a:xfrm>
              <a:off x="5482920" y="4894905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6" name="245 Elipse"/>
            <p:cNvSpPr/>
            <p:nvPr/>
          </p:nvSpPr>
          <p:spPr>
            <a:xfrm>
              <a:off x="5697234" y="4746313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7" name="246 Elipse"/>
            <p:cNvSpPr/>
            <p:nvPr/>
          </p:nvSpPr>
          <p:spPr>
            <a:xfrm>
              <a:off x="5916311" y="4503425"/>
              <a:ext cx="71438" cy="714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8" name="247 Elipse"/>
            <p:cNvSpPr/>
            <p:nvPr/>
          </p:nvSpPr>
          <p:spPr>
            <a:xfrm>
              <a:off x="6125862" y="4254822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9" name="248 Elipse"/>
            <p:cNvSpPr/>
            <p:nvPr/>
          </p:nvSpPr>
          <p:spPr>
            <a:xfrm>
              <a:off x="6344939" y="4107404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0" name="249 Elipse"/>
            <p:cNvSpPr/>
            <p:nvPr/>
          </p:nvSpPr>
          <p:spPr>
            <a:xfrm>
              <a:off x="6566873" y="4031204"/>
              <a:ext cx="71438" cy="714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1" name="250 Elipse"/>
            <p:cNvSpPr/>
            <p:nvPr/>
          </p:nvSpPr>
          <p:spPr>
            <a:xfrm>
              <a:off x="6783092" y="4000724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2" name="251 Elipse"/>
            <p:cNvSpPr/>
            <p:nvPr/>
          </p:nvSpPr>
          <p:spPr>
            <a:xfrm>
              <a:off x="6992643" y="4000724"/>
              <a:ext cx="71438" cy="714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4580792" y="3967166"/>
              <a:ext cx="25200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s-CL" sz="700" smtClean="0">
                  <a:solidFill>
                    <a:schemeClr val="accent6">
                      <a:lumMod val="75000"/>
                    </a:schemeClr>
                  </a:solidFill>
                </a:rPr>
                <a:t>0.95</a:t>
              </a:r>
              <a:endParaRPr lang="es-CL" sz="7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4579440" y="4443391"/>
              <a:ext cx="25200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s-CL" sz="700" smtClean="0">
                  <a:solidFill>
                    <a:schemeClr val="accent6">
                      <a:lumMod val="75000"/>
                    </a:schemeClr>
                  </a:solidFill>
                </a:rPr>
                <a:t>0.50</a:t>
              </a:r>
              <a:endParaRPr lang="es-CL" sz="7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17" name="116 CuadroTexto"/>
          <p:cNvSpPr txBox="1"/>
          <p:nvPr/>
        </p:nvSpPr>
        <p:spPr>
          <a:xfrm>
            <a:off x="5545449" y="6140834"/>
            <a:ext cx="1312567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Natural mortality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28596" y="6140834"/>
            <a:ext cx="2286016" cy="306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Initial Abundance Vector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4278829" y="6140834"/>
            <a:ext cx="864675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Selectivity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User Requirements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3034712" y="6140834"/>
            <a:ext cx="1004421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Recruitment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 redondeado"/>
          <p:cNvSpPr/>
          <p:nvPr/>
        </p:nvSpPr>
        <p:spPr>
          <a:xfrm>
            <a:off x="4786314" y="2928934"/>
            <a:ext cx="3857652" cy="2357454"/>
          </a:xfrm>
          <a:prstGeom prst="roundRect">
            <a:avLst>
              <a:gd name="adj" fmla="val 6407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5545449" y="6140834"/>
            <a:ext cx="1312567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Natural mortality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428596" y="6140834"/>
            <a:ext cx="2286016" cy="306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Initial Abundance Vector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278829" y="6140834"/>
            <a:ext cx="864675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Selectivity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User Requirements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034712" y="6140834"/>
            <a:ext cx="1004421" cy="30646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>
                    <a:lumMod val="50000"/>
                  </a:schemeClr>
                </a:solidFill>
              </a:rPr>
              <a:t>Recruitment</a:t>
            </a:r>
            <a:endParaRPr lang="es-CL" sz="1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157 CuadroTexto"/>
          <p:cNvSpPr txBox="1"/>
          <p:nvPr/>
        </p:nvSpPr>
        <p:spPr>
          <a:xfrm>
            <a:off x="4974870" y="3077646"/>
            <a:ext cx="148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400" b="1" smtClean="0"/>
              <a:t>Natural Mortality</a:t>
            </a:r>
            <a:endParaRPr lang="es-CL" sz="1400" b="1"/>
          </a:p>
        </p:txBody>
      </p:sp>
      <p:grpSp>
        <p:nvGrpSpPr>
          <p:cNvPr id="39" name="38 Grupo"/>
          <p:cNvGrpSpPr/>
          <p:nvPr/>
        </p:nvGrpSpPr>
        <p:grpSpPr>
          <a:xfrm>
            <a:off x="5080622" y="3597634"/>
            <a:ext cx="180000" cy="180000"/>
            <a:chOff x="820100" y="4214818"/>
            <a:chExt cx="180000" cy="180000"/>
          </a:xfrm>
        </p:grpSpPr>
        <p:sp>
          <p:nvSpPr>
            <p:cNvPr id="34" name="33 Elipse"/>
            <p:cNvSpPr/>
            <p:nvPr/>
          </p:nvSpPr>
          <p:spPr>
            <a:xfrm>
              <a:off x="820100" y="4214818"/>
              <a:ext cx="180000" cy="18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34 Elipse"/>
            <p:cNvSpPr/>
            <p:nvPr/>
          </p:nvSpPr>
          <p:spPr>
            <a:xfrm>
              <a:off x="879236" y="4273954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6" name="35 Elipse"/>
          <p:cNvSpPr/>
          <p:nvPr/>
        </p:nvSpPr>
        <p:spPr>
          <a:xfrm>
            <a:off x="5080622" y="4002017"/>
            <a:ext cx="180000" cy="18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Elipse"/>
          <p:cNvSpPr/>
          <p:nvPr/>
        </p:nvSpPr>
        <p:spPr>
          <a:xfrm>
            <a:off x="5080622" y="4417766"/>
            <a:ext cx="180000" cy="180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CuadroTexto"/>
          <p:cNvSpPr txBox="1"/>
          <p:nvPr/>
        </p:nvSpPr>
        <p:spPr>
          <a:xfrm>
            <a:off x="5337514" y="3526196"/>
            <a:ext cx="310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smtClean="0"/>
              <a:t>Without Giant Squid                 (M = 0.33)</a:t>
            </a:r>
            <a:endParaRPr lang="es-CL" sz="1400"/>
          </a:p>
        </p:txBody>
      </p:sp>
      <p:sp>
        <p:nvSpPr>
          <p:cNvPr id="42" name="41 CuadroTexto"/>
          <p:cNvSpPr txBox="1"/>
          <p:nvPr/>
        </p:nvSpPr>
        <p:spPr>
          <a:xfrm>
            <a:off x="5344939" y="3954824"/>
            <a:ext cx="31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With Giant Squid 	        (M = 0.63)</a:t>
            </a:r>
            <a:endParaRPr lang="es-CL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336873" y="4361427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smtClean="0"/>
              <a:t>Other</a:t>
            </a:r>
            <a:endParaRPr lang="es-CL" sz="1400"/>
          </a:p>
        </p:txBody>
      </p:sp>
      <p:sp>
        <p:nvSpPr>
          <p:cNvPr id="48" name="47 Rectángulo"/>
          <p:cNvSpPr/>
          <p:nvPr/>
        </p:nvSpPr>
        <p:spPr>
          <a:xfrm>
            <a:off x="6006506" y="4758316"/>
            <a:ext cx="54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48 CuadroTexto"/>
          <p:cNvSpPr txBox="1"/>
          <p:nvPr/>
        </p:nvSpPr>
        <p:spPr>
          <a:xfrm>
            <a:off x="5357818" y="4740642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/>
              <a:t>M</a:t>
            </a:r>
            <a:endParaRPr lang="es-CL" sz="1400" b="1"/>
          </a:p>
        </p:txBody>
      </p:sp>
      <p:grpSp>
        <p:nvGrpSpPr>
          <p:cNvPr id="57" name="56 Grupo"/>
          <p:cNvGrpSpPr/>
          <p:nvPr/>
        </p:nvGrpSpPr>
        <p:grpSpPr>
          <a:xfrm>
            <a:off x="357158" y="2071678"/>
            <a:ext cx="3857652" cy="859563"/>
            <a:chOff x="428596" y="2938608"/>
            <a:chExt cx="3604923" cy="893946"/>
          </a:xfrm>
        </p:grpSpPr>
        <p:sp>
          <p:nvSpPr>
            <p:cNvPr id="58" name="57 Rectángulo redondeado"/>
            <p:cNvSpPr/>
            <p:nvPr/>
          </p:nvSpPr>
          <p:spPr>
            <a:xfrm>
              <a:off x="461619" y="2938608"/>
              <a:ext cx="3571900" cy="817251"/>
            </a:xfrm>
            <a:prstGeom prst="roundRect">
              <a:avLst>
                <a:gd name="adj" fmla="val 10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428596" y="3078501"/>
              <a:ext cx="3533485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itchFamily="2" charset="2"/>
                <a:buChar char="§"/>
              </a:pPr>
              <a:r>
                <a:rPr lang="es-CL" sz="1200" b="1" smtClean="0"/>
                <a:t>The user enters a natural mortality value depending on the apparition of predators (Giant Squid)</a:t>
              </a:r>
              <a:endParaRPr lang="en-US" sz="1200" b="1" smtClean="0"/>
            </a:p>
            <a:p>
              <a:pPr marL="180975" indent="-180975" algn="just">
                <a:buFont typeface="Wingdings" pitchFamily="2" charset="2"/>
                <a:buChar char="§"/>
              </a:pPr>
              <a:endParaRPr lang="es-CL" sz="500" b="1" smtClean="0"/>
            </a:p>
            <a:p>
              <a:pPr algn="just"/>
              <a:endParaRPr lang="es-CL" sz="200" b="1" smtClean="0"/>
            </a:p>
          </p:txBody>
        </p:sp>
      </p:grpSp>
      <p:pic>
        <p:nvPicPr>
          <p:cNvPr id="63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500034" y="4643446"/>
            <a:ext cx="972000" cy="7405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65 CuadroTexto">
            <a:hlinkClick r:id="rId3" action="ppaction://hlinksldjump"/>
          </p:cNvPr>
          <p:cNvSpPr txBox="1"/>
          <p:nvPr/>
        </p:nvSpPr>
        <p:spPr>
          <a:xfrm>
            <a:off x="7215206" y="5718427"/>
            <a:ext cx="1440000" cy="28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s-CL" sz="1200" b="1" smtClean="0">
                <a:solidFill>
                  <a:schemeClr val="bg1">
                    <a:lumMod val="75000"/>
                  </a:schemeClr>
                </a:solidFill>
              </a:rPr>
              <a:t>[ Dynamic Function]</a:t>
            </a:r>
            <a:endParaRPr lang="es-CL" sz="1200" b="1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357158" y="1928802"/>
            <a:ext cx="3714776" cy="178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Rectángulo redondeado"/>
          <p:cNvSpPr/>
          <p:nvPr/>
        </p:nvSpPr>
        <p:spPr>
          <a:xfrm>
            <a:off x="357158" y="3929066"/>
            <a:ext cx="3714776" cy="1857388"/>
          </a:xfrm>
          <a:prstGeom prst="roundRect">
            <a:avLst>
              <a:gd name="adj" fmla="val 8599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168" name="167 CuadroTexto"/>
          <p:cNvSpPr txBox="1"/>
          <p:nvPr/>
        </p:nvSpPr>
        <p:spPr>
          <a:xfrm>
            <a:off x="390497" y="3999304"/>
            <a:ext cx="364333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mtClean="0">
                <a:solidFill>
                  <a:srgbClr val="C00000"/>
                </a:solidFill>
              </a:rPr>
              <a:t>ATTENTION</a:t>
            </a:r>
          </a:p>
          <a:p>
            <a:pPr algn="ctr"/>
            <a:endParaRPr lang="es-CL" sz="600" smtClean="0"/>
          </a:p>
          <a:p>
            <a:pPr algn="just"/>
            <a:r>
              <a:rPr lang="es-CL" sz="1200" smtClean="0"/>
              <a:t>Under actual assumptions it is not possible to take a sustainable yield greater than 32180 [tonnes] or a prevention level for SSB greater than 306650 [tonnes].</a:t>
            </a:r>
          </a:p>
          <a:p>
            <a:pPr algn="just"/>
            <a:endParaRPr lang="es-CL" sz="700" smtClean="0"/>
          </a:p>
          <a:p>
            <a:pPr algn="just"/>
            <a:r>
              <a:rPr lang="es-CL" sz="1200" smtClean="0"/>
              <a:t>To consider,</a:t>
            </a:r>
            <a:endParaRPr lang="es-CL" sz="1400" smtClean="0"/>
          </a:p>
          <a:p>
            <a:pPr algn="just"/>
            <a:r>
              <a:rPr lang="es-CL" sz="1400" smtClean="0"/>
              <a:t>	 </a:t>
            </a:r>
            <a:r>
              <a:rPr lang="es-CL" sz="1400" b="1" smtClean="0">
                <a:solidFill>
                  <a:srgbClr val="0000FF"/>
                </a:solidFill>
              </a:rPr>
              <a:t>REQ</a:t>
            </a:r>
            <a:r>
              <a:rPr lang="es-CL" sz="1400" smtClean="0"/>
              <a:t>         ≤          32180 [tonnes]  </a:t>
            </a:r>
          </a:p>
          <a:p>
            <a:pPr algn="just"/>
            <a:r>
              <a:rPr lang="es-CL" sz="1400" smtClean="0"/>
              <a:t>	 </a:t>
            </a:r>
            <a:r>
              <a:rPr lang="es-CL" sz="1400" b="1" smtClean="0">
                <a:solidFill>
                  <a:srgbClr val="008000"/>
                </a:solidFill>
              </a:rPr>
              <a:t>SSB</a:t>
            </a:r>
            <a:r>
              <a:rPr lang="es-CL" sz="1400" b="1" baseline="-25000" smtClean="0">
                <a:solidFill>
                  <a:srgbClr val="008000"/>
                </a:solidFill>
              </a:rPr>
              <a:t>min</a:t>
            </a:r>
            <a:r>
              <a:rPr lang="es-CL" sz="1400" smtClean="0"/>
              <a:t>     ≤        306650 [tonnes]</a:t>
            </a:r>
            <a:endParaRPr lang="es-CL" sz="1600"/>
          </a:p>
        </p:txBody>
      </p:sp>
      <p:sp>
        <p:nvSpPr>
          <p:cNvPr id="37" name="36 CuadroTexto"/>
          <p:cNvSpPr txBox="1"/>
          <p:nvPr/>
        </p:nvSpPr>
        <p:spPr>
          <a:xfrm>
            <a:off x="478311" y="2238567"/>
            <a:ext cx="23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solidFill>
                  <a:srgbClr val="0000FF"/>
                </a:solidFill>
              </a:rPr>
              <a:t>Social required level for yield</a:t>
            </a:r>
            <a:endParaRPr lang="es-CL" sz="1200" b="1">
              <a:solidFill>
                <a:srgbClr val="0000F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527658" y="2253012"/>
            <a:ext cx="7200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247479" y="2227433"/>
            <a:ext cx="72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[tonnes]</a:t>
            </a:r>
            <a:endParaRPr lang="es-CL" sz="1200" b="1"/>
          </a:p>
        </p:txBody>
      </p:sp>
      <p:sp>
        <p:nvSpPr>
          <p:cNvPr id="40" name="39 CuadroTexto"/>
          <p:cNvSpPr txBox="1"/>
          <p:nvPr/>
        </p:nvSpPr>
        <p:spPr>
          <a:xfrm>
            <a:off x="478343" y="2713233"/>
            <a:ext cx="2703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solidFill>
                  <a:srgbClr val="008000"/>
                </a:solidFill>
              </a:rPr>
              <a:t>Required SSB prevention level</a:t>
            </a:r>
            <a:endParaRPr lang="es-CL" sz="1200" b="1">
              <a:solidFill>
                <a:srgbClr val="008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238456" y="2677693"/>
            <a:ext cx="72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[tonnes]</a:t>
            </a:r>
            <a:endParaRPr lang="es-CL" sz="1200" b="1"/>
          </a:p>
        </p:txBody>
      </p:sp>
      <p:sp>
        <p:nvSpPr>
          <p:cNvPr id="34" name="33 Rectángulo"/>
          <p:cNvSpPr/>
          <p:nvPr/>
        </p:nvSpPr>
        <p:spPr>
          <a:xfrm>
            <a:off x="2533099" y="2722614"/>
            <a:ext cx="7200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>
              <a:solidFill>
                <a:schemeClr val="tx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14546" y="1758882"/>
            <a:ext cx="180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r"/>
            <a:r>
              <a:rPr lang="es-CL" sz="1600" b="1" smtClean="0"/>
              <a:t>User Requirements</a:t>
            </a:r>
            <a:endParaRPr lang="es-CL" sz="1600" b="1"/>
          </a:p>
        </p:txBody>
      </p:sp>
      <p:sp>
        <p:nvSpPr>
          <p:cNvPr id="48" name="47 Rectángulo redondeado"/>
          <p:cNvSpPr/>
          <p:nvPr/>
        </p:nvSpPr>
        <p:spPr>
          <a:xfrm>
            <a:off x="2237620" y="3248024"/>
            <a:ext cx="1620000" cy="2880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smtClean="0">
                <a:solidFill>
                  <a:schemeClr val="tx1"/>
                </a:solidFill>
              </a:rPr>
              <a:t>Recovery Plan Analysis</a:t>
            </a:r>
            <a:endParaRPr lang="es-CL" sz="1100">
              <a:solidFill>
                <a:schemeClr val="tx1"/>
              </a:solidFill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4714876" y="3193806"/>
            <a:ext cx="3822314" cy="1092450"/>
            <a:chOff x="6786578" y="1571612"/>
            <a:chExt cx="3571900" cy="857256"/>
          </a:xfrm>
        </p:grpSpPr>
        <p:sp>
          <p:nvSpPr>
            <p:cNvPr id="49" name="48 Rectángulo redondeado"/>
            <p:cNvSpPr/>
            <p:nvPr/>
          </p:nvSpPr>
          <p:spPr>
            <a:xfrm>
              <a:off x="6786578" y="1571612"/>
              <a:ext cx="3571900" cy="857256"/>
            </a:xfrm>
            <a:prstGeom prst="roundRect">
              <a:avLst>
                <a:gd name="adj" fmla="val 10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6858016" y="1726084"/>
              <a:ext cx="3399969" cy="53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itchFamily="2" charset="2"/>
                <a:buChar char="§"/>
              </a:pPr>
              <a:r>
                <a:rPr lang="es-CL" sz="1200" b="1" smtClean="0"/>
                <a:t>Before the user enters data, the application shows thresholds for the user requirements, based on the scenario formulated from previous stages</a:t>
              </a:r>
              <a:endParaRPr lang="es-CL" sz="500" b="1" smtClean="0"/>
            </a:p>
            <a:p>
              <a:pPr algn="just"/>
              <a:endParaRPr lang="es-CL" sz="200" b="1" smtClean="0"/>
            </a:p>
          </p:txBody>
        </p:sp>
      </p:grpSp>
      <p:sp>
        <p:nvSpPr>
          <p:cNvPr id="57" name="56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User Requirements</a:t>
            </a:r>
            <a:endParaRPr lang="es-CL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53 Grupo"/>
          <p:cNvGrpSpPr/>
          <p:nvPr/>
        </p:nvGrpSpPr>
        <p:grpSpPr>
          <a:xfrm>
            <a:off x="4765676" y="4260855"/>
            <a:ext cx="3499200" cy="1071571"/>
            <a:chOff x="6786578" y="1559988"/>
            <a:chExt cx="3571900" cy="490392"/>
          </a:xfrm>
        </p:grpSpPr>
        <p:sp>
          <p:nvSpPr>
            <p:cNvPr id="42" name="41 Rectángulo redondeado"/>
            <p:cNvSpPr/>
            <p:nvPr/>
          </p:nvSpPr>
          <p:spPr>
            <a:xfrm>
              <a:off x="6786578" y="1559988"/>
              <a:ext cx="3571900" cy="490392"/>
            </a:xfrm>
            <a:prstGeom prst="roundRect">
              <a:avLst>
                <a:gd name="adj" fmla="val 10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858017" y="1654674"/>
              <a:ext cx="3357586" cy="29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itchFamily="2" charset="2"/>
                <a:buChar char="§"/>
              </a:pPr>
              <a:r>
                <a:rPr lang="es-CL" sz="1200" b="1" smtClean="0"/>
                <a:t>If the requirements are compatible, the application can start with the recovery plan analysis.</a:t>
              </a:r>
              <a:endParaRPr lang="en-US" sz="1200" b="1" smtClean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781552" y="1987540"/>
            <a:ext cx="3505224" cy="1571636"/>
            <a:chOff x="3138478" y="3929066"/>
            <a:chExt cx="5500726" cy="1571636"/>
          </a:xfrm>
        </p:grpSpPr>
        <p:sp>
          <p:nvSpPr>
            <p:cNvPr id="56" name="55 Rectángulo redondeado"/>
            <p:cNvSpPr/>
            <p:nvPr/>
          </p:nvSpPr>
          <p:spPr>
            <a:xfrm>
              <a:off x="3138478" y="3929066"/>
              <a:ext cx="5500726" cy="1571636"/>
            </a:xfrm>
            <a:prstGeom prst="roundRect">
              <a:avLst>
                <a:gd name="adj" fmla="val 11334"/>
              </a:avLst>
            </a:prstGeom>
            <a:solidFill>
              <a:schemeClr val="bg1"/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3286116" y="4204793"/>
              <a:ext cx="514353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smtClean="0">
                  <a:solidFill>
                    <a:srgbClr val="008000"/>
                  </a:solidFill>
                </a:rPr>
                <a:t>RECOVERY PLAN ANALYSIS</a:t>
              </a:r>
            </a:p>
            <a:p>
              <a:pPr algn="ctr"/>
              <a:endParaRPr lang="es-CL" sz="700" smtClean="0"/>
            </a:p>
            <a:p>
              <a:pPr algn="just"/>
              <a:r>
                <a:rPr lang="es-CL" sz="1200" smtClean="0"/>
                <a:t>Under actual assumptions, every recovery plan evaluated needs not less than 2 years of implementation.</a:t>
              </a:r>
            </a:p>
          </p:txBody>
        </p:sp>
      </p:grpSp>
      <p:sp>
        <p:nvSpPr>
          <p:cNvPr id="58" name="57 Rectángulo"/>
          <p:cNvSpPr/>
          <p:nvPr/>
        </p:nvSpPr>
        <p:spPr>
          <a:xfrm>
            <a:off x="357158" y="1928802"/>
            <a:ext cx="3714776" cy="178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58 Rectángulo redondeado"/>
          <p:cNvSpPr/>
          <p:nvPr/>
        </p:nvSpPr>
        <p:spPr>
          <a:xfrm>
            <a:off x="357158" y="3929066"/>
            <a:ext cx="3714776" cy="1857388"/>
          </a:xfrm>
          <a:prstGeom prst="roundRect">
            <a:avLst>
              <a:gd name="adj" fmla="val 8599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/>
          </a:p>
        </p:txBody>
      </p:sp>
      <p:sp>
        <p:nvSpPr>
          <p:cNvPr id="60" name="59 CuadroTexto"/>
          <p:cNvSpPr txBox="1"/>
          <p:nvPr/>
        </p:nvSpPr>
        <p:spPr>
          <a:xfrm>
            <a:off x="390497" y="3999304"/>
            <a:ext cx="364333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smtClean="0">
                <a:solidFill>
                  <a:srgbClr val="C00000"/>
                </a:solidFill>
              </a:rPr>
              <a:t>ATTENTION</a:t>
            </a:r>
          </a:p>
          <a:p>
            <a:pPr algn="ctr"/>
            <a:endParaRPr lang="es-CL" sz="600" smtClean="0"/>
          </a:p>
          <a:p>
            <a:pPr algn="just"/>
            <a:r>
              <a:rPr lang="es-CL" sz="1200" smtClean="0"/>
              <a:t>Under actual assumptions it is not possible to take a sustainable yield greater than 32180 [tonnes] or a prevention level for SSB greater than 306650 [tonnes].</a:t>
            </a:r>
          </a:p>
          <a:p>
            <a:pPr algn="just"/>
            <a:endParaRPr lang="es-CL" sz="700" smtClean="0"/>
          </a:p>
          <a:p>
            <a:pPr algn="just"/>
            <a:r>
              <a:rPr lang="es-CL" sz="1200" smtClean="0"/>
              <a:t>To consider,</a:t>
            </a:r>
            <a:endParaRPr lang="es-CL" sz="1400" smtClean="0"/>
          </a:p>
          <a:p>
            <a:pPr algn="just"/>
            <a:r>
              <a:rPr lang="es-CL" sz="1400" smtClean="0"/>
              <a:t>	 </a:t>
            </a:r>
            <a:r>
              <a:rPr lang="es-CL" sz="1400" b="1" smtClean="0">
                <a:solidFill>
                  <a:srgbClr val="0000FF"/>
                </a:solidFill>
              </a:rPr>
              <a:t>REQ</a:t>
            </a:r>
            <a:r>
              <a:rPr lang="es-CL" sz="1400" smtClean="0"/>
              <a:t>         ≤          32180 [tonnes]  </a:t>
            </a:r>
          </a:p>
          <a:p>
            <a:pPr algn="just"/>
            <a:r>
              <a:rPr lang="es-CL" sz="1400" smtClean="0"/>
              <a:t>	 </a:t>
            </a:r>
            <a:r>
              <a:rPr lang="es-CL" sz="1400" b="1" smtClean="0">
                <a:solidFill>
                  <a:srgbClr val="008000"/>
                </a:solidFill>
              </a:rPr>
              <a:t>SSB</a:t>
            </a:r>
            <a:r>
              <a:rPr lang="es-CL" sz="1400" b="1" baseline="-25000" smtClean="0">
                <a:solidFill>
                  <a:srgbClr val="008000"/>
                </a:solidFill>
              </a:rPr>
              <a:t>min</a:t>
            </a:r>
            <a:r>
              <a:rPr lang="es-CL" sz="1400" smtClean="0"/>
              <a:t>     ≤        306650 [tonnes]</a:t>
            </a:r>
            <a:endParaRPr lang="es-CL" sz="1600"/>
          </a:p>
        </p:txBody>
      </p:sp>
      <p:sp>
        <p:nvSpPr>
          <p:cNvPr id="61" name="60 CuadroTexto"/>
          <p:cNvSpPr txBox="1"/>
          <p:nvPr/>
        </p:nvSpPr>
        <p:spPr>
          <a:xfrm>
            <a:off x="478311" y="2238567"/>
            <a:ext cx="2371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solidFill>
                  <a:srgbClr val="0000FF"/>
                </a:solidFill>
              </a:rPr>
              <a:t>Social required level for yield</a:t>
            </a:r>
            <a:endParaRPr lang="es-CL" sz="1200" b="1">
              <a:solidFill>
                <a:srgbClr val="0000FF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2527658" y="2253012"/>
            <a:ext cx="7200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smtClean="0">
                <a:solidFill>
                  <a:schemeClr val="tx1"/>
                </a:solidFill>
              </a:rPr>
              <a:t>30000</a:t>
            </a:r>
            <a:endParaRPr lang="es-CL" sz="1200">
              <a:solidFill>
                <a:schemeClr val="tx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247479" y="2227433"/>
            <a:ext cx="72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[tonnes]</a:t>
            </a:r>
            <a:endParaRPr lang="es-CL" sz="1200" b="1"/>
          </a:p>
        </p:txBody>
      </p:sp>
      <p:sp>
        <p:nvSpPr>
          <p:cNvPr id="64" name="63 CuadroTexto"/>
          <p:cNvSpPr txBox="1"/>
          <p:nvPr/>
        </p:nvSpPr>
        <p:spPr>
          <a:xfrm>
            <a:off x="478343" y="2713233"/>
            <a:ext cx="2703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solidFill>
                  <a:srgbClr val="008000"/>
                </a:solidFill>
              </a:rPr>
              <a:t>Required SSB prevention level</a:t>
            </a:r>
            <a:endParaRPr lang="es-CL" sz="1200" b="1">
              <a:solidFill>
                <a:srgbClr val="008000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238456" y="2677693"/>
            <a:ext cx="72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/>
              <a:t>[tonnes]</a:t>
            </a:r>
            <a:endParaRPr lang="es-CL" sz="1200" b="1"/>
          </a:p>
        </p:txBody>
      </p:sp>
      <p:sp>
        <p:nvSpPr>
          <p:cNvPr id="66" name="65 Rectángulo"/>
          <p:cNvSpPr/>
          <p:nvPr/>
        </p:nvSpPr>
        <p:spPr>
          <a:xfrm>
            <a:off x="2533099" y="2722614"/>
            <a:ext cx="7200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smtClean="0">
                <a:solidFill>
                  <a:schemeClr val="tx1"/>
                </a:solidFill>
              </a:rPr>
              <a:t>116000</a:t>
            </a:r>
            <a:endParaRPr lang="es-CL" sz="1200">
              <a:solidFill>
                <a:schemeClr val="tx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414546" y="1758882"/>
            <a:ext cx="180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r"/>
            <a:r>
              <a:rPr lang="es-CL" sz="1600" b="1" smtClean="0"/>
              <a:t>User Requirements</a:t>
            </a:r>
            <a:endParaRPr lang="es-CL" sz="1600" b="1"/>
          </a:p>
        </p:txBody>
      </p:sp>
      <p:sp>
        <p:nvSpPr>
          <p:cNvPr id="71" name="70 CuadroTexto"/>
          <p:cNvSpPr txBox="1"/>
          <p:nvPr/>
        </p:nvSpPr>
        <p:spPr>
          <a:xfrm>
            <a:off x="7209568" y="6140834"/>
            <a:ext cx="1434398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bg1"/>
                </a:solidFill>
              </a:rPr>
              <a:t>User Requirements</a:t>
            </a:r>
            <a:endParaRPr lang="es-CL" sz="1200" b="1">
              <a:solidFill>
                <a:schemeClr val="bg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2237620" y="3248024"/>
            <a:ext cx="1620000" cy="2880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smtClean="0">
                <a:solidFill>
                  <a:schemeClr val="tx1"/>
                </a:solidFill>
              </a:rPr>
              <a:t>Recovery Plan Analysis</a:t>
            </a:r>
            <a:endParaRPr lang="es-CL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00 Rectángulo"/>
          <p:cNvSpPr/>
          <p:nvPr/>
        </p:nvSpPr>
        <p:spPr>
          <a:xfrm>
            <a:off x="357158" y="1819264"/>
            <a:ext cx="4500594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4929190" y="727056"/>
            <a:ext cx="109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Recovery </a:t>
            </a:r>
          </a:p>
          <a:p>
            <a:r>
              <a:rPr lang="es-CL" smtClean="0"/>
              <a:t>Plan</a:t>
            </a:r>
          </a:p>
        </p:txBody>
      </p:sp>
      <p:grpSp>
        <p:nvGrpSpPr>
          <p:cNvPr id="63" name="62 Grupo"/>
          <p:cNvGrpSpPr/>
          <p:nvPr/>
        </p:nvGrpSpPr>
        <p:grpSpPr>
          <a:xfrm>
            <a:off x="5143505" y="1791046"/>
            <a:ext cx="3643338" cy="2780962"/>
            <a:chOff x="357158" y="1941502"/>
            <a:chExt cx="2749115" cy="2780962"/>
          </a:xfrm>
        </p:grpSpPr>
        <p:sp>
          <p:nvSpPr>
            <p:cNvPr id="36" name="35 Rectángulo redondeado"/>
            <p:cNvSpPr/>
            <p:nvPr/>
          </p:nvSpPr>
          <p:spPr>
            <a:xfrm>
              <a:off x="357158" y="1941502"/>
              <a:ext cx="2749115" cy="2780962"/>
            </a:xfrm>
            <a:prstGeom prst="roundRect">
              <a:avLst>
                <a:gd name="adj" fmla="val 459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410760" y="2089698"/>
              <a:ext cx="1842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smtClean="0">
                  <a:solidFill>
                    <a:schemeClr val="bg1"/>
                  </a:solidFill>
                </a:rPr>
                <a:t>Recovery Plan Proposal</a:t>
              </a:r>
              <a:endParaRPr lang="es-CL" b="1">
                <a:solidFill>
                  <a:schemeClr val="bg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88535" y="2529356"/>
              <a:ext cx="2556026" cy="205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just">
                <a:buFont typeface="Wingdings" pitchFamily="2" charset="2"/>
                <a:buChar char="§"/>
              </a:pPr>
              <a:r>
                <a:rPr lang="es-CL" sz="1400" smtClean="0">
                  <a:solidFill>
                    <a:schemeClr val="bg1"/>
                  </a:solidFill>
                </a:rPr>
                <a:t>The analysis suggest to consider a TAC of </a:t>
              </a:r>
            </a:p>
            <a:p>
              <a:pPr marL="177800" indent="-177800" algn="just">
                <a:buFont typeface="Wingdings" pitchFamily="2" charset="2"/>
                <a:buChar char="§"/>
              </a:pPr>
              <a:endParaRPr lang="es-CL" sz="800" b="1" smtClean="0">
                <a:solidFill>
                  <a:schemeClr val="bg1"/>
                </a:solidFill>
              </a:endParaRPr>
            </a:p>
            <a:p>
              <a:pPr marL="177800" indent="-177800" algn="ctr"/>
              <a:r>
                <a:rPr lang="es-CL" sz="1400" b="1" smtClean="0">
                  <a:solidFill>
                    <a:schemeClr val="bg1"/>
                  </a:solidFill>
                </a:rPr>
                <a:t>    23.6 [ktonnes]  </a:t>
              </a:r>
              <a:r>
                <a:rPr lang="es-CL" sz="1400" smtClean="0">
                  <a:solidFill>
                    <a:schemeClr val="bg1"/>
                  </a:solidFill>
                </a:rPr>
                <a:t>during  </a:t>
              </a:r>
              <a:r>
                <a:rPr lang="es-CL" sz="1400" b="1" smtClean="0">
                  <a:solidFill>
                    <a:schemeClr val="bg1"/>
                  </a:solidFill>
                </a:rPr>
                <a:t>4 [years] </a:t>
              </a:r>
            </a:p>
            <a:p>
              <a:pPr marL="177800" indent="-177800" algn="ctr"/>
              <a:endParaRPr lang="es-CL" sz="800" smtClean="0">
                <a:solidFill>
                  <a:schemeClr val="bg1"/>
                </a:solidFill>
              </a:endParaRPr>
            </a:p>
            <a:p>
              <a:pPr marL="177800" indent="-177800" algn="just"/>
              <a:r>
                <a:rPr lang="es-CL" sz="1400" smtClean="0">
                  <a:solidFill>
                    <a:schemeClr val="bg1"/>
                  </a:solidFill>
                </a:rPr>
                <a:t>	to recover the fishery.</a:t>
              </a:r>
            </a:p>
            <a:p>
              <a:pPr marL="177800" indent="-177800" algn="just">
                <a:buFont typeface="Wingdings" pitchFamily="2" charset="2"/>
                <a:buChar char="§"/>
              </a:pPr>
              <a:endParaRPr lang="es-CL" sz="1100" smtClean="0">
                <a:solidFill>
                  <a:schemeClr val="bg1"/>
                </a:solidFill>
              </a:endParaRPr>
            </a:p>
            <a:p>
              <a:pPr marL="177800" indent="-177800" algn="just">
                <a:buFont typeface="Wingdings" pitchFamily="2" charset="2"/>
                <a:buChar char="§"/>
              </a:pPr>
              <a:r>
                <a:rPr lang="es-CL" sz="1200" smtClean="0">
                  <a:solidFill>
                    <a:schemeClr val="bg1"/>
                  </a:solidFill>
                </a:rPr>
                <a:t>This alternative minimize the cost with a 6.4 [ktonnes] tradeoff per year.</a:t>
              </a:r>
            </a:p>
            <a:p>
              <a:pPr marL="177800" indent="-177800" algn="just">
                <a:buFont typeface="Wingdings" pitchFamily="2" charset="2"/>
                <a:buChar char="§"/>
              </a:pPr>
              <a:endParaRPr lang="es-CL" sz="1050" smtClean="0">
                <a:solidFill>
                  <a:schemeClr val="bg1"/>
                </a:solidFill>
              </a:endParaRPr>
            </a:p>
            <a:p>
              <a:pPr marL="177800" indent="-177800" algn="just">
                <a:buFont typeface="Wingdings" pitchFamily="2" charset="2"/>
                <a:buChar char="§"/>
              </a:pPr>
              <a:r>
                <a:rPr lang="es-CL" sz="1200" smtClean="0">
                  <a:solidFill>
                    <a:schemeClr val="bg1"/>
                  </a:solidFill>
                </a:rPr>
                <a:t>This leads to a total cost of 25.6 [ktonnes] during the  entire period (4 years).</a:t>
              </a:r>
              <a:endParaRPr lang="es-CL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116 Grupo"/>
          <p:cNvGrpSpPr/>
          <p:nvPr/>
        </p:nvGrpSpPr>
        <p:grpSpPr>
          <a:xfrm>
            <a:off x="545917" y="2151233"/>
            <a:ext cx="4097521" cy="4030657"/>
            <a:chOff x="545917" y="2370309"/>
            <a:chExt cx="4097521" cy="4030657"/>
          </a:xfrm>
        </p:grpSpPr>
        <p:sp>
          <p:nvSpPr>
            <p:cNvPr id="71" name="70 Cerrar corchete"/>
            <p:cNvSpPr/>
            <p:nvPr/>
          </p:nvSpPr>
          <p:spPr>
            <a:xfrm rot="5400000">
              <a:off x="2344172" y="3574887"/>
              <a:ext cx="64004" cy="1376080"/>
            </a:xfrm>
            <a:prstGeom prst="rightBracket">
              <a:avLst>
                <a:gd name="adj" fmla="val 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700221" y="5003784"/>
              <a:ext cx="1383238" cy="1333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8" name="137 Rectángulo"/>
            <p:cNvSpPr/>
            <p:nvPr/>
          </p:nvSpPr>
          <p:spPr>
            <a:xfrm>
              <a:off x="1697144" y="2718114"/>
              <a:ext cx="1383238" cy="1376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02" name="101 Conector recto"/>
            <p:cNvCxnSpPr/>
            <p:nvPr/>
          </p:nvCxnSpPr>
          <p:spPr>
            <a:xfrm flipV="1">
              <a:off x="1703600" y="3007646"/>
              <a:ext cx="1248073" cy="0"/>
            </a:xfrm>
            <a:prstGeom prst="line">
              <a:avLst/>
            </a:prstGeom>
            <a:ln>
              <a:solidFill>
                <a:srgbClr val="00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flipV="1">
              <a:off x="1703600" y="2768211"/>
              <a:ext cx="1440084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 de flecha"/>
            <p:cNvCxnSpPr/>
            <p:nvPr/>
          </p:nvCxnSpPr>
          <p:spPr>
            <a:xfrm rot="5400000" flipH="1" flipV="1">
              <a:off x="1017669" y="3206524"/>
              <a:ext cx="1332000" cy="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104 CuadroTexto"/>
            <p:cNvSpPr txBox="1"/>
            <p:nvPr/>
          </p:nvSpPr>
          <p:spPr>
            <a:xfrm>
              <a:off x="1315111" y="2413044"/>
              <a:ext cx="312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smtClean="0"/>
                <a:t>Y </a:t>
              </a:r>
              <a:endParaRPr lang="es-CL" sz="1400"/>
            </a:p>
          </p:txBody>
        </p:sp>
        <p:sp>
          <p:nvSpPr>
            <p:cNvPr id="106" name="105 Rectángulo"/>
            <p:cNvSpPr/>
            <p:nvPr/>
          </p:nvSpPr>
          <p:spPr>
            <a:xfrm>
              <a:off x="1660970" y="3889765"/>
              <a:ext cx="29225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CL" sz="1000" smtClean="0">
                  <a:solidFill>
                    <a:prstClr val="black"/>
                  </a:solidFill>
                </a:rPr>
                <a:t>2011   2012   2013   2014    2015  2016    2017   2018</a:t>
              </a:r>
              <a:endParaRPr lang="es-CL" sz="1000">
                <a:solidFill>
                  <a:prstClr val="black"/>
                </a:solidFill>
              </a:endParaRPr>
            </a:p>
          </p:txBody>
        </p:sp>
        <p:sp>
          <p:nvSpPr>
            <p:cNvPr id="107" name="106 Rectángulo"/>
            <p:cNvSpPr/>
            <p:nvPr/>
          </p:nvSpPr>
          <p:spPr>
            <a:xfrm>
              <a:off x="3177868" y="2764566"/>
              <a:ext cx="144467" cy="110074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107 Rectángulo"/>
            <p:cNvSpPr/>
            <p:nvPr/>
          </p:nvSpPr>
          <p:spPr>
            <a:xfrm>
              <a:off x="3542248" y="2764566"/>
              <a:ext cx="144467" cy="11007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Rectángulo"/>
            <p:cNvSpPr/>
            <p:nvPr/>
          </p:nvSpPr>
          <p:spPr>
            <a:xfrm>
              <a:off x="3908232" y="2764566"/>
              <a:ext cx="144467" cy="11007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Rectángulo"/>
            <p:cNvSpPr/>
            <p:nvPr/>
          </p:nvSpPr>
          <p:spPr>
            <a:xfrm>
              <a:off x="4248532" y="2764566"/>
              <a:ext cx="144467" cy="11007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Rectángulo"/>
            <p:cNvSpPr/>
            <p:nvPr/>
          </p:nvSpPr>
          <p:spPr>
            <a:xfrm>
              <a:off x="2837567" y="2997282"/>
              <a:ext cx="145604" cy="8667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111 Rectángulo"/>
            <p:cNvSpPr/>
            <p:nvPr/>
          </p:nvSpPr>
          <p:spPr>
            <a:xfrm>
              <a:off x="2496130" y="2997282"/>
              <a:ext cx="145604" cy="8667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3" name="112 Rectángulo"/>
            <p:cNvSpPr/>
            <p:nvPr/>
          </p:nvSpPr>
          <p:spPr>
            <a:xfrm>
              <a:off x="2148940" y="2997282"/>
              <a:ext cx="145604" cy="8667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4" name="113 Rectángulo"/>
            <p:cNvSpPr/>
            <p:nvPr/>
          </p:nvSpPr>
          <p:spPr>
            <a:xfrm>
              <a:off x="1800612" y="2997282"/>
              <a:ext cx="145604" cy="8667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5" name="114 Rectángulo"/>
            <p:cNvSpPr/>
            <p:nvPr/>
          </p:nvSpPr>
          <p:spPr>
            <a:xfrm>
              <a:off x="660780" y="2638263"/>
              <a:ext cx="947894" cy="232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L" sz="1100" b="1" smtClean="0">
                  <a:solidFill>
                    <a:srgbClr val="0000FF"/>
                  </a:solidFill>
                </a:rPr>
                <a:t>30.0 [ktonnes] </a:t>
              </a:r>
              <a:endParaRPr lang="es-CL" sz="1100" b="1">
                <a:solidFill>
                  <a:srgbClr val="0000FF"/>
                </a:solidFill>
              </a:endParaRPr>
            </a:p>
          </p:txBody>
        </p:sp>
        <p:sp>
          <p:nvSpPr>
            <p:cNvPr id="116" name="115 Rectángulo"/>
            <p:cNvSpPr/>
            <p:nvPr/>
          </p:nvSpPr>
          <p:spPr>
            <a:xfrm>
              <a:off x="545917" y="2861665"/>
              <a:ext cx="103425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L" sz="1100" b="1" smtClean="0">
                  <a:solidFill>
                    <a:srgbClr val="33CC33"/>
                  </a:solidFill>
                </a:rPr>
                <a:t>23.6 [ktonnes]</a:t>
              </a:r>
              <a:endParaRPr lang="es-CL" sz="1100" b="1">
                <a:solidFill>
                  <a:srgbClr val="33CC33"/>
                </a:solidFill>
              </a:endParaRPr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3156582" y="4180122"/>
              <a:ext cx="1304170" cy="21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b="1" smtClean="0">
                  <a:solidFill>
                    <a:srgbClr val="0000FF"/>
                  </a:solidFill>
                </a:rPr>
                <a:t>Sustainable  Fishery</a:t>
              </a:r>
            </a:p>
          </p:txBody>
        </p:sp>
        <p:cxnSp>
          <p:nvCxnSpPr>
            <p:cNvPr id="122" name="121 Conector recto de flecha"/>
            <p:cNvCxnSpPr/>
            <p:nvPr/>
          </p:nvCxnSpPr>
          <p:spPr>
            <a:xfrm rot="5400000" flipH="1" flipV="1">
              <a:off x="1033267" y="5471562"/>
              <a:ext cx="1332000" cy="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 de flecha"/>
            <p:cNvCxnSpPr/>
            <p:nvPr/>
          </p:nvCxnSpPr>
          <p:spPr>
            <a:xfrm>
              <a:off x="1699266" y="6134947"/>
              <a:ext cx="2944172" cy="1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123 CuadroTexto"/>
            <p:cNvSpPr txBox="1"/>
            <p:nvPr/>
          </p:nvSpPr>
          <p:spPr>
            <a:xfrm>
              <a:off x="1197091" y="4695068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smtClean="0"/>
                <a:t>SSB</a:t>
              </a:r>
              <a:endParaRPr lang="es-CL" sz="1400"/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1652979" y="6154745"/>
              <a:ext cx="29803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CL" sz="1000" smtClean="0">
                  <a:solidFill>
                    <a:prstClr val="black"/>
                  </a:solidFill>
                </a:rPr>
                <a:t> 2011  2012   2013   2014    2015   2016   2017    2018</a:t>
              </a:r>
              <a:endParaRPr lang="es-CL" sz="1000">
                <a:solidFill>
                  <a:prstClr val="black"/>
                </a:solidFill>
              </a:endParaRPr>
            </a:p>
          </p:txBody>
        </p:sp>
        <p:cxnSp>
          <p:nvCxnSpPr>
            <p:cNvPr id="127" name="126 Conector recto"/>
            <p:cNvCxnSpPr/>
            <p:nvPr/>
          </p:nvCxnSpPr>
          <p:spPr>
            <a:xfrm flipV="1">
              <a:off x="1707948" y="5066237"/>
              <a:ext cx="2720159" cy="0"/>
            </a:xfrm>
            <a:prstGeom prst="line">
              <a:avLst/>
            </a:prstGeom>
            <a:ln w="1905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127 Rectángulo"/>
            <p:cNvSpPr/>
            <p:nvPr/>
          </p:nvSpPr>
          <p:spPr>
            <a:xfrm>
              <a:off x="1814541" y="5547810"/>
              <a:ext cx="145604" cy="5893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9" name="128 Conector recto de flecha"/>
            <p:cNvCxnSpPr/>
            <p:nvPr/>
          </p:nvCxnSpPr>
          <p:spPr>
            <a:xfrm>
              <a:off x="1683670" y="3869967"/>
              <a:ext cx="2944172" cy="1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129 Rectángulo"/>
            <p:cNvSpPr/>
            <p:nvPr/>
          </p:nvSpPr>
          <p:spPr>
            <a:xfrm rot="10800000">
              <a:off x="2150539" y="5306646"/>
              <a:ext cx="145604" cy="8320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1" name="130 Rectángulo"/>
            <p:cNvSpPr/>
            <p:nvPr/>
          </p:nvSpPr>
          <p:spPr>
            <a:xfrm rot="10800000">
              <a:off x="2497265" y="5150248"/>
              <a:ext cx="145604" cy="9880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2" name="131 Rectángulo"/>
            <p:cNvSpPr/>
            <p:nvPr/>
          </p:nvSpPr>
          <p:spPr>
            <a:xfrm rot="10800000">
              <a:off x="2845599" y="5100923"/>
              <a:ext cx="145604" cy="1040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3" name="132 Rectángulo"/>
            <p:cNvSpPr/>
            <p:nvPr/>
          </p:nvSpPr>
          <p:spPr>
            <a:xfrm rot="10800000">
              <a:off x="3201482" y="5033594"/>
              <a:ext cx="145604" cy="110939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4" name="133 Rectángulo"/>
            <p:cNvSpPr/>
            <p:nvPr/>
          </p:nvSpPr>
          <p:spPr>
            <a:xfrm rot="10800000">
              <a:off x="3543386" y="4996403"/>
              <a:ext cx="145604" cy="11440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5" name="134 Rectángulo"/>
            <p:cNvSpPr/>
            <p:nvPr/>
          </p:nvSpPr>
          <p:spPr>
            <a:xfrm rot="10800000">
              <a:off x="3899739" y="5004784"/>
              <a:ext cx="145604" cy="1133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6" name="135 Rectángulo"/>
            <p:cNvSpPr/>
            <p:nvPr/>
          </p:nvSpPr>
          <p:spPr>
            <a:xfrm rot="10800000">
              <a:off x="4283844" y="5007318"/>
              <a:ext cx="145604" cy="1133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7" name="136 Rectángulo"/>
            <p:cNvSpPr/>
            <p:nvPr/>
          </p:nvSpPr>
          <p:spPr>
            <a:xfrm>
              <a:off x="660780" y="4945342"/>
              <a:ext cx="1012018" cy="232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L" sz="1100" b="1" smtClean="0">
                  <a:solidFill>
                    <a:srgbClr val="008000"/>
                  </a:solidFill>
                </a:rPr>
                <a:t>116.0 [ktonnes] </a:t>
              </a:r>
              <a:endParaRPr lang="es-CL" sz="1100" b="1">
                <a:solidFill>
                  <a:srgbClr val="008000"/>
                </a:solidFill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2331664" y="2370309"/>
              <a:ext cx="1500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900" smtClean="0"/>
                <a:t>YIELDS/LANDINGS PER YEAR</a:t>
              </a:r>
              <a:endParaRPr lang="es-CL" sz="900"/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1687085" y="4553781"/>
              <a:ext cx="2917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900" smtClean="0"/>
                <a:t>RESPECTIVE SPAWNING STOCK BIOMASS LEVELS PER YEAR</a:t>
              </a:r>
              <a:endParaRPr lang="es-CL" sz="90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1946337" y="4180122"/>
              <a:ext cx="896052" cy="232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s-CL" sz="1000" b="1" smtClean="0">
                  <a:solidFill>
                    <a:srgbClr val="00B050"/>
                  </a:solidFill>
                </a:rPr>
                <a:t>Recovery  Plan</a:t>
              </a:r>
            </a:p>
          </p:txBody>
        </p:sp>
      </p:grpSp>
      <p:sp>
        <p:nvSpPr>
          <p:cNvPr id="65" name="64 Rectángulo"/>
          <p:cNvSpPr/>
          <p:nvPr/>
        </p:nvSpPr>
        <p:spPr>
          <a:xfrm>
            <a:off x="5224300" y="5433366"/>
            <a:ext cx="180000" cy="18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CuadroTexto"/>
          <p:cNvSpPr txBox="1"/>
          <p:nvPr/>
        </p:nvSpPr>
        <p:spPr>
          <a:xfrm>
            <a:off x="5414812" y="5372112"/>
            <a:ext cx="3420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smtClean="0"/>
              <a:t>TAC associated with the minimal cost recovery plan</a:t>
            </a:r>
            <a:endParaRPr lang="es-CL" sz="1200"/>
          </a:p>
        </p:txBody>
      </p:sp>
      <p:sp>
        <p:nvSpPr>
          <p:cNvPr id="74" name="73 Rectángulo"/>
          <p:cNvSpPr/>
          <p:nvPr/>
        </p:nvSpPr>
        <p:spPr>
          <a:xfrm>
            <a:off x="5224300" y="5729302"/>
            <a:ext cx="180000" cy="180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74 CuadroTexto"/>
          <p:cNvSpPr txBox="1"/>
          <p:nvPr/>
        </p:nvSpPr>
        <p:spPr>
          <a:xfrm>
            <a:off x="5438280" y="5683264"/>
            <a:ext cx="3420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smtClean="0"/>
              <a:t>Landings for ‘healthy fishery’ equal to </a:t>
            </a:r>
            <a:r>
              <a:rPr lang="es-CL" sz="1200" b="1" smtClean="0">
                <a:solidFill>
                  <a:srgbClr val="0000FF"/>
                </a:solidFill>
              </a:rPr>
              <a:t>REQ</a:t>
            </a:r>
            <a:endParaRPr lang="es-CL" sz="1200"/>
          </a:p>
        </p:txBody>
      </p:sp>
      <p:sp>
        <p:nvSpPr>
          <p:cNvPr id="80" name="79 Rectángulo"/>
          <p:cNvSpPr/>
          <p:nvPr/>
        </p:nvSpPr>
        <p:spPr>
          <a:xfrm>
            <a:off x="5224300" y="6014283"/>
            <a:ext cx="162000" cy="162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80 CuadroTexto"/>
          <p:cNvSpPr txBox="1"/>
          <p:nvPr/>
        </p:nvSpPr>
        <p:spPr>
          <a:xfrm>
            <a:off x="5438280" y="5971421"/>
            <a:ext cx="3456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smtClean="0"/>
              <a:t>Projection with a constant landing level equal to </a:t>
            </a:r>
            <a:r>
              <a:rPr lang="es-CL" sz="1200" b="1" smtClean="0">
                <a:solidFill>
                  <a:srgbClr val="0000FF"/>
                </a:solidFill>
              </a:rPr>
              <a:t>REQ</a:t>
            </a:r>
            <a:endParaRPr lang="es-CL" sz="1200"/>
          </a:p>
        </p:txBody>
      </p:sp>
      <p:cxnSp>
        <p:nvCxnSpPr>
          <p:cNvPr id="85" name="84 Conector recto"/>
          <p:cNvCxnSpPr/>
          <p:nvPr/>
        </p:nvCxnSpPr>
        <p:spPr>
          <a:xfrm flipV="1">
            <a:off x="5223966" y="4922846"/>
            <a:ext cx="18000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flipV="1">
            <a:off x="5223966" y="5208598"/>
            <a:ext cx="180000" cy="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Rectángulo"/>
          <p:cNvSpPr/>
          <p:nvPr/>
        </p:nvSpPr>
        <p:spPr>
          <a:xfrm>
            <a:off x="5438280" y="4779970"/>
            <a:ext cx="29390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smtClean="0">
                <a:solidFill>
                  <a:srgbClr val="0000FF"/>
                </a:solidFill>
              </a:rPr>
              <a:t>Social required level for yield by user </a:t>
            </a:r>
            <a:r>
              <a:rPr lang="es-CL" sz="1200" b="1" smtClean="0"/>
              <a:t>(</a:t>
            </a:r>
            <a:r>
              <a:rPr lang="es-CL" sz="1200" b="1" smtClean="0">
                <a:solidFill>
                  <a:srgbClr val="0000FF"/>
                </a:solidFill>
              </a:rPr>
              <a:t>REQ</a:t>
            </a:r>
            <a:r>
              <a:rPr lang="es-CL" sz="1200" b="1" smtClean="0"/>
              <a:t>)</a:t>
            </a:r>
            <a:endParaRPr lang="es-CL" sz="1200" b="1"/>
          </a:p>
        </p:txBody>
      </p:sp>
      <p:sp>
        <p:nvSpPr>
          <p:cNvPr id="88" name="87 Rectángulo"/>
          <p:cNvSpPr/>
          <p:nvPr/>
        </p:nvSpPr>
        <p:spPr>
          <a:xfrm>
            <a:off x="5438280" y="5074475"/>
            <a:ext cx="3251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smtClean="0">
                <a:solidFill>
                  <a:srgbClr val="008000"/>
                </a:solidFill>
              </a:rPr>
              <a:t>Required SSB prevention level  by user </a:t>
            </a:r>
            <a:r>
              <a:rPr lang="es-CL" sz="1200" b="1" smtClean="0"/>
              <a:t>(</a:t>
            </a:r>
            <a:r>
              <a:rPr lang="es-CL" sz="1200" b="1" smtClean="0">
                <a:solidFill>
                  <a:srgbClr val="008000"/>
                </a:solidFill>
              </a:rPr>
              <a:t>SSB</a:t>
            </a:r>
            <a:r>
              <a:rPr lang="es-CL" sz="1200" b="1" baseline="-25000" smtClean="0">
                <a:solidFill>
                  <a:srgbClr val="008000"/>
                </a:solidFill>
              </a:rPr>
              <a:t>min</a:t>
            </a:r>
            <a:r>
              <a:rPr lang="es-CL" sz="1200" b="1" smtClean="0"/>
              <a:t>)</a:t>
            </a:r>
            <a:endParaRPr lang="es-CL" sz="1200" b="1"/>
          </a:p>
        </p:txBody>
      </p:sp>
      <p:sp>
        <p:nvSpPr>
          <p:cNvPr id="99" name="98 CuadroTexto"/>
          <p:cNvSpPr txBox="1"/>
          <p:nvPr/>
        </p:nvSpPr>
        <p:spPr>
          <a:xfrm>
            <a:off x="406284" y="1698020"/>
            <a:ext cx="21659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Recovery Plan Proposal Effects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357158" y="1928802"/>
            <a:ext cx="8358246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6163" r="67950" b="20000"/>
          <a:stretch>
            <a:fillRect/>
          </a:stretch>
        </p:blipFill>
        <p:spPr bwMode="auto">
          <a:xfrm>
            <a:off x="3987102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915664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634837" y="3801707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61 Rectángulo"/>
          <p:cNvSpPr/>
          <p:nvPr/>
        </p:nvSpPr>
        <p:spPr>
          <a:xfrm>
            <a:off x="634837" y="4287944"/>
            <a:ext cx="180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62 Rectángulo"/>
          <p:cNvSpPr/>
          <p:nvPr/>
        </p:nvSpPr>
        <p:spPr>
          <a:xfrm>
            <a:off x="634837" y="4801839"/>
            <a:ext cx="180000" cy="180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4" name="63 Conector recto"/>
          <p:cNvCxnSpPr/>
          <p:nvPr/>
        </p:nvCxnSpPr>
        <p:spPr>
          <a:xfrm>
            <a:off x="634837" y="3324525"/>
            <a:ext cx="216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852327" y="3181649"/>
            <a:ext cx="162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Dissatisfaction level </a:t>
            </a:r>
          </a:p>
          <a:p>
            <a:r>
              <a:rPr lang="es-CL" sz="1200" smtClean="0"/>
              <a:t>(Total costs associated)</a:t>
            </a:r>
            <a:endParaRPr lang="es-CL" sz="1200"/>
          </a:p>
        </p:txBody>
      </p:sp>
      <p:sp>
        <p:nvSpPr>
          <p:cNvPr id="66" name="65 CuadroTexto"/>
          <p:cNvSpPr txBox="1"/>
          <p:nvPr/>
        </p:nvSpPr>
        <p:spPr>
          <a:xfrm>
            <a:off x="849151" y="3753153"/>
            <a:ext cx="2865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Social required level for yield by user (REQ)</a:t>
            </a:r>
            <a:endParaRPr lang="es-CL" sz="1200"/>
          </a:p>
        </p:txBody>
      </p:sp>
      <p:sp>
        <p:nvSpPr>
          <p:cNvPr id="67" name="66 CuadroTexto"/>
          <p:cNvSpPr txBox="1"/>
          <p:nvPr/>
        </p:nvSpPr>
        <p:spPr>
          <a:xfrm>
            <a:off x="849151" y="4215119"/>
            <a:ext cx="195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TAC associated with</a:t>
            </a:r>
          </a:p>
          <a:p>
            <a:r>
              <a:rPr lang="es-CL" sz="1200" smtClean="0"/>
              <a:t>the respective recovery plan</a:t>
            </a:r>
            <a:endParaRPr lang="es-CL" sz="1200"/>
          </a:p>
        </p:txBody>
      </p:sp>
      <p:sp>
        <p:nvSpPr>
          <p:cNvPr id="68" name="67 CuadroTexto"/>
          <p:cNvSpPr txBox="1"/>
          <p:nvPr/>
        </p:nvSpPr>
        <p:spPr>
          <a:xfrm>
            <a:off x="849151" y="4740585"/>
            <a:ext cx="210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smtClean="0"/>
              <a:t>TAC associated with</a:t>
            </a:r>
          </a:p>
          <a:p>
            <a:r>
              <a:rPr lang="es-CL" sz="1200" smtClean="0"/>
              <a:t>the minimal cost recovery plan</a:t>
            </a:r>
            <a:endParaRPr lang="es-CL" sz="1200"/>
          </a:p>
        </p:txBody>
      </p:sp>
      <p:grpSp>
        <p:nvGrpSpPr>
          <p:cNvPr id="97" name="96 Grupo"/>
          <p:cNvGrpSpPr/>
          <p:nvPr/>
        </p:nvGrpSpPr>
        <p:grpSpPr>
          <a:xfrm>
            <a:off x="3967531" y="2724090"/>
            <a:ext cx="4325339" cy="2990926"/>
            <a:chOff x="2912572" y="2005940"/>
            <a:chExt cx="5458940" cy="3761048"/>
          </a:xfrm>
        </p:grpSpPr>
        <p:sp>
          <p:nvSpPr>
            <p:cNvPr id="59" name="58 CuadroTexto"/>
            <p:cNvSpPr txBox="1"/>
            <p:nvPr/>
          </p:nvSpPr>
          <p:spPr>
            <a:xfrm>
              <a:off x="5144081" y="2005940"/>
              <a:ext cx="2278442" cy="32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100" b="1" smtClean="0"/>
                <a:t>POSSIBLE RECOVERY PLANS</a:t>
              </a:r>
              <a:endParaRPr lang="es-CL" sz="1100" b="1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4984890" y="5438017"/>
              <a:ext cx="2747806" cy="328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100" b="1" smtClean="0"/>
                <a:t>Implementation years to recovery</a:t>
              </a:r>
              <a:endParaRPr lang="es-CL" sz="1100" b="1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2912572" y="2420929"/>
              <a:ext cx="1444106" cy="348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s-CL" sz="1200" b="1" smtClean="0">
                  <a:solidFill>
                    <a:schemeClr val="bg1">
                      <a:lumMod val="65000"/>
                    </a:schemeClr>
                  </a:solidFill>
                </a:rPr>
                <a:t>30.0 [ktonnes] </a:t>
              </a:r>
              <a:endParaRPr lang="es-CL" sz="12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2913582" y="2928933"/>
              <a:ext cx="1444106" cy="348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s-CL" sz="1200" b="1" smtClean="0">
                  <a:solidFill>
                    <a:srgbClr val="33CC33"/>
                  </a:solidFill>
                </a:rPr>
                <a:t>23.6 [ktonnes] </a:t>
              </a:r>
              <a:endParaRPr lang="es-CL" sz="1200" b="1">
                <a:solidFill>
                  <a:srgbClr val="33CC33"/>
                </a:solidFill>
              </a:endParaRPr>
            </a:p>
          </p:txBody>
        </p:sp>
        <p:cxnSp>
          <p:nvCxnSpPr>
            <p:cNvPr id="74" name="73 Conector recto"/>
            <p:cNvCxnSpPr>
              <a:endCxn id="69" idx="3"/>
            </p:cNvCxnSpPr>
            <p:nvPr/>
          </p:nvCxnSpPr>
          <p:spPr>
            <a:xfrm rot="16200000" flipV="1">
              <a:off x="3118693" y="3833078"/>
              <a:ext cx="2476983" cy="10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Rectángulo"/>
            <p:cNvSpPr/>
            <p:nvPr/>
          </p:nvSpPr>
          <p:spPr>
            <a:xfrm>
              <a:off x="4572000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5000628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5441956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5870584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6286512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6715140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7156468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7572396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8001024" y="2571744"/>
              <a:ext cx="214314" cy="2500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4572000" y="3714752"/>
              <a:ext cx="214314" cy="135732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87 Rectángulo"/>
            <p:cNvSpPr/>
            <p:nvPr/>
          </p:nvSpPr>
          <p:spPr>
            <a:xfrm rot="10800000">
              <a:off x="5000628" y="3292620"/>
              <a:ext cx="214314" cy="180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88 Rectángulo"/>
            <p:cNvSpPr/>
            <p:nvPr/>
          </p:nvSpPr>
          <p:spPr>
            <a:xfrm rot="10800000">
              <a:off x="5436877" y="3106124"/>
              <a:ext cx="214314" cy="1980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Rectángulo"/>
            <p:cNvSpPr/>
            <p:nvPr/>
          </p:nvSpPr>
          <p:spPr>
            <a:xfrm rot="10800000">
              <a:off x="5873125" y="3058670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Rectángulo"/>
            <p:cNvSpPr/>
            <p:nvPr/>
          </p:nvSpPr>
          <p:spPr>
            <a:xfrm rot="10800000">
              <a:off x="6286512" y="3056074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Rectángulo"/>
            <p:cNvSpPr/>
            <p:nvPr/>
          </p:nvSpPr>
          <p:spPr>
            <a:xfrm rot="10800000">
              <a:off x="6715140" y="3061332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Rectángulo"/>
            <p:cNvSpPr/>
            <p:nvPr/>
          </p:nvSpPr>
          <p:spPr>
            <a:xfrm rot="10800000">
              <a:off x="7143768" y="3061332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93 Rectángulo"/>
            <p:cNvSpPr/>
            <p:nvPr/>
          </p:nvSpPr>
          <p:spPr>
            <a:xfrm rot="10800000">
              <a:off x="7572396" y="3064190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94 Rectángulo"/>
            <p:cNvSpPr/>
            <p:nvPr/>
          </p:nvSpPr>
          <p:spPr>
            <a:xfrm rot="10800000">
              <a:off x="8001024" y="3061332"/>
              <a:ext cx="214314" cy="2016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6" name="85 Forma libre"/>
            <p:cNvSpPr/>
            <p:nvPr/>
          </p:nvSpPr>
          <p:spPr>
            <a:xfrm>
              <a:off x="4697096" y="2527300"/>
              <a:ext cx="3500462" cy="1528233"/>
            </a:xfrm>
            <a:custGeom>
              <a:avLst/>
              <a:gdLst>
                <a:gd name="connsiteX0" fmla="*/ 0 w 3378200"/>
                <a:gd name="connsiteY0" fmla="*/ 1397000 h 1528233"/>
                <a:gd name="connsiteX1" fmla="*/ 431800 w 3378200"/>
                <a:gd name="connsiteY1" fmla="*/ 1473200 h 1528233"/>
                <a:gd name="connsiteX2" fmla="*/ 825500 w 3378200"/>
                <a:gd name="connsiteY2" fmla="*/ 1498600 h 1528233"/>
                <a:gd name="connsiteX3" fmla="*/ 1295400 w 3378200"/>
                <a:gd name="connsiteY3" fmla="*/ 1295400 h 1528233"/>
                <a:gd name="connsiteX4" fmla="*/ 2171700 w 3378200"/>
                <a:gd name="connsiteY4" fmla="*/ 787400 h 1528233"/>
                <a:gd name="connsiteX5" fmla="*/ 3378200 w 3378200"/>
                <a:gd name="connsiteY5" fmla="*/ 0 h 152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200" h="1528233">
                  <a:moveTo>
                    <a:pt x="0" y="1397000"/>
                  </a:moveTo>
                  <a:cubicBezTo>
                    <a:pt x="147108" y="1426633"/>
                    <a:pt x="294217" y="1456267"/>
                    <a:pt x="431800" y="1473200"/>
                  </a:cubicBezTo>
                  <a:cubicBezTo>
                    <a:pt x="569383" y="1490133"/>
                    <a:pt x="681567" y="1528233"/>
                    <a:pt x="825500" y="1498600"/>
                  </a:cubicBezTo>
                  <a:cubicBezTo>
                    <a:pt x="969433" y="1468967"/>
                    <a:pt x="1071033" y="1413933"/>
                    <a:pt x="1295400" y="1295400"/>
                  </a:cubicBezTo>
                  <a:cubicBezTo>
                    <a:pt x="1519767" y="1176867"/>
                    <a:pt x="1824567" y="1003300"/>
                    <a:pt x="2171700" y="787400"/>
                  </a:cubicBezTo>
                  <a:cubicBezTo>
                    <a:pt x="2518833" y="571500"/>
                    <a:pt x="2948516" y="285750"/>
                    <a:pt x="3378200" y="0"/>
                  </a:cubicBez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4521103" y="5087314"/>
              <a:ext cx="3850409" cy="348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smtClean="0"/>
                <a:t>2        3       4        5       6       7        8       9       10</a:t>
              </a:r>
              <a:endParaRPr lang="es-CL" sz="1200"/>
            </a:p>
          </p:txBody>
        </p:sp>
        <p:cxnSp>
          <p:nvCxnSpPr>
            <p:cNvPr id="76" name="75 Conector recto"/>
            <p:cNvCxnSpPr/>
            <p:nvPr/>
          </p:nvCxnSpPr>
          <p:spPr>
            <a:xfrm>
              <a:off x="4357686" y="5072074"/>
              <a:ext cx="40005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CuadroTexto"/>
          <p:cNvSpPr txBox="1"/>
          <p:nvPr/>
        </p:nvSpPr>
        <p:spPr>
          <a:xfrm>
            <a:off x="4929190" y="727056"/>
            <a:ext cx="109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mtClean="0"/>
              <a:t>Recovery </a:t>
            </a:r>
          </a:p>
          <a:p>
            <a:r>
              <a:rPr lang="es-CL" smtClean="0"/>
              <a:t>Plan</a:t>
            </a:r>
          </a:p>
        </p:txBody>
      </p:sp>
      <p:sp>
        <p:nvSpPr>
          <p:cNvPr id="71" name="70 Rectángulo"/>
          <p:cNvSpPr/>
          <p:nvPr/>
        </p:nvSpPr>
        <p:spPr>
          <a:xfrm>
            <a:off x="571472" y="2211165"/>
            <a:ext cx="161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/>
            <a:r>
              <a:rPr lang="es-CL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Alternative </a:t>
            </a:r>
          </a:p>
          <a:p>
            <a:pPr marL="177800" indent="-177800"/>
            <a:r>
              <a:rPr lang="es-CL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Recovery Plans</a:t>
            </a:r>
            <a:endParaRPr lang="es-CL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4898" y="714356"/>
            <a:ext cx="29438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Transfering </a:t>
            </a:r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es-CL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1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34" name="33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39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sp>
        <p:nvSpPr>
          <p:cNvPr id="53" name="52 CuadroTexto"/>
          <p:cNvSpPr txBox="1"/>
          <p:nvPr/>
        </p:nvSpPr>
        <p:spPr>
          <a:xfrm>
            <a:off x="357190" y="2000240"/>
            <a:ext cx="7239146" cy="29777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Our web application can be used freely 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</a:pPr>
            <a:endParaRPr lang="es-CL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However, this version has some limitations that can be improved together with the stakeholders if needed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</a:pPr>
            <a:endParaRPr lang="es-CL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We expect this tool can be useful for artisan fishermen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7987630" y="5500702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55 Rectángulo"/>
          <p:cNvSpPr/>
          <p:nvPr/>
        </p:nvSpPr>
        <p:spPr>
          <a:xfrm>
            <a:off x="7916192" y="5357826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56 Rectángulo"/>
          <p:cNvSpPr/>
          <p:nvPr/>
        </p:nvSpPr>
        <p:spPr>
          <a:xfrm>
            <a:off x="0" y="6669468"/>
            <a:ext cx="4214810" cy="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57 Rectángulo"/>
          <p:cNvSpPr/>
          <p:nvPr/>
        </p:nvSpPr>
        <p:spPr>
          <a:xfrm>
            <a:off x="1000100" y="6669468"/>
            <a:ext cx="421481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58 Rectángulo"/>
          <p:cNvSpPr/>
          <p:nvPr/>
        </p:nvSpPr>
        <p:spPr>
          <a:xfrm>
            <a:off x="4357686" y="6669468"/>
            <a:ext cx="4788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404" y="5584949"/>
            <a:ext cx="425352" cy="4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133"/>
          <a:stretch>
            <a:fillRect/>
          </a:stretch>
        </p:blipFill>
        <p:spPr bwMode="auto">
          <a:xfrm>
            <a:off x="0" y="0"/>
            <a:ext cx="266613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3500430" y="6390024"/>
            <a:ext cx="5643570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www.recuperemoslamerluza.cl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6429395"/>
            <a:ext cx="3643306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1400" b="1" smtClean="0"/>
              <a:t>More details about the project in</a:t>
            </a:r>
            <a:endParaRPr lang="es-CL" sz="1400" b="1">
              <a:solidFill>
                <a:schemeClr val="bg1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057148" y="4745594"/>
            <a:ext cx="1080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4323482"/>
            <a:ext cx="2799246" cy="69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668" y="5588525"/>
            <a:ext cx="428628" cy="4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ESCUDO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3989" y="5575975"/>
            <a:ext cx="358503" cy="4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UTFSM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1392" y="5588525"/>
            <a:ext cx="824485" cy="4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logo_AM2V_Eng_Tran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025" y="5715893"/>
            <a:ext cx="978760" cy="2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6219" y="5614283"/>
            <a:ext cx="669185" cy="3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Rectángulo"/>
          <p:cNvSpPr/>
          <p:nvPr/>
        </p:nvSpPr>
        <p:spPr>
          <a:xfrm>
            <a:off x="4467593" y="4970668"/>
            <a:ext cx="15249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MABIES – IHP - 2013</a:t>
            </a:r>
            <a:endParaRPr lang="es-CL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804331" y="4236390"/>
            <a:ext cx="42867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Quantitative tools for the sustainable</a:t>
            </a:r>
            <a:r>
              <a:rPr lang="es-CL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recovery</a:t>
            </a:r>
          </a:p>
          <a:p>
            <a:r>
              <a:rPr lang="es-CL" sz="1400" b="1" dirty="0" smtClean="0">
                <a:latin typeface="Arial" pitchFamily="34" charset="0"/>
                <a:cs typeface="Arial" pitchFamily="34" charset="0"/>
              </a:rPr>
              <a:t>of the hake (</a:t>
            </a:r>
            <a:r>
              <a:rPr lang="es-CL" sz="1400" b="1" i="1" dirty="0" smtClean="0">
                <a:latin typeface="Arial" pitchFamily="34" charset="0"/>
                <a:cs typeface="Arial" pitchFamily="34" charset="0"/>
              </a:rPr>
              <a:t>Merluccius Gayi Gayi</a:t>
            </a:r>
            <a:r>
              <a:rPr lang="es-CL" sz="1400" b="1" smtClean="0">
                <a:latin typeface="Arial" pitchFamily="34" charset="0"/>
                <a:cs typeface="Arial" pitchFamily="34" charset="0"/>
              </a:rPr>
              <a:t>) in the Region</a:t>
            </a:r>
            <a:endParaRPr lang="es-CL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b="1" smtClean="0">
                <a:latin typeface="Arial" pitchFamily="34" charset="0"/>
                <a:cs typeface="Arial" pitchFamily="34" charset="0"/>
              </a:rPr>
              <a:t>of </a:t>
            </a:r>
            <a:r>
              <a:rPr lang="es-CL" sz="1400" b="1" smtClean="0">
                <a:latin typeface="Arial" pitchFamily="34" charset="0"/>
                <a:cs typeface="Arial" pitchFamily="34" charset="0"/>
              </a:rPr>
              <a:t>Valparaiso</a:t>
            </a:r>
            <a:r>
              <a:rPr lang="es-CL" sz="1400" b="1" dirty="0" smtClean="0">
                <a:latin typeface="Arial" pitchFamily="34" charset="0"/>
                <a:cs typeface="Arial" pitchFamily="34" charset="0"/>
              </a:rPr>
              <a:t>, Chile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/>
          <a:srcRect t="9091" b="18182"/>
          <a:stretch>
            <a:fillRect/>
          </a:stretch>
        </p:blipFill>
        <p:spPr bwMode="auto">
          <a:xfrm>
            <a:off x="4483437" y="0"/>
            <a:ext cx="4663247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0"/>
            <a:ext cx="3620815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0 Rectángulo"/>
          <p:cNvSpPr/>
          <p:nvPr/>
        </p:nvSpPr>
        <p:spPr>
          <a:xfrm>
            <a:off x="-32" y="714356"/>
            <a:ext cx="4214810" cy="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41 Rectángulo"/>
          <p:cNvSpPr/>
          <p:nvPr/>
        </p:nvSpPr>
        <p:spPr>
          <a:xfrm>
            <a:off x="1000068" y="714356"/>
            <a:ext cx="421481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42 Rectángulo"/>
          <p:cNvSpPr/>
          <p:nvPr/>
        </p:nvSpPr>
        <p:spPr>
          <a:xfrm>
            <a:off x="4357654" y="714356"/>
            <a:ext cx="4788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43 Rectángulo"/>
          <p:cNvSpPr/>
          <p:nvPr/>
        </p:nvSpPr>
        <p:spPr>
          <a:xfrm>
            <a:off x="0" y="6386424"/>
            <a:ext cx="4214810" cy="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44 Rectángulo"/>
          <p:cNvSpPr/>
          <p:nvPr/>
        </p:nvSpPr>
        <p:spPr>
          <a:xfrm>
            <a:off x="1000100" y="6386424"/>
            <a:ext cx="421481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Rectángulo"/>
          <p:cNvSpPr/>
          <p:nvPr/>
        </p:nvSpPr>
        <p:spPr>
          <a:xfrm>
            <a:off x="4357686" y="6386424"/>
            <a:ext cx="4788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CuadroTexto"/>
          <p:cNvSpPr txBox="1"/>
          <p:nvPr/>
        </p:nvSpPr>
        <p:spPr>
          <a:xfrm>
            <a:off x="2267744" y="198884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Thanks!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6870895" y="6270390"/>
            <a:ext cx="1672571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[ Natural Mortality]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4898" y="7143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272590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2201152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286116" y="714356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Dynamic function and</a:t>
            </a:r>
          </a:p>
          <a:p>
            <a:r>
              <a:rPr lang="es-CL" sz="2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Optimization Problem</a:t>
            </a:r>
            <a:endParaRPr lang="es-CL" sz="20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3488" y="2643182"/>
            <a:ext cx="1675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DIFFERENCE EQUATION</a:t>
            </a:r>
            <a:endParaRPr lang="es-CL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58" y="1188664"/>
            <a:ext cx="110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bg1">
                    <a:lumMod val="75000"/>
                  </a:schemeClr>
                </a:solidFill>
              </a:rPr>
              <a:t>BASIC IDEAS</a:t>
            </a:r>
            <a:endParaRPr lang="es-CL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30210" y="4500570"/>
            <a:ext cx="114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OPTIMIZATION</a:t>
            </a:r>
          </a:p>
          <a:p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PROBLEM</a:t>
            </a:r>
            <a:endParaRPr lang="es-CL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28596" y="4143380"/>
            <a:ext cx="8143932" cy="1517868"/>
          </a:xfrm>
          <a:prstGeom prst="roundRect">
            <a:avLst>
              <a:gd name="adj" fmla="val 3968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24" y="3038473"/>
            <a:ext cx="2304000" cy="4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 redondeado"/>
          <p:cNvSpPr/>
          <p:nvPr/>
        </p:nvSpPr>
        <p:spPr>
          <a:xfrm>
            <a:off x="428596" y="2466969"/>
            <a:ext cx="2786082" cy="1428760"/>
          </a:xfrm>
          <a:prstGeom prst="roundRect">
            <a:avLst>
              <a:gd name="adj" fmla="val 6931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414"/>
          <a:stretch>
            <a:fillRect/>
          </a:stretch>
        </p:blipFill>
        <p:spPr bwMode="auto">
          <a:xfrm>
            <a:off x="1979712" y="4365104"/>
            <a:ext cx="3155972" cy="74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3571868" y="2618598"/>
            <a:ext cx="152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smtClean="0">
                <a:solidFill>
                  <a:schemeClr val="accent5">
                    <a:lumMod val="50000"/>
                  </a:schemeClr>
                </a:solidFill>
              </a:rPr>
              <a:t>DYNAMIC FUNCTION</a:t>
            </a:r>
            <a:endParaRPr lang="es-CL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428992" y="2474905"/>
            <a:ext cx="5143536" cy="1420823"/>
          </a:xfrm>
          <a:prstGeom prst="roundRect">
            <a:avLst>
              <a:gd name="adj" fmla="val 5009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967035"/>
            <a:ext cx="4857784" cy="7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586" r="16316"/>
          <a:stretch>
            <a:fillRect/>
          </a:stretch>
        </p:blipFill>
        <p:spPr bwMode="auto">
          <a:xfrm>
            <a:off x="5364088" y="4437112"/>
            <a:ext cx="3168354" cy="9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21 Grupo"/>
          <p:cNvGrpSpPr/>
          <p:nvPr/>
        </p:nvGrpSpPr>
        <p:grpSpPr>
          <a:xfrm>
            <a:off x="2006582" y="5214950"/>
            <a:ext cx="1241842" cy="261610"/>
            <a:chOff x="2955914" y="3429000"/>
            <a:chExt cx="1241842" cy="26161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55914" y="3483239"/>
              <a:ext cx="126000" cy="15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24 CuadroTexto"/>
            <p:cNvSpPr txBox="1"/>
            <p:nvPr/>
          </p:nvSpPr>
          <p:spPr>
            <a:xfrm>
              <a:off x="3038464" y="3429000"/>
              <a:ext cx="1159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b="1" smtClean="0"/>
                <a:t>:</a:t>
              </a:r>
              <a:r>
                <a:rPr lang="es-CL" sz="1100" smtClean="0"/>
                <a:t>  Discount factor</a:t>
              </a:r>
              <a:endParaRPr lang="es-CL" sz="1100"/>
            </a:p>
          </p:txBody>
        </p:sp>
      </p:grpSp>
      <p:sp>
        <p:nvSpPr>
          <p:cNvPr id="26" name="25 CuadroTexto">
            <a:hlinkClick r:id="rId8" action="ppaction://hlinksldjump"/>
          </p:cNvPr>
          <p:cNvSpPr txBox="1"/>
          <p:nvPr/>
        </p:nvSpPr>
        <p:spPr>
          <a:xfrm>
            <a:off x="5498129" y="6270390"/>
            <a:ext cx="1288449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smtClean="0">
                <a:solidFill>
                  <a:schemeClr val="accent6">
                    <a:lumMod val="75000"/>
                  </a:schemeClr>
                </a:solidFill>
              </a:rPr>
              <a:t>[ Recruitment]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26 CuadroTexto">
            <a:hlinkClick r:id="rId9" action="ppaction://hlinksldjump"/>
          </p:cNvPr>
          <p:cNvSpPr txBox="1"/>
          <p:nvPr/>
        </p:nvSpPr>
        <p:spPr>
          <a:xfrm>
            <a:off x="3717937" y="6266598"/>
            <a:ext cx="1708754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 smtClean="0">
                <a:solidFill>
                  <a:schemeClr val="accent6">
                    <a:lumMod val="75000"/>
                  </a:schemeClr>
                </a:solidFill>
              </a:rPr>
              <a:t>[ Recovery Problem]</a:t>
            </a:r>
            <a:endParaRPr lang="es-CL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56760"/>
            <a:ext cx="2286016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00" y="2678276"/>
            <a:ext cx="1725266" cy="17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28701"/>
            <a:ext cx="353421" cy="17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52 Conector recto"/>
          <p:cNvCxnSpPr/>
          <p:nvPr/>
        </p:nvCxnSpPr>
        <p:spPr>
          <a:xfrm rot="16200000" flipH="1">
            <a:off x="492096" y="3477226"/>
            <a:ext cx="714380" cy="42862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V="1">
            <a:off x="634972" y="2834284"/>
            <a:ext cx="714380" cy="5000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61" name="60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>
              <a:stCxn id="66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66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68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69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 redondeado"/>
          <p:cNvSpPr/>
          <p:nvPr/>
        </p:nvSpPr>
        <p:spPr>
          <a:xfrm>
            <a:off x="3714744" y="785794"/>
            <a:ext cx="4869064" cy="1143008"/>
          </a:xfrm>
          <a:prstGeom prst="roundRect">
            <a:avLst>
              <a:gd name="adj" fmla="val 8786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3786182" y="92867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bg1"/>
                </a:solidFill>
              </a:rPr>
              <a:t>This situation has led to a reduction of landings and, consequently, to a reduction of the artisan fleet in the Region of Valparaiso (Chile)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441296" y="2143116"/>
            <a:ext cx="8143932" cy="3500462"/>
          </a:xfrm>
          <a:prstGeom prst="roundRect">
            <a:avLst>
              <a:gd name="adj" fmla="val 759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/>
          <a:srcRect t="1228" b="3027"/>
          <a:stretch>
            <a:fillRect/>
          </a:stretch>
        </p:blipFill>
        <p:spPr bwMode="auto">
          <a:xfrm>
            <a:off x="571472" y="2358173"/>
            <a:ext cx="5500726" cy="314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29 Rectángulo"/>
          <p:cNvSpPr/>
          <p:nvPr/>
        </p:nvSpPr>
        <p:spPr>
          <a:xfrm>
            <a:off x="6072198" y="3000372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Clr>
                <a:srgbClr val="000066"/>
              </a:buClr>
              <a:buSzPct val="150000"/>
              <a:buFont typeface="Wingdings" pitchFamily="2" charset="2"/>
              <a:buChar char="§"/>
            </a:pPr>
            <a:r>
              <a:rPr lang="es-CL" sz="1200" b="1" smtClean="0">
                <a:latin typeface="Arial" pitchFamily="34" charset="0"/>
                <a:cs typeface="Arial" pitchFamily="34" charset="0"/>
              </a:rPr>
              <a:t>Landings (tonnes) of hake. The red line shows the annual global catch quota established and approved by the CNP since 1992.</a:t>
            </a:r>
          </a:p>
          <a:p>
            <a:pPr marL="228600" indent="-228600" algn="just">
              <a:buClr>
                <a:srgbClr val="000066"/>
              </a:buClr>
              <a:buSzPct val="150000"/>
            </a:pPr>
            <a:r>
              <a:rPr lang="es-CL" sz="1200" b="1" i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28600" indent="-228600" algn="just">
              <a:buClr>
                <a:srgbClr val="000066"/>
              </a:buClr>
              <a:buSzPct val="150000"/>
            </a:pPr>
            <a:r>
              <a:rPr lang="es-CL" sz="1200" b="1" i="1" smtClean="0">
                <a:latin typeface="Arial" pitchFamily="34" charset="0"/>
                <a:cs typeface="Arial" pitchFamily="34" charset="0"/>
              </a:rPr>
              <a:t>	</a:t>
            </a:r>
            <a:r>
              <a:rPr lang="es-CL" sz="12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 Technical Report (R.Pesq.) N°117/2011</a:t>
            </a:r>
            <a:endParaRPr lang="es-CL" i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94898" y="527195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Hake</a:t>
            </a:r>
          </a:p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Fishery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2493255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53 Rectángulo"/>
          <p:cNvSpPr/>
          <p:nvPr/>
        </p:nvSpPr>
        <p:spPr>
          <a:xfrm>
            <a:off x="2421817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3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22 Rectángulo redondeado"/>
          <p:cNvSpPr/>
          <p:nvPr/>
        </p:nvSpPr>
        <p:spPr>
          <a:xfrm>
            <a:off x="3298816" y="2714620"/>
            <a:ext cx="5475326" cy="1143008"/>
          </a:xfrm>
          <a:prstGeom prst="roundRect">
            <a:avLst>
              <a:gd name="adj" fmla="val 8786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 The aim of this project is to provide quantitative tools to propose recovery strategies for this fishery</a:t>
            </a:r>
            <a:endParaRPr lang="es-CL" b="1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24842" y="298045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6987498" y="3078304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Rectángulo"/>
          <p:cNvSpPr/>
          <p:nvPr/>
        </p:nvSpPr>
        <p:spPr>
          <a:xfrm>
            <a:off x="6916060" y="2935428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2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Elipse"/>
          <p:cNvSpPr/>
          <p:nvPr/>
        </p:nvSpPr>
        <p:spPr>
          <a:xfrm>
            <a:off x="5245329" y="2101057"/>
            <a:ext cx="1357322" cy="135732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0000"/>
              </a:clrFrom>
              <a:clrTo>
                <a:srgbClr val="C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8588" y="2687854"/>
            <a:ext cx="900000" cy="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59 Grupo"/>
          <p:cNvGrpSpPr/>
          <p:nvPr/>
        </p:nvGrpSpPr>
        <p:grpSpPr>
          <a:xfrm>
            <a:off x="7429520" y="571480"/>
            <a:ext cx="1143008" cy="646429"/>
            <a:chOff x="1643042" y="2357430"/>
            <a:chExt cx="6786610" cy="3838171"/>
          </a:xfrm>
        </p:grpSpPr>
        <p:cxnSp>
          <p:nvCxnSpPr>
            <p:cNvPr id="27" name="26 Conector recto"/>
            <p:cNvCxnSpPr/>
            <p:nvPr/>
          </p:nvCxnSpPr>
          <p:spPr>
            <a:xfrm flipV="1">
              <a:off x="2114414" y="4929198"/>
              <a:ext cx="2743338" cy="142876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871802" y="3214686"/>
              <a:ext cx="2772032" cy="1714512"/>
            </a:xfrm>
            <a:prstGeom prst="line">
              <a:avLst/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00496" y="4071942"/>
              <a:ext cx="1000132" cy="71438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32" idx="7"/>
            </p:cNvCxnSpPr>
            <p:nvPr/>
          </p:nvCxnSpPr>
          <p:spPr>
            <a:xfrm rot="5400000" flipH="1" flipV="1">
              <a:off x="4351114" y="4862367"/>
              <a:ext cx="453857" cy="58752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4871802" y="4929198"/>
              <a:ext cx="1557586" cy="4286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Elipse"/>
            <p:cNvSpPr/>
            <p:nvPr/>
          </p:nvSpPr>
          <p:spPr>
            <a:xfrm>
              <a:off x="3471736" y="5243644"/>
              <a:ext cx="951957" cy="9519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5729058" y="4643446"/>
              <a:ext cx="1434619" cy="14346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1643042" y="4572008"/>
              <a:ext cx="821537" cy="821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>
              <a:off x="3585919" y="3321826"/>
              <a:ext cx="1154726" cy="11547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6786578" y="2357430"/>
              <a:ext cx="1643074" cy="1643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s-CL" sz="1200" b="1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4699655" y="4772181"/>
              <a:ext cx="320625" cy="3206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6913">
            <a:off x="7793626" y="5166549"/>
            <a:ext cx="890316" cy="11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6692514"/>
            <a:ext cx="9144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900" b="1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r="67950"/>
          <a:stretch>
            <a:fillRect/>
          </a:stretch>
        </p:blipFill>
        <p:spPr bwMode="auto">
          <a:xfrm>
            <a:off x="642910" y="2071678"/>
            <a:ext cx="2000264" cy="153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/>
          <a:srcRect l="36981"/>
          <a:stretch>
            <a:fillRect/>
          </a:stretch>
        </p:blipFill>
        <p:spPr bwMode="auto">
          <a:xfrm>
            <a:off x="592860" y="3929066"/>
            <a:ext cx="200869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44 CuadroTexto"/>
          <p:cNvSpPr txBox="1"/>
          <p:nvPr/>
        </p:nvSpPr>
        <p:spPr>
          <a:xfrm>
            <a:off x="294898" y="71435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s-CL" sz="32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Documents and Settings\Maxell\Configuración local\Archivos temporales de Internet\Content.IE5\93UMO8JJ\logo recuperemos lamerluza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3" r="67950" b="20000"/>
          <a:stretch>
            <a:fillRect/>
          </a:stretch>
        </p:blipFill>
        <p:spPr bwMode="auto">
          <a:xfrm>
            <a:off x="3357554" y="812210"/>
            <a:ext cx="656336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46 Rectángulo"/>
          <p:cNvSpPr/>
          <p:nvPr/>
        </p:nvSpPr>
        <p:spPr>
          <a:xfrm>
            <a:off x="3286116" y="669334"/>
            <a:ext cx="714380" cy="779324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4203138" y="3257952"/>
            <a:ext cx="1357322" cy="13573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5737145" y="3632650"/>
            <a:ext cx="1357322" cy="13573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5429256" y="2345288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>
                <a:solidFill>
                  <a:schemeClr val="bg1"/>
                </a:solidFill>
              </a:rPr>
              <a:t>Yields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708243" y="250030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1600" b="1" smtClean="0"/>
              <a:t>  Landings / catches</a:t>
            </a:r>
            <a:endParaRPr lang="es-CL" sz="1600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4174</TotalTime>
  <Words>2352</Words>
  <Application>Microsoft Macintosh PowerPoint</Application>
  <PresentationFormat>Presentación en pantalla (4:3)</PresentationFormat>
  <Paragraphs>848</Paragraphs>
  <Slides>59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Maximiliano</dc:creator>
  <cp:lastModifiedBy>Pedro Gajardo</cp:lastModifiedBy>
  <cp:revision>540</cp:revision>
  <dcterms:created xsi:type="dcterms:W3CDTF">2012-09-06T00:58:02Z</dcterms:created>
  <dcterms:modified xsi:type="dcterms:W3CDTF">2013-02-05T22:12:58Z</dcterms:modified>
</cp:coreProperties>
</file>