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891" r:id="rId2"/>
    <p:sldMasterId id="2147483904" r:id="rId3"/>
    <p:sldMasterId id="2147483915" r:id="rId4"/>
  </p:sldMasterIdLst>
  <p:notesMasterIdLst>
    <p:notesMasterId r:id="rId18"/>
  </p:notesMasterIdLst>
  <p:sldIdLst>
    <p:sldId id="338" r:id="rId5"/>
    <p:sldId id="354" r:id="rId6"/>
    <p:sldId id="355" r:id="rId7"/>
    <p:sldId id="353" r:id="rId8"/>
    <p:sldId id="356" r:id="rId9"/>
    <p:sldId id="351" r:id="rId10"/>
    <p:sldId id="358" r:id="rId11"/>
    <p:sldId id="360" r:id="rId12"/>
    <p:sldId id="359" r:id="rId13"/>
    <p:sldId id="361" r:id="rId14"/>
    <p:sldId id="363" r:id="rId15"/>
    <p:sldId id="364" r:id="rId16"/>
    <p:sldId id="367" r:id="rId17"/>
  </p:sldIdLst>
  <p:sldSz cx="9144000" cy="5143500" type="screen16x9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962">
          <p15:clr>
            <a:srgbClr val="A4A3A4"/>
          </p15:clr>
        </p15:guide>
        <p15:guide id="4" orient="horz" pos="622">
          <p15:clr>
            <a:srgbClr val="A4A3A4"/>
          </p15:clr>
        </p15:guide>
        <p15:guide id="5" orient="horz" pos="2930">
          <p15:clr>
            <a:srgbClr val="A4A3A4"/>
          </p15:clr>
        </p15:guide>
        <p15:guide id="6" orient="horz" pos="3163">
          <p15:clr>
            <a:srgbClr val="A4A3A4"/>
          </p15:clr>
        </p15:guide>
        <p15:guide id="7" orient="horz" pos="2855">
          <p15:clr>
            <a:srgbClr val="A4A3A4"/>
          </p15:clr>
        </p15:guide>
        <p15:guide id="8" orient="horz" pos="1314">
          <p15:clr>
            <a:srgbClr val="A4A3A4"/>
          </p15:clr>
        </p15:guide>
        <p15:guide id="9" orient="horz" pos="940">
          <p15:clr>
            <a:srgbClr val="A4A3A4"/>
          </p15:clr>
        </p15:guide>
        <p15:guide id="10" pos="2880">
          <p15:clr>
            <a:srgbClr val="A4A3A4"/>
          </p15:clr>
        </p15:guide>
        <p15:guide id="11" pos="2449">
          <p15:clr>
            <a:srgbClr val="A4A3A4"/>
          </p15:clr>
        </p15:guide>
        <p15:guide id="12" pos="3291">
          <p15:clr>
            <a:srgbClr val="A4A3A4"/>
          </p15:clr>
        </p15:guide>
        <p15:guide id="13" pos="5602">
          <p15:clr>
            <a:srgbClr val="A4A3A4"/>
          </p15:clr>
        </p15:guide>
        <p15:guide id="14" pos="417">
          <p15:clr>
            <a:srgbClr val="A4A3A4"/>
          </p15:clr>
        </p15:guide>
        <p15:guide id="15" pos="5443">
          <p15:clr>
            <a:srgbClr val="A4A3A4"/>
          </p15:clr>
        </p15:guide>
        <p15:guide id="16" pos="158">
          <p15:clr>
            <a:srgbClr val="A4A3A4"/>
          </p15:clr>
        </p15:guide>
        <p15:guide id="17" pos="26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1050" y="228"/>
      </p:cViewPr>
      <p:guideLst>
        <p:guide orient="horz" pos="1620"/>
        <p:guide orient="horz" pos="191"/>
        <p:guide orient="horz" pos="962"/>
        <p:guide orient="horz" pos="622"/>
        <p:guide orient="horz" pos="2930"/>
        <p:guide orient="horz" pos="3163"/>
        <p:guide orient="horz" pos="2855"/>
        <p:guide orient="horz" pos="1314"/>
        <p:guide orient="horz" pos="940"/>
        <p:guide pos="2880"/>
        <p:guide pos="2449"/>
        <p:guide pos="3291"/>
        <p:guide pos="5602"/>
        <p:guide pos="417"/>
        <p:guide pos="5443"/>
        <p:guide pos="158"/>
        <p:guide pos="2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3F04-819A-4CC9-A12E-B9386114872F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F650-C54B-4B2E-85EE-C916F16015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pour une image  6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0"/>
            <a:ext cx="9144000" cy="5143500"/>
          </a:xfrm>
          <a:solidFill>
            <a:schemeClr val="bg2"/>
          </a:solidFill>
        </p:spPr>
        <p:txBody>
          <a:bodyPr lIns="1800000" tIns="1080000" rIns="18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599" y="792000"/>
            <a:ext cx="8385576" cy="1656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58" name="Espace réservé du texte 5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9" name="Espace réservé du texte 5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0" y="2448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60" name="Espace réservé du texte 5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46" y="4428000"/>
            <a:ext cx="9143708" cy="36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1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552" y="4857173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3160" y="4839924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987525" y="4856521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3261432" y="4839272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5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35797" y="4855441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33" hasCustomPrompt="1"/>
          </p:nvPr>
        </p:nvSpPr>
        <p:spPr>
          <a:xfrm>
            <a:off x="5709704" y="4838192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7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884368" y="4855441"/>
            <a:ext cx="158400" cy="158750"/>
          </a:xfrm>
          <a:noFill/>
          <a:ln w="127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35" hasCustomPrompt="1"/>
          </p:nvPr>
        </p:nvSpPr>
        <p:spPr>
          <a:xfrm>
            <a:off x="8157976" y="4838192"/>
            <a:ext cx="382651" cy="207997"/>
          </a:xfrm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71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50825" y="1527175"/>
            <a:ext cx="8642349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4844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2000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6279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492249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301209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55192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61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600" y="792000"/>
            <a:ext cx="8385575" cy="1656184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2520000" cy="10786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000"/>
            <a:ext cx="9144000" cy="3596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1440000" cy="3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552" y="4857173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3160" y="4839924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987525" y="485652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3261432" y="483927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35797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3" hasCustomPrompt="1"/>
          </p:nvPr>
        </p:nvSpPr>
        <p:spPr>
          <a:xfrm>
            <a:off x="5709704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884368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35" hasCustomPrompt="1"/>
          </p:nvPr>
        </p:nvSpPr>
        <p:spPr>
          <a:xfrm>
            <a:off x="8157976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99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79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394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47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464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6000" indent="-216000"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474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76056" y="1527175"/>
            <a:ext cx="3817118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642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076825" y="1527175"/>
            <a:ext cx="3816350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706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600" y="792000"/>
            <a:ext cx="8385575" cy="1656184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1440000" cy="3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000"/>
            <a:ext cx="144000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2520000" cy="10786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000"/>
            <a:ext cx="9144000" cy="359664"/>
          </a:xfrm>
          <a:prstGeom prst="rect">
            <a:avLst/>
          </a:prstGeom>
        </p:spPr>
      </p:pic>
      <p:sp>
        <p:nvSpPr>
          <p:cNvPr id="14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552" y="4857173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3160" y="4839924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987525" y="485652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3261432" y="483927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35797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3" hasCustomPrompt="1"/>
          </p:nvPr>
        </p:nvSpPr>
        <p:spPr>
          <a:xfrm>
            <a:off x="5709704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884368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35" hasCustomPrompt="1"/>
          </p:nvPr>
        </p:nvSpPr>
        <p:spPr>
          <a:xfrm>
            <a:off x="8157976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50825" y="1527175"/>
            <a:ext cx="8642349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61351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2000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6279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492249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301209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55192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03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600" y="792000"/>
            <a:ext cx="8385575" cy="1656184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2520000" cy="10786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000"/>
            <a:ext cx="9144000" cy="3596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1440000" cy="3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552" y="4857173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3160" y="4839924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987525" y="485652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3261432" y="483927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35797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3" hasCustomPrompt="1"/>
          </p:nvPr>
        </p:nvSpPr>
        <p:spPr>
          <a:xfrm>
            <a:off x="5709704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884368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35" hasCustomPrompt="1"/>
          </p:nvPr>
        </p:nvSpPr>
        <p:spPr>
          <a:xfrm>
            <a:off x="8157976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71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667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55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038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6000" indent="-216000">
              <a:buClr>
                <a:schemeClr val="accent3"/>
              </a:buClr>
              <a:buSzPct val="70000"/>
              <a:buFont typeface="Wingdings" panose="05000000000000000000" pitchFamily="2" charset="2"/>
              <a:buChar char="l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400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76056" y="1527175"/>
            <a:ext cx="3817118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739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076825" y="1527175"/>
            <a:ext cx="3816350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36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50825" y="1527175"/>
            <a:ext cx="8642349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01371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2000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6279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492249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301209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55192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3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6782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space réservé du texte 5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600" y="792000"/>
            <a:ext cx="8385575" cy="1656184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1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000"/>
            <a:ext cx="2520000" cy="10786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000"/>
            <a:ext cx="9144000" cy="3596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0"/>
            <a:ext cx="1440000" cy="36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000"/>
            <a:ext cx="1440000" cy="360000"/>
          </a:xfrm>
          <a:prstGeom prst="rect">
            <a:avLst/>
          </a:prstGeom>
        </p:spPr>
      </p:pic>
      <p:sp>
        <p:nvSpPr>
          <p:cNvPr id="10" name="Espace réservé du texte 5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9552" y="4857173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3160" y="4839924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6" name="Espace réservé du texte 5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987525" y="485652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3261432" y="483927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18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435797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33" hasCustomPrompt="1"/>
          </p:nvPr>
        </p:nvSpPr>
        <p:spPr>
          <a:xfrm>
            <a:off x="5709704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884368" y="4855441"/>
            <a:ext cx="158400" cy="158750"/>
          </a:xfrm>
          <a:noFill/>
          <a:ln w="12700" cap="sq">
            <a:solidFill>
              <a:schemeClr val="bg2"/>
            </a:solidFill>
            <a:miter lim="800000"/>
          </a:ln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35" hasCustomPrompt="1"/>
          </p:nvPr>
        </p:nvSpPr>
        <p:spPr>
          <a:xfrm>
            <a:off x="8157976" y="4838192"/>
            <a:ext cx="382651" cy="207997"/>
          </a:xfrm>
          <a:ln>
            <a:noFill/>
          </a:ln>
        </p:spPr>
        <p:txBody>
          <a:bodyPr wrap="none" lIns="72000" tIns="36000" rIns="72000" bIns="36000" anchor="ctr" anchorCtr="0">
            <a:spAutoFit/>
          </a:bodyPr>
          <a:lstStyle>
            <a:lvl1pPr marL="0" indent="0">
              <a:buNone/>
              <a:defRPr sz="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2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7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667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558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038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6000" indent="-216000">
              <a:buClr>
                <a:schemeClr val="accent4"/>
              </a:buClr>
              <a:buSzPct val="70000"/>
              <a:buFont typeface="Wingdings" panose="05000000000000000000" pitchFamily="2" charset="2"/>
              <a:buChar char="l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400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76056" y="1527175"/>
            <a:ext cx="3817118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739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076825" y="1527175"/>
            <a:ext cx="3816350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360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792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7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250825" y="1527175"/>
            <a:ext cx="8642349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101371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2000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6279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 bwMode="gray">
          <a:xfrm>
            <a:off x="3276017" y="1492249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30000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301209" y="1492250"/>
            <a:ext cx="2591966" cy="212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55192" y="3659127"/>
            <a:ext cx="2484000" cy="864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6782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ENGIE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3E1F-AABB-4798-AC1B-32CACBF0C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481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7025" y="250031"/>
            <a:ext cx="8489950" cy="674536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725" b="1">
                <a:solidFill>
                  <a:srgbClr val="96BE0F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1500">
                <a:solidFill>
                  <a:srgbClr val="96BE0F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smtClean="0">
                <a:solidFill>
                  <a:srgbClr val="B1B1B1"/>
                </a:solidFill>
              </a:rPr>
              <a:t>05/2015</a:t>
            </a:r>
            <a:endParaRPr lang="fr-FR" dirty="0">
              <a:solidFill>
                <a:srgbClr val="B1B1B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smtClean="0">
                <a:solidFill>
                  <a:srgbClr val="B1B1B1"/>
                </a:solidFill>
              </a:rPr>
              <a:t>ENGIE</a:t>
            </a:r>
            <a:endParaRPr lang="en-US" dirty="0">
              <a:solidFill>
                <a:srgbClr val="B1B1B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B1B1B1"/>
                </a:solidFill>
              </a:rPr>
              <a:pPr/>
              <a:t>‹N°›</a:t>
            </a:fld>
            <a:endParaRPr lang="fr-FR" dirty="0">
              <a:solidFill>
                <a:srgbClr val="B1B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2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7601" y="2016000"/>
            <a:ext cx="5364000" cy="1080000"/>
          </a:xfr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Chapter title</a:t>
            </a:r>
          </a:p>
        </p:txBody>
      </p:sp>
      <p:sp>
        <p:nvSpPr>
          <p:cNvPr id="17" name="Espace réservé pour une image  61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084168" y="0"/>
            <a:ext cx="3059832" cy="5143500"/>
          </a:xfrm>
          <a:solidFill>
            <a:schemeClr val="bg2"/>
          </a:solidFill>
        </p:spPr>
        <p:txBody>
          <a:bodyPr lIns="36000" tIns="1440000" rIns="36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Select the icon to insert a picture then place the visual into background position (Right click with the mouse / Send to back)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6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27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28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20" name="Espace réservé du texte 56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0" y="360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1" name="Espace réservé du texte 56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0" y="648000"/>
            <a:ext cx="2880000" cy="1440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2" name="Espace réservé du texte 56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0" y="2952000"/>
            <a:ext cx="1440000" cy="36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23" name="Espace réservé du texte 56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0" y="4428000"/>
            <a:ext cx="9143708" cy="360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Espace réservé du texte 5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0" y="3312000"/>
            <a:ext cx="2520000" cy="1080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7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220" cy="36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50825" y="268288"/>
            <a:ext cx="8642350" cy="64727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587" y="1122596"/>
            <a:ext cx="2880000" cy="79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72975" y="1068596"/>
            <a:ext cx="5620200" cy="900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2034112"/>
            <a:ext cx="2880000" cy="792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71388" y="1980112"/>
            <a:ext cx="5619506" cy="900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87" y="2945628"/>
            <a:ext cx="2880000" cy="792000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72975" y="2891628"/>
            <a:ext cx="5619506" cy="900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0" y="3857143"/>
            <a:ext cx="2880000" cy="792000"/>
          </a:xfr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Chapter 0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73669" y="3803143"/>
            <a:ext cx="5619506" cy="900000"/>
          </a:xfr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marL="0" indent="-108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defRPr sz="1400"/>
            </a:lvl2pPr>
          </a:lstStyle>
          <a:p>
            <a:pPr lvl="0"/>
            <a:r>
              <a:rPr lang="en-US" noProof="0" dirty="0" smtClean="0"/>
              <a:t>Text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4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25"/>
          </p:nvPr>
        </p:nvSpPr>
        <p:spPr bwMode="gray">
          <a:xfrm>
            <a:off x="1" y="5020866"/>
            <a:ext cx="327025" cy="122634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9" name="Espace réservé du numéro de diapositive 3"/>
          <p:cNvSpPr>
            <a:spLocks noGrp="1"/>
          </p:cNvSpPr>
          <p:nvPr>
            <p:ph type="sldNum" sz="quarter" idx="26"/>
          </p:nvPr>
        </p:nvSpPr>
        <p:spPr bwMode="gray">
          <a:xfrm>
            <a:off x="1" y="5020867"/>
            <a:ext cx="327024" cy="122633"/>
          </a:xfrm>
        </p:spPr>
        <p:txBody>
          <a:bodyPr/>
          <a:lstStyle>
            <a:lvl1pPr>
              <a:defRPr sz="100"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00"/>
            <a:ext cx="6132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indent="0">
              <a:buNone/>
              <a:defRPr sz="2000"/>
            </a:lvl1pPr>
            <a:lvl2pPr marL="216000" indent="-216000"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4" y="303213"/>
            <a:ext cx="8642351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 smtClean="0"/>
              <a:t>ENGIE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38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5" name="Espace réservé pour une image  61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076056" y="1527175"/>
            <a:ext cx="3817118" cy="3004344"/>
          </a:xfrm>
          <a:solidFill>
            <a:schemeClr val="bg2"/>
          </a:solidFill>
        </p:spPr>
        <p:txBody>
          <a:bodyPr lIns="360000" tIns="720000" rIns="3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Select the icon to insert a picture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19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graphique 8"/>
          <p:cNvSpPr>
            <a:spLocks noGrp="1"/>
          </p:cNvSpPr>
          <p:nvPr>
            <p:ph type="chart" sz="quarter" idx="29" hasCustomPrompt="1"/>
          </p:nvPr>
        </p:nvSpPr>
        <p:spPr>
          <a:xfrm>
            <a:off x="5076825" y="1527175"/>
            <a:ext cx="3816350" cy="3005138"/>
          </a:xfrm>
        </p:spPr>
        <p:txBody>
          <a:bodyPr tIns="72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noProof="0" dirty="0" smtClean="0"/>
              <a:t>Chart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50825" y="1492250"/>
            <a:ext cx="4321175" cy="30392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0825" y="303213"/>
            <a:ext cx="8642350" cy="68421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300"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Blip>
                <a:blip r:embed="rId2"/>
              </a:buBlip>
              <a:defRPr sz="20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  <a:p>
            <a:pPr lvl="1"/>
            <a:r>
              <a:rPr lang="en-US" noProof="0" dirty="0" smtClean="0"/>
              <a:t>Sub-title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85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4000" cy="2865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5" y="303212"/>
            <a:ext cx="8642350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0825" y="1492250"/>
            <a:ext cx="8642350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250825" y="4893469"/>
            <a:ext cx="1152823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90" y="4893469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220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613220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668" r:id="rId2"/>
    <p:sldLayoutId id="2147483799" r:id="rId3"/>
    <p:sldLayoutId id="2147483887" r:id="rId4"/>
    <p:sldLayoutId id="2147483888" r:id="rId5"/>
    <p:sldLayoutId id="2147483808" r:id="rId6"/>
    <p:sldLayoutId id="2147483882" r:id="rId7"/>
    <p:sldLayoutId id="2147483809" r:id="rId8"/>
    <p:sldLayoutId id="2147483889" r:id="rId9"/>
    <p:sldLayoutId id="2147483890" r:id="rId10"/>
    <p:sldLayoutId id="21474838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220" cy="3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613220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4000" cy="2865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5" y="303212"/>
            <a:ext cx="8642350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0825" y="1492250"/>
            <a:ext cx="8642350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250825" y="4893469"/>
            <a:ext cx="1152823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90" y="4893469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678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2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220" cy="3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613220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4000" cy="2865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5" y="303212"/>
            <a:ext cx="8642350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0825" y="1492250"/>
            <a:ext cx="8642350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250825" y="4893469"/>
            <a:ext cx="1152823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90" y="4893469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9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3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220" cy="36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000"/>
            <a:ext cx="613220" cy="3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0"/>
            <a:ext cx="9144000" cy="2865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0825" y="303212"/>
            <a:ext cx="8642350" cy="6842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0825" y="1492250"/>
            <a:ext cx="8642350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250825" y="4893469"/>
            <a:ext cx="1152823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2" y="4893469"/>
            <a:ext cx="6804236" cy="250032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90" y="4893469"/>
            <a:ext cx="649285" cy="250031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9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8" r:id="rId11"/>
    <p:sldLayoutId id="214748392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4"/>
        </a:buClr>
        <a:buSzPct val="80000"/>
        <a:buFont typeface="Wingdings" panose="05000000000000000000" pitchFamily="2" charset="2"/>
        <a:buChar char="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—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52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44000" algn="l" defTabSz="914400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tx1"/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baptiste.rossi@engie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3" Type="http://schemas.openxmlformats.org/officeDocument/2006/relationships/hyperlink" Target="http://iconbug.com/detail/icon/2924/black-and-white-3d-home/" TargetMode="External"/><Relationship Id="rId7" Type="http://schemas.openxmlformats.org/officeDocument/2006/relationships/image" Target="../media/image40.png"/><Relationship Id="rId12" Type="http://schemas.openxmlformats.org/officeDocument/2006/relationships/hyperlink" Target="http://superawesomevectors.com/car-battery-icon/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Optimization of multifluid microgrids, </a:t>
            </a:r>
          </a:p>
          <a:p>
            <a:r>
              <a:rPr lang="en-US" smtClean="0"/>
              <a:t>the REIDS project in Singapore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47" name="ZoneTexte 46"/>
          <p:cNvSpPr txBox="1"/>
          <p:nvPr/>
        </p:nvSpPr>
        <p:spPr>
          <a:xfrm>
            <a:off x="507600" y="4681835"/>
            <a:ext cx="811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Baptiste ROSSI | </a:t>
            </a:r>
            <a:r>
              <a:rPr lang="fr-FR" dirty="0" smtClean="0">
                <a:hlinkClick r:id="rId2"/>
              </a:rPr>
              <a:t>baptiste.rossi@engie.com</a:t>
            </a:r>
            <a:r>
              <a:rPr lang="fr-FR" dirty="0" smtClean="0"/>
              <a:t>  |  31/05/2017, SESO-2017</a:t>
            </a:r>
            <a:endParaRPr lang="fr-FR" dirty="0"/>
          </a:p>
        </p:txBody>
      </p:sp>
      <p:pic>
        <p:nvPicPr>
          <p:cNvPr id="1026" name="Picture 2" descr="Image result for reids singap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0" y="2018867"/>
            <a:ext cx="6378575" cy="24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92250"/>
            <a:ext cx="4622712" cy="30392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: &lt;1min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Optimal power flow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Stability</a:t>
            </a:r>
            <a:r>
              <a:rPr lang="fr-FR" dirty="0" smtClean="0"/>
              <a:t> handling, </a:t>
            </a:r>
            <a:r>
              <a:rPr lang="fr-FR" dirty="0" err="1" smtClean="0"/>
              <a:t>reserves</a:t>
            </a:r>
            <a:r>
              <a:rPr lang="fr-FR" dirty="0" smtClean="0"/>
              <a:t> 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Matching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Usage </a:t>
            </a:r>
            <a:r>
              <a:rPr lang="fr-FR" dirty="0" err="1" smtClean="0"/>
              <a:t>Level</a:t>
            </a:r>
            <a:r>
              <a:rPr lang="fr-FR" dirty="0" smtClean="0"/>
              <a:t>: 1-15min for 24h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Dispatch</a:t>
            </a:r>
            <a:r>
              <a:rPr lang="fr-FR" dirty="0" smtClean="0"/>
              <a:t> and </a:t>
            </a:r>
            <a:r>
              <a:rPr lang="fr-FR" dirty="0" err="1" smtClean="0"/>
              <a:t>sizing</a:t>
            </a:r>
            <a:r>
              <a:rPr lang="fr-FR" dirty="0" smtClean="0"/>
              <a:t> of </a:t>
            </a:r>
            <a:r>
              <a:rPr lang="fr-FR" dirty="0" err="1" smtClean="0"/>
              <a:t>targets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Battery</a:t>
            </a:r>
            <a:r>
              <a:rPr lang="fr-FR" dirty="0" smtClean="0"/>
              <a:t>, H2 …)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Unit </a:t>
            </a:r>
            <a:r>
              <a:rPr lang="fr-FR" dirty="0" err="1" smtClean="0"/>
              <a:t>commitment</a:t>
            </a:r>
            <a:endParaRPr lang="fr-FR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Battery</a:t>
            </a:r>
            <a:r>
              <a:rPr lang="fr-FR" dirty="0" smtClean="0"/>
              <a:t> </a:t>
            </a:r>
            <a:r>
              <a:rPr lang="fr-FR" dirty="0" err="1" smtClean="0"/>
              <a:t>ageing</a:t>
            </a:r>
            <a:endParaRPr lang="fr-FR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MidTerm</a:t>
            </a:r>
            <a:r>
              <a:rPr lang="fr-FR" dirty="0" smtClean="0"/>
              <a:t>: multi-</a:t>
            </a:r>
            <a:r>
              <a:rPr lang="fr-FR" dirty="0" err="1" smtClean="0"/>
              <a:t>day</a:t>
            </a:r>
            <a:r>
              <a:rPr lang="fr-FR" dirty="0" smtClean="0"/>
              <a:t> horizon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Unit </a:t>
            </a:r>
            <a:r>
              <a:rPr lang="fr-FR" dirty="0" err="1" smtClean="0"/>
              <a:t>commitment</a:t>
            </a:r>
            <a:r>
              <a:rPr lang="fr-FR" dirty="0" smtClean="0"/>
              <a:t>, maintenance </a:t>
            </a:r>
            <a:r>
              <a:rPr lang="fr-FR" dirty="0" err="1" smtClean="0"/>
              <a:t>scheduling</a:t>
            </a:r>
            <a:r>
              <a:rPr lang="fr-FR" dirty="0" smtClean="0"/>
              <a:t>, longer </a:t>
            </a:r>
            <a:r>
              <a:rPr lang="fr-FR" dirty="0" err="1" smtClean="0"/>
              <a:t>term</a:t>
            </a:r>
            <a:r>
              <a:rPr lang="fr-FR" dirty="0" smtClean="0"/>
              <a:t> arbitrages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Decomposition</a:t>
            </a:r>
            <a:r>
              <a:rPr lang="fr-FR" dirty="0" smtClean="0"/>
              <a:t> </a:t>
            </a:r>
            <a:r>
              <a:rPr lang="fr-FR" dirty="0" err="1" smtClean="0"/>
              <a:t>depending</a:t>
            </a:r>
            <a:r>
              <a:rPr lang="fr-FR" dirty="0" smtClean="0"/>
              <a:t> on time </a:t>
            </a:r>
            <a:r>
              <a:rPr lang="fr-FR" dirty="0" err="1" smtClean="0"/>
              <a:t>scale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8" name="Flèche vers le bas 7"/>
          <p:cNvSpPr/>
          <p:nvPr/>
        </p:nvSpPr>
        <p:spPr>
          <a:xfrm>
            <a:off x="6063911" y="1492249"/>
            <a:ext cx="261688" cy="29474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385009" y="1492248"/>
            <a:ext cx="2169444" cy="62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Voltage, </a:t>
            </a:r>
            <a:r>
              <a:rPr lang="fr-FR" sz="1200" dirty="0" err="1" smtClean="0"/>
              <a:t>Frequency</a:t>
            </a:r>
            <a:endParaRPr lang="fr-FR" sz="1200" dirty="0" smtClean="0"/>
          </a:p>
          <a:p>
            <a:pPr algn="ctr"/>
            <a:r>
              <a:rPr lang="fr-FR" sz="1200" dirty="0" smtClean="0"/>
              <a:t>Real time </a:t>
            </a:r>
            <a:r>
              <a:rPr lang="fr-FR" sz="1200" dirty="0" err="1" smtClean="0"/>
              <a:t>balancing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6385009" y="2567629"/>
            <a:ext cx="2169444" cy="65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Production </a:t>
            </a:r>
            <a:r>
              <a:rPr lang="fr-FR" sz="1200" dirty="0" err="1" smtClean="0"/>
              <a:t>scheduling</a:t>
            </a:r>
            <a:r>
              <a:rPr lang="fr-FR" sz="1200" dirty="0" smtClean="0"/>
              <a:t>,</a:t>
            </a:r>
          </a:p>
          <a:p>
            <a:pPr algn="ctr"/>
            <a:r>
              <a:rPr lang="fr-FR" sz="1200" dirty="0"/>
              <a:t>Storage </a:t>
            </a:r>
            <a:r>
              <a:rPr lang="fr-FR" sz="1200" dirty="0" err="1" smtClean="0"/>
              <a:t>strategy</a:t>
            </a:r>
            <a:endParaRPr lang="fr-FR" sz="1200" dirty="0" smtClean="0"/>
          </a:p>
          <a:p>
            <a:pPr algn="ctr"/>
            <a:r>
              <a:rPr lang="fr-FR" sz="1200" dirty="0" err="1" smtClean="0"/>
              <a:t>Reserves</a:t>
            </a:r>
            <a:r>
              <a:rPr lang="fr-FR" sz="1200" dirty="0" smtClean="0"/>
              <a:t> &amp; </a:t>
            </a:r>
            <a:r>
              <a:rPr lang="fr-FR" sz="1200" dirty="0" err="1" smtClean="0"/>
              <a:t>priorities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385009" y="3404914"/>
            <a:ext cx="2169444" cy="69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Production, </a:t>
            </a:r>
          </a:p>
          <a:p>
            <a:pPr algn="ctr"/>
            <a:r>
              <a:rPr lang="fr-FR" sz="1200" dirty="0" smtClean="0"/>
              <a:t>Maintenance,</a:t>
            </a:r>
          </a:p>
          <a:p>
            <a:pPr algn="ctr"/>
            <a:r>
              <a:rPr lang="fr-FR" sz="1200" dirty="0" smtClean="0"/>
              <a:t>Storage </a:t>
            </a:r>
            <a:r>
              <a:rPr lang="fr-FR" sz="1200" dirty="0" err="1" smtClean="0"/>
              <a:t>strategy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4932947" y="1504280"/>
            <a:ext cx="1073820" cy="2935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Predictive</a:t>
            </a:r>
            <a:r>
              <a:rPr lang="fr-FR" sz="1400" dirty="0" smtClean="0">
                <a:solidFill>
                  <a:schemeClr val="tx1"/>
                </a:solidFill>
              </a:rPr>
              <a:t> control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But </a:t>
            </a:r>
            <a:r>
              <a:rPr lang="fr-FR" sz="1400" dirty="0" err="1" smtClean="0">
                <a:solidFill>
                  <a:schemeClr val="tx1"/>
                </a:solidFill>
              </a:rPr>
              <a:t>stochastic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will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be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better</a:t>
            </a:r>
            <a:r>
              <a:rPr lang="fr-FR" sz="1400" dirty="0" smtClean="0">
                <a:solidFill>
                  <a:schemeClr val="tx1"/>
                </a:solidFill>
              </a:rPr>
              <a:t>, </a:t>
            </a:r>
            <a:r>
              <a:rPr lang="fr-FR" sz="1400" dirty="0" err="1" smtClean="0">
                <a:solidFill>
                  <a:schemeClr val="tx1"/>
                </a:solidFill>
              </a:rPr>
              <a:t>especially</a:t>
            </a:r>
            <a:r>
              <a:rPr lang="fr-FR" sz="1400" dirty="0" smtClean="0">
                <a:solidFill>
                  <a:schemeClr val="tx1"/>
                </a:solidFill>
              </a:rPr>
              <a:t> for 2 last </a:t>
            </a:r>
            <a:r>
              <a:rPr lang="fr-FR" sz="1400" dirty="0" err="1" smtClean="0">
                <a:solidFill>
                  <a:schemeClr val="tx1"/>
                </a:solidFill>
              </a:rPr>
              <a:t>problems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4729" y="2447309"/>
            <a:ext cx="4622712" cy="19638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8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of the REIDS </a:t>
            </a:r>
            <a:r>
              <a:rPr lang="fr-FR" dirty="0" err="1" smtClean="0"/>
              <a:t>project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r>
              <a:rPr lang="fr-FR" dirty="0" err="1" smtClean="0"/>
              <a:t>specificities</a:t>
            </a:r>
            <a:r>
              <a:rPr lang="fr-FR" dirty="0" smtClean="0"/>
              <a:t>,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: </a:t>
            </a:r>
          </a:p>
          <a:p>
            <a:r>
              <a:rPr lang="fr-FR" dirty="0" err="1"/>
              <a:t>almost</a:t>
            </a:r>
            <a:r>
              <a:rPr lang="fr-FR" dirty="0"/>
              <a:t> all topics of </a:t>
            </a:r>
            <a:r>
              <a:rPr lang="fr-FR" dirty="0" err="1"/>
              <a:t>today’s</a:t>
            </a:r>
            <a:r>
              <a:rPr lang="fr-FR" dirty="0"/>
              <a:t> programme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 smtClean="0"/>
              <a:t>Multifluid</a:t>
            </a:r>
            <a:r>
              <a:rPr lang="fr-FR" dirty="0" smtClean="0"/>
              <a:t> </a:t>
            </a:r>
            <a:r>
              <a:rPr lang="fr-FR" dirty="0"/>
              <a:t>synergies, </a:t>
            </a:r>
            <a:r>
              <a:rPr lang="fr-FR" dirty="0" smtClean="0"/>
              <a:t>Ontologies/</a:t>
            </a: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/>
              <a:t>issues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43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92250"/>
            <a:ext cx="4597461" cy="30392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or </a:t>
            </a:r>
            <a:r>
              <a:rPr lang="fr-FR" dirty="0" err="1" smtClean="0"/>
              <a:t>systems</a:t>
            </a:r>
            <a:r>
              <a:rPr lang="fr-FR" dirty="0" smtClean="0"/>
              <a:t> to model and to control, </a:t>
            </a:r>
            <a:r>
              <a:rPr lang="fr-FR" dirty="0" err="1" smtClean="0"/>
              <a:t>each</a:t>
            </a:r>
            <a:r>
              <a:rPr lang="fr-FR" dirty="0" smtClean="0"/>
              <a:t> one </a:t>
            </a:r>
            <a:r>
              <a:rPr lang="fr-FR" dirty="0" err="1" smtClean="0"/>
              <a:t>having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and interactions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fluids</a:t>
            </a:r>
            <a:endParaRPr lang="fr-F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>
                <a:sym typeface="Wingdings" panose="05000000000000000000" pitchFamily="2" charset="2"/>
              </a:rPr>
              <a:t> «</a:t>
            </a:r>
            <a:r>
              <a:rPr lang="fr-FR" dirty="0" err="1" smtClean="0">
                <a:sym typeface="Wingdings" panose="05000000000000000000" pitchFamily="2" charset="2"/>
              </a:rPr>
              <a:t>Genericity</a:t>
            </a:r>
            <a:r>
              <a:rPr lang="fr-FR" dirty="0" smtClean="0">
                <a:sym typeface="Wingdings" panose="05000000000000000000" pitchFamily="2" charset="2"/>
              </a:rPr>
              <a:t>»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key in the </a:t>
            </a:r>
            <a:r>
              <a:rPr lang="fr-FR" dirty="0" err="1" smtClean="0">
                <a:sym typeface="Wingdings" panose="05000000000000000000" pitchFamily="2" charset="2"/>
              </a:rPr>
              <a:t>approach</a:t>
            </a:r>
            <a:r>
              <a:rPr lang="fr-FR" dirty="0" smtClean="0">
                <a:sym typeface="Wingdings" panose="05000000000000000000" pitchFamily="2" charset="2"/>
              </a:rPr>
              <a:t>, a </a:t>
            </a:r>
            <a:r>
              <a:rPr lang="fr-FR" dirty="0" err="1" smtClean="0">
                <a:sym typeface="Wingdings" panose="05000000000000000000" pitchFamily="2" charset="2"/>
              </a:rPr>
              <a:t>wide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variety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assets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be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modeled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project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ym typeface="Wingdings" panose="05000000000000000000" pitchFamily="2" charset="2"/>
              </a:rPr>
              <a:t>address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wide</a:t>
            </a:r>
            <a:r>
              <a:rPr lang="fr-FR" dirty="0" smtClean="0">
                <a:sym typeface="Wingdings" panose="05000000000000000000" pitchFamily="2" charset="2"/>
              </a:rPr>
              <a:t> range of situations and </a:t>
            </a:r>
            <a:r>
              <a:rPr lang="fr-FR" dirty="0" err="1" smtClean="0">
                <a:sym typeface="Wingdings" panose="05000000000000000000" pitchFamily="2" charset="2"/>
              </a:rPr>
              <a:t>assess</a:t>
            </a:r>
            <a:r>
              <a:rPr lang="fr-FR" dirty="0" smtClean="0">
                <a:sym typeface="Wingdings" panose="05000000000000000000" pitchFamily="2" charset="2"/>
              </a:rPr>
              <a:t> synergies</a:t>
            </a: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Interactions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networks / </a:t>
            </a:r>
            <a:r>
              <a:rPr lang="fr-FR" dirty="0" err="1" smtClean="0"/>
              <a:t>energies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12</a:t>
            </a:fld>
            <a:endParaRPr lang="en-US" noProof="0" dirty="0"/>
          </a:p>
        </p:txBody>
      </p:sp>
      <p:grpSp>
        <p:nvGrpSpPr>
          <p:cNvPr id="101" name="Groupe 100"/>
          <p:cNvGrpSpPr/>
          <p:nvPr/>
        </p:nvGrpSpPr>
        <p:grpSpPr>
          <a:xfrm>
            <a:off x="7415216" y="3399990"/>
            <a:ext cx="2349638" cy="583938"/>
            <a:chOff x="593766" y="5747657"/>
            <a:chExt cx="2725388" cy="775720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593766" y="5902036"/>
              <a:ext cx="36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746166" y="6054436"/>
              <a:ext cx="36000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898566" y="6206836"/>
              <a:ext cx="360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050966" y="6359236"/>
              <a:ext cx="36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ZoneTexte 105"/>
            <p:cNvSpPr txBox="1"/>
            <p:nvPr/>
          </p:nvSpPr>
          <p:spPr>
            <a:xfrm>
              <a:off x="1033153" y="5747657"/>
              <a:ext cx="1793174" cy="30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Heat network</a:t>
              </a:r>
              <a:endParaRPr lang="en-US" sz="900" dirty="0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1221180" y="5911932"/>
              <a:ext cx="1793174" cy="30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Electrical grid</a:t>
              </a:r>
              <a:endParaRPr lang="en-US" sz="900" dirty="0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1373580" y="6064330"/>
              <a:ext cx="1793174" cy="30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Gas network</a:t>
              </a:r>
              <a:endParaRPr lang="en-US" sz="900" dirty="0"/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1525980" y="6216733"/>
              <a:ext cx="1793174" cy="306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Water network</a:t>
              </a:r>
              <a:endParaRPr lang="en-US" sz="900" dirty="0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4907061" y="1377947"/>
            <a:ext cx="3991124" cy="2072633"/>
            <a:chOff x="2877517" y="1734206"/>
            <a:chExt cx="4364797" cy="2266685"/>
          </a:xfrm>
        </p:grpSpPr>
        <p:grpSp>
          <p:nvGrpSpPr>
            <p:cNvPr id="111" name="Groupe 110"/>
            <p:cNvGrpSpPr/>
            <p:nvPr/>
          </p:nvGrpSpPr>
          <p:grpSpPr>
            <a:xfrm>
              <a:off x="3312518" y="1734206"/>
              <a:ext cx="3929796" cy="2266685"/>
              <a:chOff x="1679196" y="2313710"/>
              <a:chExt cx="5743944" cy="3400310"/>
            </a:xfrm>
          </p:grpSpPr>
          <p:cxnSp>
            <p:nvCxnSpPr>
              <p:cNvPr id="115" name="Connecteur droit 114"/>
              <p:cNvCxnSpPr/>
              <p:nvPr/>
            </p:nvCxnSpPr>
            <p:spPr>
              <a:xfrm flipV="1">
                <a:off x="4816548" y="2890684"/>
                <a:ext cx="1643246" cy="841344"/>
              </a:xfrm>
              <a:prstGeom prst="line">
                <a:avLst/>
              </a:prstGeom>
              <a:ln w="1905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e 115"/>
              <p:cNvGrpSpPr/>
              <p:nvPr/>
            </p:nvGrpSpPr>
            <p:grpSpPr>
              <a:xfrm>
                <a:off x="1679196" y="2313710"/>
                <a:ext cx="5743944" cy="3400310"/>
                <a:chOff x="1679196" y="2313710"/>
                <a:chExt cx="5743944" cy="3400310"/>
              </a:xfrm>
            </p:grpSpPr>
            <p:grpSp>
              <p:nvGrpSpPr>
                <p:cNvPr id="117" name="Groupe 116"/>
                <p:cNvGrpSpPr/>
                <p:nvPr/>
              </p:nvGrpSpPr>
              <p:grpSpPr>
                <a:xfrm>
                  <a:off x="1679196" y="2313710"/>
                  <a:ext cx="5743944" cy="3400310"/>
                  <a:chOff x="1679196" y="2313710"/>
                  <a:chExt cx="5743944" cy="3400310"/>
                </a:xfrm>
              </p:grpSpPr>
              <p:grpSp>
                <p:nvGrpSpPr>
                  <p:cNvPr id="124" name="Groupe 123"/>
                  <p:cNvGrpSpPr/>
                  <p:nvPr/>
                </p:nvGrpSpPr>
                <p:grpSpPr>
                  <a:xfrm>
                    <a:off x="1679196" y="2313710"/>
                    <a:ext cx="5743944" cy="3400310"/>
                    <a:chOff x="586665" y="1886197"/>
                    <a:chExt cx="5743944" cy="3400310"/>
                  </a:xfrm>
                </p:grpSpPr>
                <p:cxnSp>
                  <p:nvCxnSpPr>
                    <p:cNvPr id="128" name="Connecteur droit avec flèche 127"/>
                    <p:cNvCxnSpPr>
                      <a:stCxn id="162" idx="6"/>
                      <a:endCxn id="161" idx="6"/>
                    </p:cNvCxnSpPr>
                    <p:nvPr/>
                  </p:nvCxnSpPr>
                  <p:spPr>
                    <a:xfrm flipH="1">
                      <a:off x="3888841" y="3666507"/>
                      <a:ext cx="540000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9" name="Groupe 128"/>
                    <p:cNvGrpSpPr/>
                    <p:nvPr/>
                  </p:nvGrpSpPr>
                  <p:grpSpPr>
                    <a:xfrm>
                      <a:off x="586665" y="1886197"/>
                      <a:ext cx="5743944" cy="3400310"/>
                      <a:chOff x="586665" y="1886197"/>
                      <a:chExt cx="5743944" cy="3400310"/>
                    </a:xfrm>
                  </p:grpSpPr>
                  <p:grpSp>
                    <p:nvGrpSpPr>
                      <p:cNvPr id="130" name="Groupe 129"/>
                      <p:cNvGrpSpPr/>
                      <p:nvPr/>
                    </p:nvGrpSpPr>
                    <p:grpSpPr>
                      <a:xfrm>
                        <a:off x="586665" y="1886197"/>
                        <a:ext cx="5743944" cy="3400310"/>
                        <a:chOff x="1465439" y="2064327"/>
                        <a:chExt cx="5743944" cy="3400310"/>
                      </a:xfrm>
                    </p:grpSpPr>
                    <p:sp>
                      <p:nvSpPr>
                        <p:cNvPr id="134" name="Ellipse 133"/>
                        <p:cNvSpPr/>
                        <p:nvPr/>
                      </p:nvSpPr>
                      <p:spPr>
                        <a:xfrm>
                          <a:off x="1555668" y="2173184"/>
                          <a:ext cx="792000" cy="792000"/>
                        </a:xfrm>
                        <a:prstGeom prst="ellipse">
                          <a:avLst/>
                        </a:prstGeom>
                        <a:noFill/>
                        <a:ln/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135" name="Groupe 134"/>
                        <p:cNvGrpSpPr/>
                        <p:nvPr/>
                      </p:nvGrpSpPr>
                      <p:grpSpPr>
                        <a:xfrm>
                          <a:off x="1465439" y="2064327"/>
                          <a:ext cx="5743944" cy="3400310"/>
                          <a:chOff x="1465439" y="2064327"/>
                          <a:chExt cx="5743944" cy="3400310"/>
                        </a:xfrm>
                      </p:grpSpPr>
                      <p:grpSp>
                        <p:nvGrpSpPr>
                          <p:cNvPr id="136" name="Groupe 135"/>
                          <p:cNvGrpSpPr/>
                          <p:nvPr/>
                        </p:nvGrpSpPr>
                        <p:grpSpPr>
                          <a:xfrm>
                            <a:off x="2607615" y="2224637"/>
                            <a:ext cx="3240000" cy="3240000"/>
                            <a:chOff x="2952000" y="1809000"/>
                            <a:chExt cx="3240000" cy="3240000"/>
                          </a:xfrm>
                        </p:grpSpPr>
                        <p:grpSp>
                          <p:nvGrpSpPr>
                            <p:cNvPr id="159" name="Groupe 158"/>
                            <p:cNvGrpSpPr/>
                            <p:nvPr/>
                          </p:nvGrpSpPr>
                          <p:grpSpPr>
                            <a:xfrm>
                              <a:off x="2952000" y="1809000"/>
                              <a:ext cx="3240000" cy="3240000"/>
                              <a:chOff x="2952000" y="1809000"/>
                              <a:chExt cx="3240000" cy="3240000"/>
                            </a:xfrm>
                          </p:grpSpPr>
                          <p:sp>
                            <p:nvSpPr>
                              <p:cNvPr id="161" name="Ellipse 160"/>
                              <p:cNvSpPr/>
                              <p:nvPr/>
                            </p:nvSpPr>
                            <p:spPr>
                              <a:xfrm>
                                <a:off x="4032000" y="2889000"/>
                                <a:ext cx="1080000" cy="10800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chemeClr val="bg2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162" name="Ellipse 161"/>
                              <p:cNvSpPr/>
                              <p:nvPr/>
                            </p:nvSpPr>
                            <p:spPr>
                              <a:xfrm>
                                <a:off x="3492000" y="2349000"/>
                                <a:ext cx="2160000" cy="21600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FF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163" name="Ellipse 162"/>
                              <p:cNvSpPr/>
                              <p:nvPr/>
                            </p:nvSpPr>
                            <p:spPr>
                              <a:xfrm>
                                <a:off x="2952000" y="1809000"/>
                                <a:ext cx="3240000" cy="32400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60" name="Ellipse 159"/>
                            <p:cNvSpPr/>
                            <p:nvPr/>
                          </p:nvSpPr>
                          <p:spPr>
                            <a:xfrm>
                              <a:off x="4392000" y="3249000"/>
                              <a:ext cx="360000" cy="360000"/>
                            </a:xfrm>
                            <a:prstGeom prst="ellipse">
                              <a:avLst/>
                            </a:prstGeom>
                            <a:noFill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endParaRPr lang="en-US" dirty="0"/>
                            </a:p>
                          </p:txBody>
                        </p:sp>
                      </p:grpSp>
                      <p:grpSp>
                        <p:nvGrpSpPr>
                          <p:cNvPr id="137" name="Groupe 136"/>
                          <p:cNvGrpSpPr/>
                          <p:nvPr/>
                        </p:nvGrpSpPr>
                        <p:grpSpPr>
                          <a:xfrm>
                            <a:off x="1465439" y="2244680"/>
                            <a:ext cx="1008112" cy="469573"/>
                            <a:chOff x="5906811" y="2921574"/>
                            <a:chExt cx="1008112" cy="469573"/>
                          </a:xfrm>
                        </p:grpSpPr>
                        <p:pic>
                          <p:nvPicPr>
                            <p:cNvPr id="157" name="Picture 6" descr="Afficher l'image d'origine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40720" y="2921574"/>
                              <a:ext cx="340296" cy="34029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  <p:sp>
                          <p:nvSpPr>
                            <p:cNvPr id="158" name="ZoneTexte 157"/>
                            <p:cNvSpPr txBox="1"/>
                            <p:nvPr/>
                          </p:nvSpPr>
                          <p:spPr>
                            <a:xfrm>
                              <a:off x="5906811" y="3175702"/>
                              <a:ext cx="1008112" cy="21544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800" b="1" dirty="0" smtClean="0"/>
                                <a:t>PV panels</a:t>
                              </a:r>
                              <a:endParaRPr lang="en-US" sz="800" b="1" dirty="0"/>
                            </a:p>
                          </p:txBody>
                        </p:sp>
                      </p:grpSp>
                      <p:grpSp>
                        <p:nvGrpSpPr>
                          <p:cNvPr id="138" name="Groupe 137"/>
                          <p:cNvGrpSpPr/>
                          <p:nvPr/>
                        </p:nvGrpSpPr>
                        <p:grpSpPr>
                          <a:xfrm>
                            <a:off x="1514887" y="4316058"/>
                            <a:ext cx="1008112" cy="792000"/>
                            <a:chOff x="1479261" y="3936048"/>
                            <a:chExt cx="1008112" cy="792000"/>
                          </a:xfrm>
                          <a:noFill/>
                        </p:grpSpPr>
                        <p:grpSp>
                          <p:nvGrpSpPr>
                            <p:cNvPr id="153" name="Groupe 152"/>
                            <p:cNvGrpSpPr/>
                            <p:nvPr/>
                          </p:nvGrpSpPr>
                          <p:grpSpPr>
                            <a:xfrm>
                              <a:off x="1479261" y="3977808"/>
                              <a:ext cx="1008112" cy="449826"/>
                              <a:chOff x="6027510" y="3942183"/>
                              <a:chExt cx="1008112" cy="449826"/>
                            </a:xfrm>
                            <a:grpFill/>
                          </p:grpSpPr>
                          <p:pic>
                            <p:nvPicPr>
                              <p:cNvPr id="155" name="Picture 66" descr="Afficher l'image d'origine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44809" y="3942183"/>
                                <a:ext cx="324221" cy="324222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</p:pic>
                          <p:sp>
                            <p:nvSpPr>
                              <p:cNvPr id="156" name="ZoneTexte 155"/>
                              <p:cNvSpPr txBox="1"/>
                              <p:nvPr/>
                            </p:nvSpPr>
                            <p:spPr>
                              <a:xfrm>
                                <a:off x="6027510" y="4176566"/>
                                <a:ext cx="1008112" cy="215443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en-US" sz="800" b="1" dirty="0" smtClean="0"/>
                                  <a:t>Windmills</a:t>
                                </a:r>
                                <a:endParaRPr lang="en-US" sz="800" b="1" dirty="0"/>
                              </a:p>
                            </p:txBody>
                          </p:sp>
                        </p:grpSp>
                        <p:sp>
                          <p:nvSpPr>
                            <p:cNvPr id="154" name="Ellipse 153"/>
                            <p:cNvSpPr/>
                            <p:nvPr/>
                          </p:nvSpPr>
                          <p:spPr>
                            <a:xfrm>
                              <a:off x="1569902" y="3936048"/>
                              <a:ext cx="792000" cy="792000"/>
                            </a:xfrm>
                            <a:prstGeom prst="ellipse">
                              <a:avLst/>
                            </a:prstGeom>
                            <a:grpFill/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139" name="Groupe 138"/>
                          <p:cNvGrpSpPr/>
                          <p:nvPr/>
                        </p:nvGrpSpPr>
                        <p:grpSpPr>
                          <a:xfrm>
                            <a:off x="5985247" y="2064327"/>
                            <a:ext cx="1224136" cy="792000"/>
                            <a:chOff x="6816519" y="2563091"/>
                            <a:chExt cx="1224136" cy="792000"/>
                          </a:xfrm>
                          <a:noFill/>
                        </p:grpSpPr>
                        <p:grpSp>
                          <p:nvGrpSpPr>
                            <p:cNvPr id="149" name="Groupe 148"/>
                            <p:cNvGrpSpPr/>
                            <p:nvPr/>
                          </p:nvGrpSpPr>
                          <p:grpSpPr>
                            <a:xfrm>
                              <a:off x="6816519" y="2622151"/>
                              <a:ext cx="1224136" cy="600759"/>
                              <a:chOff x="2763935" y="5708136"/>
                              <a:chExt cx="1224136" cy="600759"/>
                            </a:xfrm>
                            <a:grpFill/>
                          </p:grpSpPr>
                          <p:pic>
                            <p:nvPicPr>
                              <p:cNvPr id="151" name="Picture 8" descr="https://cdn2.iconfinder.com/data/icons/ios-7-icons/50/car_battery-128.png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60488" y="5708136"/>
                                <a:ext cx="446032" cy="446033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</p:pic>
                          <p:sp>
                            <p:nvSpPr>
                              <p:cNvPr id="152" name="ZoneTexte 151"/>
                              <p:cNvSpPr txBox="1"/>
                              <p:nvPr/>
                            </p:nvSpPr>
                            <p:spPr>
                              <a:xfrm>
                                <a:off x="2763935" y="6093450"/>
                                <a:ext cx="1224136" cy="215445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lvl="0" algn="ctr"/>
                                <a:r>
                                  <a:rPr lang="en-US" sz="800" b="1" dirty="0" smtClean="0"/>
                                  <a:t>Storage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50" name="Ellipse 149"/>
                            <p:cNvSpPr/>
                            <p:nvPr/>
                          </p:nvSpPr>
                          <p:spPr>
                            <a:xfrm>
                              <a:off x="7040089" y="2563091"/>
                              <a:ext cx="792000" cy="792000"/>
                            </a:xfrm>
                            <a:prstGeom prst="ellipse">
                              <a:avLst/>
                            </a:prstGeom>
                            <a:grpFill/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140" name="Connecteur droit 139"/>
                          <p:cNvCxnSpPr>
                            <a:stCxn id="134" idx="6"/>
                          </p:cNvCxnSpPr>
                          <p:nvPr/>
                        </p:nvCxnSpPr>
                        <p:spPr>
                          <a:xfrm>
                            <a:off x="2347668" y="2569184"/>
                            <a:ext cx="561787" cy="340271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Connecteur droit 140"/>
                          <p:cNvCxnSpPr>
                            <a:stCxn id="134" idx="5"/>
                          </p:cNvCxnSpPr>
                          <p:nvPr/>
                        </p:nvCxnSpPr>
                        <p:spPr>
                          <a:xfrm>
                            <a:off x="2231682" y="2849198"/>
                            <a:ext cx="988815" cy="57729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FF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2" name="Connecteur droit 141"/>
                          <p:cNvCxnSpPr/>
                          <p:nvPr/>
                        </p:nvCxnSpPr>
                        <p:spPr>
                          <a:xfrm flipV="1">
                            <a:off x="2397528" y="4195042"/>
                            <a:ext cx="772738" cy="34406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FF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Connecteur droit 142"/>
                          <p:cNvCxnSpPr>
                            <a:stCxn id="162" idx="7"/>
                            <a:endCxn id="150" idx="2"/>
                          </p:cNvCxnSpPr>
                          <p:nvPr/>
                        </p:nvCxnSpPr>
                        <p:spPr>
                          <a:xfrm flipV="1">
                            <a:off x="4991290" y="2460327"/>
                            <a:ext cx="1217527" cy="620634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FF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4" name="Connecteur droit 143"/>
                          <p:cNvCxnSpPr/>
                          <p:nvPr/>
                        </p:nvCxnSpPr>
                        <p:spPr>
                          <a:xfrm flipV="1">
                            <a:off x="5681744" y="2766343"/>
                            <a:ext cx="656060" cy="347625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pic>
                        <p:nvPicPr>
                          <p:cNvPr id="145" name="Picture 3" descr="C:\Users\RX5294\Desktop\téléchargement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8736" y="4303838"/>
                            <a:ext cx="344144" cy="32477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146" name="Picture 3" descr="C:\Users\RX5294\Desktop\téléchargement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4217" y="2615563"/>
                            <a:ext cx="344144" cy="32477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147" name="Picture 3" descr="C:\Users\RX5294\Desktop\téléchargement.png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2851" y="3979246"/>
                            <a:ext cx="344144" cy="32477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pic>
                        <p:nvPicPr>
                          <p:cNvPr id="148" name="Picture 4" descr="Afficher l'image d'origine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/>
                          <a:srcRect l="6704" t="12373" r="6732" b="720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0748" y="4668600"/>
                            <a:ext cx="448185" cy="25332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grpSp>
                  </p:grpSp>
                  <p:grpSp>
                    <p:nvGrpSpPr>
                      <p:cNvPr id="131" name="Groupe 130"/>
                      <p:cNvGrpSpPr/>
                      <p:nvPr/>
                    </p:nvGrpSpPr>
                    <p:grpSpPr>
                      <a:xfrm>
                        <a:off x="3528960" y="3149326"/>
                        <a:ext cx="1224136" cy="411982"/>
                        <a:chOff x="2474442" y="2902557"/>
                        <a:chExt cx="1224136" cy="411982"/>
                      </a:xfrm>
                    </p:grpSpPr>
                    <p:pic>
                      <p:nvPicPr>
                        <p:cNvPr id="132" name="Picture 34" descr="Afficher l'image d'origine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9345" y="2902557"/>
                          <a:ext cx="294333" cy="294333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133" name="ZoneTexte 132"/>
                        <p:cNvSpPr txBox="1"/>
                        <p:nvPr/>
                      </p:nvSpPr>
                      <p:spPr>
                        <a:xfrm>
                          <a:off x="2474442" y="3099096"/>
                          <a:ext cx="1224136" cy="21544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lvl="0" algn="ctr"/>
                          <a:r>
                            <a:rPr lang="en-US" sz="800" b="1" dirty="0" smtClean="0"/>
                            <a:t>P2G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25" name="Groupe 124"/>
                  <p:cNvGrpSpPr/>
                  <p:nvPr/>
                </p:nvGrpSpPr>
                <p:grpSpPr>
                  <a:xfrm>
                    <a:off x="3939726" y="3503851"/>
                    <a:ext cx="461751" cy="316078"/>
                    <a:chOff x="638176" y="4830945"/>
                    <a:chExt cx="461751" cy="316078"/>
                  </a:xfrm>
                </p:grpSpPr>
                <p:pic>
                  <p:nvPicPr>
                    <p:cNvPr id="126" name="Picture 2" descr="Afficher l'image d'origin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38176" y="4830945"/>
                      <a:ext cx="381583" cy="31607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27" name="ZoneTexte 126"/>
                    <p:cNvSpPr txBox="1"/>
                    <p:nvPr/>
                  </p:nvSpPr>
                  <p:spPr>
                    <a:xfrm>
                      <a:off x="692061" y="4902768"/>
                      <a:ext cx="40786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5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8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8" name="Groupe 117"/>
                <p:cNvGrpSpPr/>
                <p:nvPr/>
              </p:nvGrpSpPr>
              <p:grpSpPr>
                <a:xfrm>
                  <a:off x="2918692" y="3732650"/>
                  <a:ext cx="415081" cy="243333"/>
                  <a:chOff x="7647440" y="4528068"/>
                  <a:chExt cx="489540" cy="256170"/>
                </a:xfrm>
              </p:grpSpPr>
              <p:pic>
                <p:nvPicPr>
                  <p:cNvPr id="121" name="Picture 4" descr="Afficher l'image d'origine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7906786" y="4570945"/>
                    <a:ext cx="173838" cy="173838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2" name="Rectangle 121"/>
                  <p:cNvSpPr/>
                  <p:nvPr/>
                </p:nvSpPr>
                <p:spPr>
                  <a:xfrm>
                    <a:off x="7647440" y="4528068"/>
                    <a:ext cx="489540" cy="256170"/>
                  </a:xfrm>
                  <a:prstGeom prst="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23" name="Picture 6" descr="Afficher l'image d'origine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10080" t="11642" r="4241" b="12759"/>
                  <a:stretch>
                    <a:fillRect/>
                  </a:stretch>
                </p:blipFill>
                <p:spPr bwMode="auto">
                  <a:xfrm>
                    <a:off x="7720608" y="4588344"/>
                    <a:ext cx="143802" cy="126884"/>
                  </a:xfrm>
                  <a:prstGeom prst="rect">
                    <a:avLst/>
                  </a:prstGeom>
                  <a:noFill/>
                </p:spPr>
              </p:pic>
            </p:grpSp>
            <p:cxnSp>
              <p:nvCxnSpPr>
                <p:cNvPr id="119" name="Connecteur droit avec flèche 118"/>
                <p:cNvCxnSpPr/>
                <p:nvPr/>
              </p:nvCxnSpPr>
              <p:spPr>
                <a:xfrm flipH="1">
                  <a:off x="2821372" y="4066127"/>
                  <a:ext cx="5400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ZoneTexte 119"/>
                <p:cNvSpPr txBox="1"/>
                <p:nvPr/>
              </p:nvSpPr>
              <p:spPr>
                <a:xfrm>
                  <a:off x="2492115" y="4109851"/>
                  <a:ext cx="1224136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sz="700" b="1" dirty="0" smtClean="0"/>
                    <a:t>Heat pump</a:t>
                  </a:r>
                </a:p>
              </p:txBody>
            </p:sp>
          </p:grpSp>
        </p:grpSp>
        <p:pic>
          <p:nvPicPr>
            <p:cNvPr id="112" name="Picture 6" descr="Afficher l'image d'origine"/>
            <p:cNvPicPr>
              <a:picLocks noChangeAspect="1" noChangeArrowheads="1"/>
            </p:cNvPicPr>
            <p:nvPr/>
          </p:nvPicPr>
          <p:blipFill>
            <a:blip r:embed="rId11" cstate="print"/>
            <a:srcRect t="26207" b="26319"/>
            <a:stretch>
              <a:fillRect/>
            </a:stretch>
          </p:blipFill>
          <p:spPr bwMode="auto">
            <a:xfrm>
              <a:off x="2877517" y="3424369"/>
              <a:ext cx="462522" cy="219575"/>
            </a:xfrm>
            <a:prstGeom prst="rect">
              <a:avLst/>
            </a:prstGeom>
            <a:noFill/>
          </p:spPr>
        </p:pic>
        <p:sp>
          <p:nvSpPr>
            <p:cNvPr id="113" name="Heptagone 112"/>
            <p:cNvSpPr/>
            <p:nvPr/>
          </p:nvSpPr>
          <p:spPr>
            <a:xfrm>
              <a:off x="2978205" y="3073565"/>
              <a:ext cx="301557" cy="282102"/>
            </a:xfrm>
            <a:prstGeom prst="hept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4" name="Heptagone 113"/>
            <p:cNvSpPr/>
            <p:nvPr/>
          </p:nvSpPr>
          <p:spPr>
            <a:xfrm>
              <a:off x="5620500" y="3037253"/>
              <a:ext cx="206651" cy="199310"/>
            </a:xfrm>
            <a:prstGeom prst="hept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en-US" sz="1200" dirty="0"/>
            </a:p>
          </p:txBody>
        </p:sp>
      </p:grpSp>
      <p:pic>
        <p:nvPicPr>
          <p:cNvPr id="291" name="Image 290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2"/>
          <a:stretch/>
        </p:blipFill>
        <p:spPr>
          <a:xfrm>
            <a:off x="586605" y="3255259"/>
            <a:ext cx="3969609" cy="17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5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Value </a:t>
            </a:r>
            <a:r>
              <a:rPr lang="fr-FR" dirty="0" err="1" smtClean="0"/>
              <a:t>is</a:t>
            </a:r>
            <a:r>
              <a:rPr lang="fr-FR" dirty="0" smtClean="0"/>
              <a:t> in </a:t>
            </a:r>
            <a:r>
              <a:rPr lang="fr-FR" dirty="0" err="1" smtClean="0"/>
              <a:t>optimization</a:t>
            </a:r>
            <a:r>
              <a:rPr lang="fr-FR" dirty="0" smtClean="0"/>
              <a:t>, pain </a:t>
            </a:r>
            <a:r>
              <a:rPr lang="fr-FR" dirty="0" err="1" smtClean="0"/>
              <a:t>is</a:t>
            </a:r>
            <a:r>
              <a:rPr lang="fr-FR" dirty="0" smtClean="0"/>
              <a:t> in </a:t>
            </a:r>
            <a:r>
              <a:rPr lang="fr-FR" dirty="0" err="1" smtClean="0"/>
              <a:t>integration</a:t>
            </a:r>
            <a:endParaRPr lang="fr-FR" dirty="0" smtClean="0"/>
          </a:p>
          <a:p>
            <a:r>
              <a:rPr lang="fr-FR" dirty="0" smtClean="0"/>
              <a:t>Ontologies, </a:t>
            </a:r>
            <a:r>
              <a:rPr lang="fr-FR" dirty="0" err="1" smtClean="0"/>
              <a:t>optimization</a:t>
            </a:r>
            <a:r>
              <a:rPr lang="fr-FR" dirty="0" smtClean="0"/>
              <a:t> and </a:t>
            </a:r>
            <a:r>
              <a:rPr lang="fr-FR" dirty="0" err="1" smtClean="0"/>
              <a:t>interoperability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10" name="Rectangle 9"/>
          <p:cNvSpPr/>
          <p:nvPr/>
        </p:nvSpPr>
        <p:spPr>
          <a:xfrm>
            <a:off x="848678" y="1285372"/>
            <a:ext cx="2196800" cy="164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Input data:</a:t>
            </a:r>
          </a:p>
          <a:p>
            <a:pPr algn="ctr"/>
            <a:r>
              <a:rPr lang="fr-FR" sz="1400" dirty="0" err="1" smtClean="0"/>
              <a:t>Grid</a:t>
            </a:r>
            <a:r>
              <a:rPr lang="fr-FR" sz="1400" dirty="0" smtClean="0"/>
              <a:t> description</a:t>
            </a:r>
          </a:p>
          <a:p>
            <a:pPr algn="ctr"/>
            <a:r>
              <a:rPr lang="fr-FR" sz="1400" dirty="0" err="1" smtClean="0"/>
              <a:t>Forecasts</a:t>
            </a:r>
            <a:endParaRPr lang="fr-FR" sz="1400" dirty="0"/>
          </a:p>
          <a:p>
            <a:pPr algn="ctr"/>
            <a:r>
              <a:rPr lang="fr-FR" sz="1400" dirty="0" smtClean="0"/>
              <a:t>Data on </a:t>
            </a:r>
            <a:r>
              <a:rPr lang="fr-FR" sz="1400" dirty="0" err="1" smtClean="0"/>
              <a:t>assets</a:t>
            </a:r>
            <a:endParaRPr lang="fr-FR" sz="1400" dirty="0" smtClean="0"/>
          </a:p>
          <a:p>
            <a:pPr algn="ctr"/>
            <a:r>
              <a:rPr lang="fr-FR" sz="1400" dirty="0" err="1" smtClean="0"/>
              <a:t>Assets</a:t>
            </a:r>
            <a:r>
              <a:rPr lang="fr-FR" sz="1400" dirty="0" smtClean="0"/>
              <a:t> have a  « Type »</a:t>
            </a:r>
            <a:endParaRPr lang="fr-FR" sz="1400" dirty="0"/>
          </a:p>
        </p:txBody>
      </p:sp>
      <p:sp>
        <p:nvSpPr>
          <p:cNvPr id="11" name="Flèche droite 10"/>
          <p:cNvSpPr/>
          <p:nvPr/>
        </p:nvSpPr>
        <p:spPr>
          <a:xfrm>
            <a:off x="3213755" y="1898983"/>
            <a:ext cx="265928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647960" y="1285372"/>
            <a:ext cx="2196800" cy="164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Generate</a:t>
            </a:r>
            <a:r>
              <a:rPr lang="fr-FR" sz="1400" dirty="0"/>
              <a:t> model and </a:t>
            </a:r>
            <a:r>
              <a:rPr lang="fr-FR" sz="1400" dirty="0" err="1"/>
              <a:t>equations</a:t>
            </a:r>
            <a:r>
              <a:rPr lang="fr-FR" sz="1400" dirty="0"/>
              <a:t>, </a:t>
            </a:r>
            <a:r>
              <a:rPr lang="fr-FR" sz="1400" dirty="0" err="1"/>
              <a:t>parameters</a:t>
            </a:r>
            <a:r>
              <a:rPr lang="fr-FR" sz="1400" dirty="0"/>
              <a:t> and </a:t>
            </a:r>
            <a:r>
              <a:rPr lang="fr-FR" sz="1400" dirty="0" err="1"/>
              <a:t>solving</a:t>
            </a:r>
            <a:r>
              <a:rPr lang="fr-FR" sz="1400" dirty="0"/>
              <a:t> </a:t>
            </a:r>
            <a:r>
              <a:rPr lang="fr-FR" sz="1400" dirty="0" err="1"/>
              <a:t>algorithm</a:t>
            </a:r>
            <a:endParaRPr lang="fr-FR" sz="1400" dirty="0"/>
          </a:p>
        </p:txBody>
      </p:sp>
      <p:sp>
        <p:nvSpPr>
          <p:cNvPr id="13" name="Flèche droite 12"/>
          <p:cNvSpPr/>
          <p:nvPr/>
        </p:nvSpPr>
        <p:spPr>
          <a:xfrm>
            <a:off x="6013037" y="1898983"/>
            <a:ext cx="265928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23179" y="1285372"/>
            <a:ext cx="2196800" cy="164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Results</a:t>
            </a:r>
            <a:r>
              <a:rPr lang="fr-FR" sz="1400" dirty="0" smtClean="0"/>
              <a:t> / set points for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Flèche droite 14"/>
          <p:cNvSpPr/>
          <p:nvPr/>
        </p:nvSpPr>
        <p:spPr>
          <a:xfrm rot="5400000">
            <a:off x="6801778" y="2997086"/>
            <a:ext cx="268587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71950" y="3477124"/>
            <a:ext cx="7795365" cy="31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Each</a:t>
            </a:r>
            <a:r>
              <a:rPr lang="fr-FR" sz="1400" dirty="0"/>
              <a:t> </a:t>
            </a:r>
            <a:r>
              <a:rPr lang="fr-FR" sz="1400" dirty="0" err="1"/>
              <a:t>asset</a:t>
            </a:r>
            <a:r>
              <a:rPr lang="fr-FR" sz="1400" dirty="0"/>
              <a:t> has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own</a:t>
            </a:r>
            <a:r>
              <a:rPr lang="fr-FR" sz="1400" dirty="0"/>
              <a:t> interface / </a:t>
            </a:r>
            <a:r>
              <a:rPr lang="fr-FR" sz="1400" dirty="0" err="1"/>
              <a:t>controller</a:t>
            </a:r>
            <a:r>
              <a:rPr lang="fr-FR" sz="1400" dirty="0"/>
              <a:t> / </a:t>
            </a:r>
            <a:r>
              <a:rPr lang="fr-FR" sz="1400" dirty="0" err="1"/>
              <a:t>telco</a:t>
            </a:r>
            <a:r>
              <a:rPr lang="fr-FR" sz="1400" dirty="0"/>
              <a:t> </a:t>
            </a:r>
            <a:r>
              <a:rPr lang="fr-FR" sz="1400" dirty="0" err="1" smtClean="0"/>
              <a:t>protocol</a:t>
            </a:r>
            <a:r>
              <a:rPr lang="fr-FR" sz="1400" dirty="0" smtClean="0"/>
              <a:t>, </a:t>
            </a:r>
            <a:r>
              <a:rPr lang="fr-FR" sz="1400" dirty="0" err="1" smtClean="0"/>
              <a:t>rules</a:t>
            </a:r>
            <a:r>
              <a:rPr lang="fr-FR" sz="1400" dirty="0" smtClean="0"/>
              <a:t> to </a:t>
            </a:r>
            <a:r>
              <a:rPr lang="fr-FR" sz="1400" dirty="0" err="1" smtClean="0"/>
              <a:t>access</a:t>
            </a:r>
            <a:r>
              <a:rPr lang="fr-FR" sz="1400" dirty="0" smtClean="0"/>
              <a:t> …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71950" y="3886200"/>
            <a:ext cx="7795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Ontologies and </a:t>
            </a:r>
            <a:r>
              <a:rPr lang="fr-FR" sz="1600" dirty="0" err="1" smtClean="0"/>
              <a:t>standardization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key in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to </a:t>
            </a:r>
            <a:r>
              <a:rPr lang="fr-FR" sz="1600" dirty="0" err="1" smtClean="0"/>
              <a:t>make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work</a:t>
            </a:r>
            <a:endParaRPr lang="fr-FR" sz="1600" dirty="0" smtClean="0"/>
          </a:p>
          <a:p>
            <a:r>
              <a:rPr lang="fr-FR" sz="1600" dirty="0" smtClean="0"/>
              <a:t>It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somewhat</a:t>
            </a:r>
            <a:r>
              <a:rPr lang="fr-FR" sz="1600" dirty="0" smtClean="0"/>
              <a:t> </a:t>
            </a:r>
            <a:r>
              <a:rPr lang="fr-FR" sz="1600" dirty="0" err="1" smtClean="0"/>
              <a:t>common</a:t>
            </a:r>
            <a:r>
              <a:rPr lang="fr-FR" sz="1600" dirty="0" smtClean="0"/>
              <a:t> in </a:t>
            </a:r>
            <a:r>
              <a:rPr lang="fr-FR" sz="1600" dirty="0" err="1" smtClean="0"/>
              <a:t>modeling</a:t>
            </a:r>
            <a:r>
              <a:rPr lang="fr-FR" sz="1600" dirty="0"/>
              <a:t> </a:t>
            </a:r>
            <a:r>
              <a:rPr lang="fr-FR" sz="1600" dirty="0" smtClean="0"/>
              <a:t>&amp; </a:t>
            </a:r>
            <a:r>
              <a:rPr lang="fr-FR" sz="1600" dirty="0" err="1" smtClean="0"/>
              <a:t>optimization</a:t>
            </a:r>
            <a:r>
              <a:rPr lang="fr-FR" sz="1600" dirty="0" smtClean="0"/>
              <a:t>, key for </a:t>
            </a:r>
            <a:r>
              <a:rPr lang="fr-FR" sz="1600" dirty="0" err="1" smtClean="0"/>
              <a:t>rules</a:t>
            </a:r>
            <a:r>
              <a:rPr lang="fr-FR" sz="1600" dirty="0" smtClean="0"/>
              <a:t> </a:t>
            </a:r>
            <a:r>
              <a:rPr lang="fr-FR" sz="1600" dirty="0" err="1" smtClean="0"/>
              <a:t>engine</a:t>
            </a:r>
            <a:r>
              <a:rPr lang="fr-FR" sz="1600" dirty="0" smtClean="0"/>
              <a:t> and </a:t>
            </a:r>
            <a:r>
              <a:rPr lang="fr-FR" sz="1600" dirty="0" err="1" smtClean="0"/>
              <a:t>cascading</a:t>
            </a:r>
            <a:r>
              <a:rPr lang="fr-FR" sz="1600" dirty="0" smtClean="0"/>
              <a:t> </a:t>
            </a:r>
            <a:r>
              <a:rPr lang="fr-FR" sz="1600" dirty="0" err="1" smtClean="0"/>
              <a:t>orders</a:t>
            </a:r>
            <a:r>
              <a:rPr lang="fr-FR" sz="1600" dirty="0"/>
              <a:t>.</a:t>
            </a:r>
          </a:p>
        </p:txBody>
      </p:sp>
      <p:sp>
        <p:nvSpPr>
          <p:cNvPr id="18" name="Flèche droite 17"/>
          <p:cNvSpPr/>
          <p:nvPr/>
        </p:nvSpPr>
        <p:spPr>
          <a:xfrm rot="16200000">
            <a:off x="1564026" y="2997085"/>
            <a:ext cx="268587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997242" y="3053750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Real time data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sensor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154782" y="305375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Setpoint</a:t>
            </a:r>
            <a:r>
              <a:rPr lang="fr-FR" sz="1400" dirty="0" smtClean="0"/>
              <a:t> to </a:t>
            </a:r>
            <a:r>
              <a:rPr lang="fr-FR" sz="1400" dirty="0" err="1" smtClean="0"/>
              <a:t>asset</a:t>
            </a:r>
            <a:endParaRPr lang="fr-FR" sz="1400" dirty="0"/>
          </a:p>
        </p:txBody>
      </p:sp>
      <p:sp>
        <p:nvSpPr>
          <p:cNvPr id="21" name="Flèche droite 20"/>
          <p:cNvSpPr/>
          <p:nvPr/>
        </p:nvSpPr>
        <p:spPr>
          <a:xfrm>
            <a:off x="537330" y="1874908"/>
            <a:ext cx="268587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5400000">
            <a:off x="-282902" y="1859111"/>
            <a:ext cx="1192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Targets</a:t>
            </a:r>
            <a:r>
              <a:rPr lang="fr-FR" sz="1100" dirty="0" smtClean="0"/>
              <a:t> </a:t>
            </a:r>
            <a:r>
              <a:rPr lang="fr-FR" sz="1100" dirty="0" err="1" smtClean="0"/>
              <a:t>from</a:t>
            </a:r>
            <a:r>
              <a:rPr lang="fr-FR" sz="1100" dirty="0" smtClean="0"/>
              <a:t> Control </a:t>
            </a:r>
            <a:r>
              <a:rPr lang="fr-FR" sz="1100" dirty="0" err="1" smtClean="0"/>
              <a:t>problem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04097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IDS Official Launch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672"/>
            <a:ext cx="9144000" cy="5144172"/>
          </a:xfrm>
        </p:spPr>
      </p:pic>
      <p:sp>
        <p:nvSpPr>
          <p:cNvPr id="11" name="Espace réservé de la date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07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ym typeface="Wingdings" panose="05000000000000000000" pitchFamily="2" charset="2"/>
              </a:rPr>
              <a:t>Target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to: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microgrid</a:t>
            </a:r>
            <a:r>
              <a:rPr lang="fr-FR" dirty="0" smtClean="0"/>
              <a:t> management system for </a:t>
            </a:r>
            <a:r>
              <a:rPr lang="fr-FR" dirty="0" err="1" smtClean="0"/>
              <a:t>offgrid</a:t>
            </a:r>
            <a:r>
              <a:rPr lang="fr-FR" dirty="0" smtClean="0"/>
              <a:t> areas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REIDS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a </a:t>
            </a:r>
            <a:r>
              <a:rPr lang="fr-FR" dirty="0">
                <a:sym typeface="Wingdings" panose="05000000000000000000" pitchFamily="2" charset="2"/>
              </a:rPr>
              <a:t>Singapore </a:t>
            </a:r>
            <a:r>
              <a:rPr lang="fr-FR" dirty="0" err="1" smtClean="0">
                <a:sym typeface="Wingdings" panose="05000000000000000000" pitchFamily="2" charset="2"/>
              </a:rPr>
              <a:t>based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demonstrator</a:t>
            </a:r>
            <a:r>
              <a:rPr lang="fr-FR" dirty="0" smtClean="0">
                <a:sym typeface="Wingdings" panose="05000000000000000000" pitchFamily="2" charset="2"/>
              </a:rPr>
              <a:t> &amp; test </a:t>
            </a:r>
            <a:r>
              <a:rPr lang="fr-FR" dirty="0" err="1" smtClean="0">
                <a:sym typeface="Wingdings" panose="05000000000000000000" pitchFamily="2" charset="2"/>
              </a:rPr>
              <a:t>bed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err="1" smtClean="0">
                <a:sym typeface="Wingdings" panose="05000000000000000000" pitchFamily="2" charset="2"/>
              </a:rPr>
              <a:t>Various</a:t>
            </a:r>
            <a:r>
              <a:rPr lang="fr-FR" dirty="0" smtClean="0">
                <a:sym typeface="Wingdings" panose="05000000000000000000" pitchFamily="2" charset="2"/>
              </a:rPr>
              <a:t> technologies (RE, Storage, </a:t>
            </a:r>
            <a:r>
              <a:rPr lang="fr-FR" dirty="0" err="1" smtClean="0">
                <a:sym typeface="Wingdings" panose="05000000000000000000" pitchFamily="2" charset="2"/>
              </a:rPr>
              <a:t>Genset</a:t>
            </a:r>
            <a:r>
              <a:rPr lang="fr-FR" dirty="0" smtClean="0">
                <a:sym typeface="Wingdings" panose="05000000000000000000" pitchFamily="2" charset="2"/>
              </a:rPr>
              <a:t>, H2, </a:t>
            </a:r>
            <a:r>
              <a:rPr lang="fr-FR" dirty="0" err="1" smtClean="0">
                <a:sym typeface="Wingdings" panose="05000000000000000000" pitchFamily="2" charset="2"/>
              </a:rPr>
              <a:t>Gas</a:t>
            </a:r>
            <a:r>
              <a:rPr lang="fr-FR" dirty="0" smtClean="0">
                <a:sym typeface="Wingdings" panose="05000000000000000000" pitchFamily="2" charset="2"/>
              </a:rPr>
              <a:t>, Water …)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 a </a:t>
            </a:r>
            <a:r>
              <a:rPr lang="fr-FR" dirty="0" err="1" smtClean="0"/>
              <a:t>nutshell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ENGIE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15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of the REIDS </a:t>
            </a:r>
            <a:r>
              <a:rPr lang="fr-FR" dirty="0" err="1" smtClean="0"/>
              <a:t>project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r>
              <a:rPr lang="fr-FR" dirty="0" err="1" smtClean="0"/>
              <a:t>specificities</a:t>
            </a:r>
            <a:r>
              <a:rPr lang="fr-FR" dirty="0" smtClean="0"/>
              <a:t>,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: </a:t>
            </a:r>
          </a:p>
          <a:p>
            <a:r>
              <a:rPr lang="fr-FR" dirty="0" err="1" smtClean="0"/>
              <a:t>Many</a:t>
            </a:r>
            <a:r>
              <a:rPr lang="fr-FR" dirty="0" smtClean="0"/>
              <a:t> topics </a:t>
            </a:r>
            <a:r>
              <a:rPr lang="fr-FR" dirty="0"/>
              <a:t>of </a:t>
            </a:r>
            <a:r>
              <a:rPr lang="fr-FR" dirty="0" err="1"/>
              <a:t>today’s</a:t>
            </a:r>
            <a:r>
              <a:rPr lang="fr-FR" dirty="0"/>
              <a:t> programme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 smtClean="0"/>
              <a:t>Multifluid</a:t>
            </a:r>
            <a:r>
              <a:rPr lang="fr-FR" dirty="0" smtClean="0"/>
              <a:t> </a:t>
            </a:r>
            <a:r>
              <a:rPr lang="fr-FR" dirty="0"/>
              <a:t>synergies, </a:t>
            </a:r>
            <a:r>
              <a:rPr lang="fr-FR" dirty="0" err="1"/>
              <a:t>Interoperability</a:t>
            </a:r>
            <a:r>
              <a:rPr lang="fr-FR" dirty="0"/>
              <a:t> issues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73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0825" y="1492250"/>
            <a:ext cx="4561807" cy="3039270"/>
          </a:xfrm>
        </p:spPr>
        <p:txBody>
          <a:bodyPr/>
          <a:lstStyle/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consortium</a:t>
            </a:r>
          </a:p>
          <a:p>
            <a:pPr lvl="1"/>
            <a:r>
              <a:rPr lang="fr-FR" dirty="0"/>
              <a:t>4 </a:t>
            </a:r>
            <a:r>
              <a:rPr lang="fr-FR" dirty="0" err="1"/>
              <a:t>Microgrids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by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 smtClean="0"/>
              <a:t>partners</a:t>
            </a:r>
            <a:endParaRPr lang="fr-FR" dirty="0"/>
          </a:p>
          <a:p>
            <a:pPr marL="180000" lvl="1" indent="0">
              <a:buNone/>
            </a:pPr>
            <a:endParaRPr lang="fr-FR" dirty="0" smtClean="0"/>
          </a:p>
          <a:p>
            <a:r>
              <a:rPr lang="fr-FR" dirty="0" smtClean="0"/>
              <a:t>Solutions for off-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/>
              <a:t>microgrids</a:t>
            </a:r>
            <a:r>
              <a:rPr lang="fr-F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Electrical</a:t>
            </a:r>
            <a:r>
              <a:rPr lang="fr-FR" dirty="0"/>
              <a:t> </a:t>
            </a:r>
            <a:r>
              <a:rPr lang="fr-FR" dirty="0" err="1"/>
              <a:t>islands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Telecommunication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 smtClean="0"/>
              <a:t>islands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assets</a:t>
            </a:r>
            <a:r>
              <a:rPr lang="fr-FR" dirty="0" smtClean="0"/>
              <a:t>: </a:t>
            </a:r>
            <a:r>
              <a:rPr lang="fr-FR" dirty="0" err="1" smtClean="0"/>
              <a:t>Genset</a:t>
            </a:r>
            <a:r>
              <a:rPr lang="fr-FR" dirty="0" smtClean="0"/>
              <a:t>, </a:t>
            </a:r>
            <a:r>
              <a:rPr lang="fr-FR" dirty="0" err="1" smtClean="0"/>
              <a:t>RnE</a:t>
            </a:r>
            <a:r>
              <a:rPr lang="fr-FR" dirty="0" smtClean="0"/>
              <a:t>, P2P, </a:t>
            </a:r>
            <a:r>
              <a:rPr lang="fr-FR" dirty="0" err="1" smtClean="0"/>
              <a:t>Desalination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Specificities</a:t>
            </a:r>
            <a:r>
              <a:rPr lang="fr-FR" dirty="0" smtClean="0"/>
              <a:t> of REIDS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smtClean="0"/>
              <a:t>ENGIE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Picture 2" descr="See origin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6334"/>
            <a:ext cx="3827331" cy="19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30119" t="16165" b="15111"/>
          <a:stretch/>
        </p:blipFill>
        <p:spPr>
          <a:xfrm>
            <a:off x="5605454" y="3431173"/>
            <a:ext cx="2768533" cy="14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graphique 1"/>
          <p:cNvSpPr>
            <a:spLocks noGrp="1"/>
          </p:cNvSpPr>
          <p:nvPr>
            <p:ph type="chart" sz="quarter" idx="29"/>
          </p:nvPr>
        </p:nvSpPr>
        <p:spPr/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6</a:t>
            </a:fld>
            <a:endParaRPr lang="en-US" noProof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595" t="24331" r="5854" b="13459"/>
          <a:stretch/>
        </p:blipFill>
        <p:spPr>
          <a:xfrm>
            <a:off x="168442" y="180474"/>
            <a:ext cx="8748797" cy="4716379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348916" y="1624263"/>
            <a:ext cx="8169440" cy="3022558"/>
            <a:chOff x="348916" y="1624263"/>
            <a:chExt cx="8169440" cy="3022558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48916" y="1720516"/>
              <a:ext cx="2081463" cy="48126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200216" y="2242616"/>
              <a:ext cx="1506890" cy="5487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7061643" y="1624263"/>
              <a:ext cx="1059673" cy="64496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7081692" y="2883577"/>
              <a:ext cx="1436664" cy="132747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779647" y="3589431"/>
              <a:ext cx="1797220" cy="4892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4779647" y="4439861"/>
              <a:ext cx="1797220" cy="20696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3043989" y="4002707"/>
              <a:ext cx="1010654" cy="6441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490888" y="3189954"/>
              <a:ext cx="1216217" cy="7082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4221" y="0"/>
            <a:ext cx="3970422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300" b="1" dirty="0" err="1" smtClean="0">
                <a:solidFill>
                  <a:schemeClr val="accent6"/>
                </a:solidFill>
              </a:rPr>
              <a:t>Assets</a:t>
            </a:r>
            <a:r>
              <a:rPr lang="fr-FR" sz="2300" b="1" dirty="0" smtClean="0">
                <a:solidFill>
                  <a:schemeClr val="accent6"/>
                </a:solidFill>
              </a:rPr>
              <a:t> in REIDS</a:t>
            </a:r>
            <a:br>
              <a:rPr lang="fr-FR" sz="2300" b="1" dirty="0" smtClean="0">
                <a:solidFill>
                  <a:schemeClr val="accent6"/>
                </a:solidFill>
              </a:rPr>
            </a:br>
            <a:r>
              <a:rPr lang="fr-FR" b="1" dirty="0" err="1" smtClean="0">
                <a:solidFill>
                  <a:srgbClr val="FF0000"/>
                </a:solidFill>
              </a:rPr>
              <a:t>Assets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connected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</a:rPr>
              <a:t>Engie’s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grid</a:t>
            </a:r>
            <a:endParaRPr lang="fr-F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/>
              <a:t>Local </a:t>
            </a:r>
            <a:r>
              <a:rPr lang="fr-FR" sz="1400" dirty="0" err="1"/>
              <a:t>energy</a:t>
            </a:r>
            <a:r>
              <a:rPr lang="fr-FR" sz="1400" dirty="0"/>
              <a:t> management system: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Driving</a:t>
            </a:r>
            <a:r>
              <a:rPr lang="fr-FR" sz="1400" dirty="0"/>
              <a:t> the </a:t>
            </a:r>
            <a:r>
              <a:rPr lang="fr-FR" sz="1400" dirty="0" err="1"/>
              <a:t>assets</a:t>
            </a:r>
            <a:r>
              <a:rPr lang="fr-FR" sz="1400" dirty="0"/>
              <a:t> </a:t>
            </a:r>
            <a:r>
              <a:rPr lang="fr-FR" sz="1400" dirty="0" err="1"/>
              <a:t>towards</a:t>
            </a:r>
            <a:r>
              <a:rPr lang="fr-FR" sz="1400" dirty="0"/>
              <a:t> </a:t>
            </a:r>
            <a:r>
              <a:rPr lang="fr-FR" sz="1400" dirty="0" err="1"/>
              <a:t>optimized</a:t>
            </a:r>
            <a:r>
              <a:rPr lang="fr-FR" sz="1400" dirty="0"/>
              <a:t> </a:t>
            </a:r>
            <a:r>
              <a:rPr lang="fr-FR" sz="1400" dirty="0" err="1"/>
              <a:t>behavior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Real time management of the </a:t>
            </a:r>
            <a:r>
              <a:rPr lang="fr-FR" sz="1400" dirty="0" err="1"/>
              <a:t>grid</a:t>
            </a:r>
            <a:r>
              <a:rPr lang="fr-FR" sz="1400" dirty="0"/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/>
              <a:t>Stability</a:t>
            </a:r>
            <a:endParaRPr lang="fr-FR" sz="1400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Storage and </a:t>
            </a:r>
            <a:r>
              <a:rPr lang="fr-FR" sz="1400" dirty="0" err="1"/>
              <a:t>RnE</a:t>
            </a:r>
            <a:r>
              <a:rPr lang="fr-FR" sz="1400" dirty="0"/>
              <a:t> </a:t>
            </a:r>
            <a:r>
              <a:rPr lang="fr-FR" sz="1400" dirty="0" err="1"/>
              <a:t>integration</a:t>
            </a:r>
            <a:endParaRPr lang="fr-FR" sz="1400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/>
              <a:t>On-</a:t>
            </a:r>
            <a:r>
              <a:rPr lang="fr-FR" sz="1400" dirty="0" err="1"/>
              <a:t>grid</a:t>
            </a:r>
            <a:r>
              <a:rPr lang="fr-FR" sz="1400" dirty="0"/>
              <a:t>/Off-</a:t>
            </a:r>
            <a:r>
              <a:rPr lang="fr-FR" sz="1400" dirty="0" err="1"/>
              <a:t>grid</a:t>
            </a:r>
            <a:r>
              <a:rPr lang="fr-FR" sz="1400" dirty="0"/>
              <a:t> </a:t>
            </a:r>
            <a:r>
              <a:rPr lang="fr-FR" sz="1400" dirty="0" smtClean="0"/>
              <a:t>services</a:t>
            </a:r>
            <a:endParaRPr lang="fr-FR" sz="1400" dirty="0">
              <a:sym typeface="Wingdings" panose="05000000000000000000" pitchFamily="2" charset="2"/>
            </a:endParaRP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1400" dirty="0">
                <a:sym typeface="Wingdings" panose="05000000000000000000" pitchFamily="2" charset="2"/>
              </a:rPr>
              <a:t>Local </a:t>
            </a:r>
            <a:r>
              <a:rPr lang="fr-FR" sz="1400" dirty="0" err="1">
                <a:sym typeface="Wingdings" panose="05000000000000000000" pitchFamily="2" charset="2"/>
              </a:rPr>
              <a:t>decisions</a:t>
            </a:r>
            <a:r>
              <a:rPr lang="fr-FR" sz="1400" dirty="0">
                <a:sym typeface="Wingdings" panose="05000000000000000000" pitchFamily="2" charset="2"/>
              </a:rPr>
              <a:t> to </a:t>
            </a:r>
            <a:r>
              <a:rPr lang="fr-FR" sz="1400" dirty="0" err="1">
                <a:sym typeface="Wingdings" panose="05000000000000000000" pitchFamily="2" charset="2"/>
              </a:rPr>
              <a:t>be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taken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… </a:t>
            </a:r>
            <a:r>
              <a:rPr lang="fr-FR" sz="1400" dirty="0" err="1" smtClean="0">
                <a:sym typeface="Wingdings" panose="05000000000000000000" pitchFamily="2" charset="2"/>
              </a:rPr>
              <a:t>locally</a:t>
            </a:r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1400" dirty="0" smtClean="0">
                <a:sym typeface="Wingdings" panose="05000000000000000000" pitchFamily="2" charset="2"/>
              </a:rPr>
              <a:t>+ </a:t>
            </a:r>
            <a:r>
              <a:rPr lang="fr-FR" sz="1400" dirty="0" err="1">
                <a:sym typeface="Wingdings" panose="05000000000000000000" pitchFamily="2" charset="2"/>
              </a:rPr>
              <a:t>deployment</a:t>
            </a:r>
            <a:r>
              <a:rPr lang="fr-FR" sz="1400" dirty="0">
                <a:sym typeface="Wingdings" panose="05000000000000000000" pitchFamily="2" charset="2"/>
              </a:rPr>
              <a:t> </a:t>
            </a:r>
            <a:r>
              <a:rPr lang="fr-FR" sz="1400" dirty="0" err="1">
                <a:sym typeface="Wingdings" panose="05000000000000000000" pitchFamily="2" charset="2"/>
              </a:rPr>
              <a:t>constraints</a:t>
            </a:r>
            <a:r>
              <a:rPr lang="fr-FR" sz="1400" dirty="0">
                <a:sym typeface="Wingdings" panose="05000000000000000000" pitchFamily="2" charset="2"/>
              </a:rPr>
              <a:t>, cloud vs </a:t>
            </a:r>
            <a:r>
              <a:rPr lang="fr-FR" sz="1400" dirty="0" err="1" smtClean="0">
                <a:sym typeface="Wingdings" panose="05000000000000000000" pitchFamily="2" charset="2"/>
              </a:rPr>
              <a:t>edge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fr-FR" sz="1400" dirty="0" err="1" smtClean="0">
                <a:sym typeface="Wingdings" panose="05000000000000000000" pitchFamily="2" charset="2"/>
              </a:rPr>
              <a:t>Completely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sym typeface="Wingdings" panose="05000000000000000000" pitchFamily="2" charset="2"/>
              </a:rPr>
              <a:t>autonomous</a:t>
            </a:r>
            <a:r>
              <a:rPr lang="fr-FR" sz="1400" dirty="0" smtClean="0">
                <a:sym typeface="Wingdings" panose="05000000000000000000" pitchFamily="2" charset="2"/>
              </a:rPr>
              <a:t> solution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Global objective: Local </a:t>
            </a:r>
            <a:r>
              <a:rPr lang="fr-FR" dirty="0" err="1" smtClean="0"/>
              <a:t>Energy</a:t>
            </a:r>
            <a:r>
              <a:rPr lang="fr-FR" dirty="0" smtClean="0"/>
              <a:t> Management System, </a:t>
            </a:r>
            <a:r>
              <a:rPr lang="fr-FR" dirty="0" err="1" smtClean="0"/>
              <a:t>decentralizing</a:t>
            </a:r>
            <a:r>
              <a:rPr lang="fr-FR" dirty="0" smtClean="0"/>
              <a:t> production and </a:t>
            </a:r>
            <a:r>
              <a:rPr lang="fr-FR" dirty="0" err="1" smtClean="0"/>
              <a:t>decisions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dirty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8" name="Espace réservé du contenu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46176" y="2484265"/>
            <a:ext cx="339530" cy="33953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4392000" y="1236066"/>
            <a:ext cx="4447590" cy="3142931"/>
          </a:xfrm>
          <a:prstGeom prst="roundRect">
            <a:avLst>
              <a:gd name="adj" fmla="val 900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19291" y="122331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Grid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05120" y="3938992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269722" y="3938992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934324" y="3938992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28" y="3964233"/>
            <a:ext cx="323554" cy="323554"/>
          </a:xfrm>
          <a:prstGeom prst="rect">
            <a:avLst/>
          </a:prstGeom>
        </p:spPr>
      </p:pic>
      <p:pic>
        <p:nvPicPr>
          <p:cNvPr id="15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21" y="3964931"/>
            <a:ext cx="323554" cy="323554"/>
          </a:xfrm>
          <a:prstGeom prst="rect">
            <a:avLst/>
          </a:prstGeom>
        </p:spPr>
      </p:pic>
      <p:pic>
        <p:nvPicPr>
          <p:cNvPr id="16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71" y="3962740"/>
            <a:ext cx="323554" cy="323554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598926" y="3938992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263526" y="3938992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03" y="3964931"/>
            <a:ext cx="323554" cy="323554"/>
          </a:xfrm>
          <a:prstGeom prst="rect">
            <a:avLst/>
          </a:prstGeom>
        </p:spPr>
      </p:pic>
      <p:pic>
        <p:nvPicPr>
          <p:cNvPr id="20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83" y="3962740"/>
            <a:ext cx="323554" cy="323554"/>
          </a:xfrm>
          <a:prstGeom prst="rect">
            <a:avLst/>
          </a:prstGeom>
        </p:spPr>
      </p:pic>
      <p:cxnSp>
        <p:nvCxnSpPr>
          <p:cNvPr id="21" name="Connecteur droit 20"/>
          <p:cNvCxnSpPr/>
          <p:nvPr/>
        </p:nvCxnSpPr>
        <p:spPr>
          <a:xfrm>
            <a:off x="4854548" y="3750292"/>
            <a:ext cx="31566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0"/>
          </p:cNvCxnSpPr>
          <p:nvPr/>
        </p:nvCxnSpPr>
        <p:spPr>
          <a:xfrm>
            <a:off x="7516445" y="3742041"/>
            <a:ext cx="0" cy="196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845985" y="3742041"/>
            <a:ext cx="0" cy="196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187243" y="3742041"/>
            <a:ext cx="0" cy="196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516783" y="3735556"/>
            <a:ext cx="0" cy="196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7451300" y="3146281"/>
            <a:ext cx="994636" cy="505469"/>
            <a:chOff x="6734251" y="1803171"/>
            <a:chExt cx="1101475" cy="751495"/>
          </a:xfrm>
        </p:grpSpPr>
        <p:pic>
          <p:nvPicPr>
            <p:cNvPr id="30" name="Picture 66" descr="Afficher l'image d'origi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4425" y="1803171"/>
              <a:ext cx="324221" cy="324221"/>
            </a:xfrm>
            <a:prstGeom prst="rect">
              <a:avLst/>
            </a:prstGeom>
            <a:noFill/>
          </p:spPr>
        </p:pic>
        <p:pic>
          <p:nvPicPr>
            <p:cNvPr id="31" name="Picture 6" descr="Afficher l'image d'origi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4465" y="1803171"/>
              <a:ext cx="340296" cy="340296"/>
            </a:xfrm>
            <a:prstGeom prst="rect">
              <a:avLst/>
            </a:prstGeom>
            <a:noFill/>
          </p:spPr>
        </p:pic>
        <p:sp>
          <p:nvSpPr>
            <p:cNvPr id="32" name="ZoneTexte 31"/>
            <p:cNvSpPr txBox="1"/>
            <p:nvPr/>
          </p:nvSpPr>
          <p:spPr>
            <a:xfrm>
              <a:off x="6734251" y="2234359"/>
              <a:ext cx="1101475" cy="32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err="1" smtClean="0"/>
                <a:t>RnE</a:t>
              </a:r>
              <a:r>
                <a:rPr lang="en-US" sz="800" b="1" dirty="0" smtClean="0"/>
                <a:t> production</a:t>
              </a:r>
              <a:endParaRPr lang="en-US" sz="800" b="1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579183" y="1745441"/>
            <a:ext cx="1190031" cy="901999"/>
            <a:chOff x="1901071" y="2557551"/>
            <a:chExt cx="1611897" cy="1488559"/>
          </a:xfrm>
        </p:grpSpPr>
        <p:pic>
          <p:nvPicPr>
            <p:cNvPr id="34" name="Picture 2" descr="Afficher l'image d'origi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11703" y="3142342"/>
              <a:ext cx="380003" cy="380003"/>
            </a:xfrm>
            <a:prstGeom prst="rect">
              <a:avLst/>
            </a:prstGeom>
            <a:noFill/>
          </p:spPr>
        </p:pic>
        <p:pic>
          <p:nvPicPr>
            <p:cNvPr id="35" name="Picture 4" descr="Afficher l'image d'origin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1071" y="2557551"/>
              <a:ext cx="380003" cy="380003"/>
            </a:xfrm>
            <a:prstGeom prst="rect">
              <a:avLst/>
            </a:prstGeom>
            <a:noFill/>
          </p:spPr>
        </p:pic>
        <p:pic>
          <p:nvPicPr>
            <p:cNvPr id="36" name="Picture 8" descr="Afficher l'image d'origine"/>
            <p:cNvPicPr>
              <a:picLocks noChangeAspect="1" noChangeArrowheads="1"/>
            </p:cNvPicPr>
            <p:nvPr/>
          </p:nvPicPr>
          <p:blipFill>
            <a:blip r:embed="rId9" cstate="print"/>
            <a:srcRect t="6910" b="6249"/>
            <a:stretch>
              <a:fillRect/>
            </a:stretch>
          </p:blipFill>
          <p:spPr bwMode="auto">
            <a:xfrm>
              <a:off x="1959235" y="3737767"/>
              <a:ext cx="355064" cy="308343"/>
            </a:xfrm>
            <a:prstGeom prst="rect">
              <a:avLst/>
            </a:prstGeom>
            <a:noFill/>
          </p:spPr>
        </p:pic>
        <p:pic>
          <p:nvPicPr>
            <p:cNvPr id="37" name="Picture 24" descr="Afficher l'image d'origi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5888" y="2987385"/>
              <a:ext cx="463384" cy="463385"/>
            </a:xfrm>
            <a:prstGeom prst="rect">
              <a:avLst/>
            </a:prstGeom>
            <a:noFill/>
          </p:spPr>
        </p:pic>
        <p:sp>
          <p:nvSpPr>
            <p:cNvPr id="38" name="ZoneTexte 37"/>
            <p:cNvSpPr txBox="1"/>
            <p:nvPr/>
          </p:nvSpPr>
          <p:spPr>
            <a:xfrm>
              <a:off x="2461573" y="3439682"/>
              <a:ext cx="1051395" cy="558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Weather parameters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2420113" y="3637338"/>
              <a:ext cx="154552" cy="2310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H="1" flipV="1">
              <a:off x="2387101" y="3336004"/>
              <a:ext cx="187564" cy="65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H="1" flipV="1">
              <a:off x="2444612" y="2867302"/>
              <a:ext cx="130053" cy="230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7689321" y="3736236"/>
            <a:ext cx="910329" cy="392541"/>
            <a:chOff x="4768129" y="5635218"/>
            <a:chExt cx="1008112" cy="583602"/>
          </a:xfrm>
        </p:grpSpPr>
        <p:pic>
          <p:nvPicPr>
            <p:cNvPr id="43" name="Picture 4" descr="Afficher l'image d'origin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50465" y="5635218"/>
              <a:ext cx="382771" cy="382771"/>
            </a:xfrm>
            <a:prstGeom prst="rect">
              <a:avLst/>
            </a:prstGeom>
            <a:noFill/>
          </p:spPr>
        </p:pic>
        <p:sp>
          <p:nvSpPr>
            <p:cNvPr id="44" name="ZoneTexte 43"/>
            <p:cNvSpPr txBox="1"/>
            <p:nvPr/>
          </p:nvSpPr>
          <p:spPr>
            <a:xfrm>
              <a:off x="4768129" y="6003376"/>
              <a:ext cx="1008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Local grid state</a:t>
              </a:r>
              <a:endParaRPr lang="en-US" sz="800" b="1" dirty="0"/>
            </a:p>
          </p:txBody>
        </p:sp>
      </p:grpSp>
      <p:cxnSp>
        <p:nvCxnSpPr>
          <p:cNvPr id="45" name="Connecteur droit 44"/>
          <p:cNvCxnSpPr/>
          <p:nvPr/>
        </p:nvCxnSpPr>
        <p:spPr>
          <a:xfrm>
            <a:off x="4876219" y="3753102"/>
            <a:ext cx="0" cy="196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71" y="1930948"/>
            <a:ext cx="465681" cy="329469"/>
          </a:xfrm>
          <a:prstGeom prst="rect">
            <a:avLst/>
          </a:prstGeom>
        </p:spPr>
      </p:pic>
      <p:cxnSp>
        <p:nvCxnSpPr>
          <p:cNvPr id="47" name="Connecteur droit 46"/>
          <p:cNvCxnSpPr/>
          <p:nvPr/>
        </p:nvCxnSpPr>
        <p:spPr>
          <a:xfrm>
            <a:off x="7272000" y="2019193"/>
            <a:ext cx="0" cy="1716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295266" y="2842516"/>
            <a:ext cx="1336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Local production</a:t>
            </a:r>
            <a:endParaRPr lang="en-US" sz="8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314182" y="2210329"/>
            <a:ext cx="1336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Local storage</a:t>
            </a:r>
            <a:endParaRPr lang="en-US" sz="800" b="1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82758" y="2117814"/>
            <a:ext cx="44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à coins arrondis 50"/>
          <p:cNvSpPr/>
          <p:nvPr/>
        </p:nvSpPr>
        <p:spPr>
          <a:xfrm>
            <a:off x="7730329" y="1907448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7730329" y="2486596"/>
            <a:ext cx="505838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à coins arrondis 52"/>
          <p:cNvSpPr/>
          <p:nvPr/>
        </p:nvSpPr>
        <p:spPr>
          <a:xfrm>
            <a:off x="7612566" y="3092002"/>
            <a:ext cx="623601" cy="34857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>
            <a:off x="7274952" y="2668569"/>
            <a:ext cx="455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7280762" y="3248718"/>
            <a:ext cx="351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6811193" y="2426123"/>
            <a:ext cx="4475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31" y="2011922"/>
            <a:ext cx="809103" cy="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of the REIDS </a:t>
            </a:r>
            <a:r>
              <a:rPr lang="fr-FR" dirty="0" err="1" smtClean="0"/>
              <a:t>project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r>
              <a:rPr lang="fr-FR" dirty="0" err="1" smtClean="0"/>
              <a:t>specificities</a:t>
            </a:r>
            <a:r>
              <a:rPr lang="fr-FR" dirty="0" smtClean="0"/>
              <a:t>,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: </a:t>
            </a:r>
          </a:p>
          <a:p>
            <a:r>
              <a:rPr lang="fr-FR" dirty="0" err="1"/>
              <a:t>almost</a:t>
            </a:r>
            <a:r>
              <a:rPr lang="fr-FR" dirty="0"/>
              <a:t> all topics of </a:t>
            </a:r>
            <a:r>
              <a:rPr lang="fr-FR" dirty="0" err="1"/>
              <a:t>today’s</a:t>
            </a:r>
            <a:r>
              <a:rPr lang="fr-FR" dirty="0"/>
              <a:t> programme </a:t>
            </a:r>
            <a:r>
              <a:rPr lang="fr-FR" dirty="0" smtClean="0">
                <a:sym typeface="Wingdings" panose="05000000000000000000" pitchFamily="2" charset="2"/>
              </a:rPr>
              <a:t>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 smtClean="0"/>
              <a:t>Multifluid</a:t>
            </a:r>
            <a:r>
              <a:rPr lang="fr-FR" dirty="0" smtClean="0"/>
              <a:t> </a:t>
            </a:r>
            <a:r>
              <a:rPr lang="fr-FR" dirty="0"/>
              <a:t>synergies, </a:t>
            </a:r>
            <a:r>
              <a:rPr lang="fr-FR" dirty="0" err="1"/>
              <a:t>Interoperability</a:t>
            </a:r>
            <a:r>
              <a:rPr lang="fr-FR" dirty="0"/>
              <a:t> issues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659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, </a:t>
            </a:r>
            <a:r>
              <a:rPr lang="fr-FR" dirty="0" err="1" smtClean="0"/>
              <a:t>depending</a:t>
            </a:r>
            <a:r>
              <a:rPr lang="fr-FR" dirty="0" smtClean="0"/>
              <a:t> on time </a:t>
            </a:r>
            <a:r>
              <a:rPr lang="fr-FR" dirty="0" err="1" smtClean="0"/>
              <a:t>scales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algn="l"/>
            <a:r>
              <a:rPr lang="en-US" noProof="0" smtClean="0"/>
              <a:t>05/2015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en-US" noProof="0" smtClean="0"/>
              <a:t>ENGIE</a:t>
            </a:r>
            <a:endParaRPr lang="en-US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33122C9-A0B9-462F-8757-0847AD287B63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403226" y="1608554"/>
            <a:ext cx="4072522" cy="3039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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252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—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44000" algn="l" defTabSz="914400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Combination</a:t>
            </a:r>
            <a:r>
              <a:rPr lang="fr-FR" dirty="0" smtClean="0"/>
              <a:t> of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Electrical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Optimal Power Flow</a:t>
            </a:r>
          </a:p>
          <a:p>
            <a:pPr lvl="2"/>
            <a:r>
              <a:rPr lang="fr-FR" dirty="0" smtClean="0"/>
              <a:t>Unit </a:t>
            </a:r>
            <a:r>
              <a:rPr lang="fr-FR" dirty="0" err="1" smtClean="0"/>
              <a:t>Commitment</a:t>
            </a:r>
            <a:endParaRPr lang="fr-FR" dirty="0" smtClean="0"/>
          </a:p>
          <a:p>
            <a:pPr lvl="2"/>
            <a:r>
              <a:rPr lang="fr-FR" dirty="0" err="1" smtClean="0"/>
              <a:t>Battery</a:t>
            </a:r>
            <a:r>
              <a:rPr lang="fr-FR" dirty="0" smtClean="0"/>
              <a:t> </a:t>
            </a:r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endParaRPr lang="fr-FR" dirty="0" smtClean="0"/>
          </a:p>
          <a:p>
            <a:pPr lvl="1"/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Dispatch</a:t>
            </a:r>
            <a:r>
              <a:rPr lang="fr-FR" dirty="0" smtClean="0"/>
              <a:t> &amp; </a:t>
            </a:r>
            <a:r>
              <a:rPr lang="fr-FR" dirty="0" err="1" smtClean="0"/>
              <a:t>Scheduling</a:t>
            </a:r>
            <a:r>
              <a:rPr lang="fr-FR" dirty="0" smtClean="0"/>
              <a:t>:</a:t>
            </a:r>
          </a:p>
          <a:p>
            <a:pPr lvl="2"/>
            <a:r>
              <a:rPr lang="fr-FR" dirty="0" smtClean="0"/>
              <a:t>Storage, </a:t>
            </a:r>
            <a:r>
              <a:rPr lang="fr-FR" dirty="0" err="1" smtClean="0"/>
              <a:t>gas</a:t>
            </a:r>
            <a:r>
              <a:rPr lang="fr-FR" dirty="0" smtClean="0"/>
              <a:t>&amp;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fluids</a:t>
            </a:r>
            <a:r>
              <a:rPr lang="fr-FR" dirty="0" smtClean="0"/>
              <a:t>: </a:t>
            </a:r>
            <a:r>
              <a:rPr lang="fr-FR" dirty="0" err="1" smtClean="0"/>
              <a:t>Targets</a:t>
            </a:r>
            <a:r>
              <a:rPr lang="fr-FR" dirty="0" smtClean="0"/>
              <a:t>, flexible </a:t>
            </a:r>
            <a:r>
              <a:rPr lang="fr-FR" dirty="0" err="1" smtClean="0"/>
              <a:t>loads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573765" y="2786346"/>
            <a:ext cx="3088597" cy="8004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73765" y="1569371"/>
            <a:ext cx="3088597" cy="954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73765" y="1571423"/>
            <a:ext cx="1245283" cy="15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Engie</a:t>
            </a:r>
            <a:r>
              <a:rPr lang="fr-FR" sz="1400" b="1" dirty="0" smtClean="0"/>
              <a:t> EMS</a:t>
            </a:r>
            <a:endParaRPr lang="fr-FR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573765" y="2794533"/>
            <a:ext cx="737261" cy="1643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PMS</a:t>
            </a:r>
            <a:endParaRPr lang="fr-FR" sz="1400" b="1" dirty="0"/>
          </a:p>
        </p:txBody>
      </p:sp>
      <p:cxnSp>
        <p:nvCxnSpPr>
          <p:cNvPr id="15" name="Straight Arrow Connector 19"/>
          <p:cNvCxnSpPr/>
          <p:nvPr/>
        </p:nvCxnSpPr>
        <p:spPr>
          <a:xfrm>
            <a:off x="7139162" y="2533944"/>
            <a:ext cx="0" cy="221007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13" y="1349521"/>
            <a:ext cx="1012255" cy="349140"/>
          </a:xfrm>
          <a:prstGeom prst="rect">
            <a:avLst/>
          </a:prstGeom>
        </p:spPr>
      </p:pic>
      <p:pic>
        <p:nvPicPr>
          <p:cNvPr id="17" name="Picture 2" descr="https://upload.wikimedia.org/wikipedia/en/thumb/d/dd/Schneider_Electric.svg/1024px-Schneider_Electr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45" y="2644487"/>
            <a:ext cx="1028697" cy="31041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8" name="Rectangle 17"/>
          <p:cNvSpPr/>
          <p:nvPr/>
        </p:nvSpPr>
        <p:spPr>
          <a:xfrm>
            <a:off x="5664351" y="1569369"/>
            <a:ext cx="2980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/>
              <a:t>μ</a:t>
            </a:r>
            <a:r>
              <a:rPr lang="en-US" sz="1400" dirty="0"/>
              <a:t>EMS – </a:t>
            </a:r>
          </a:p>
          <a:p>
            <a:pPr algn="ctr"/>
            <a:r>
              <a:rPr lang="en-US" sz="1400" dirty="0"/>
              <a:t>Optimization </a:t>
            </a:r>
            <a:r>
              <a:rPr lang="en-US" sz="1400" dirty="0" err="1" smtClean="0"/>
              <a:t>multifluid</a:t>
            </a:r>
            <a:r>
              <a:rPr lang="en-US" sz="1400" dirty="0" smtClean="0"/>
              <a:t> :</a:t>
            </a:r>
          </a:p>
          <a:p>
            <a:pPr algn="ctr"/>
            <a:r>
              <a:rPr lang="en-US" sz="1400" dirty="0" smtClean="0"/>
              <a:t>Guiding the </a:t>
            </a:r>
            <a:r>
              <a:rPr lang="en-US" sz="1400" dirty="0" err="1" smtClean="0"/>
              <a:t>multifluid</a:t>
            </a:r>
            <a:r>
              <a:rPr lang="en-US" sz="1400" dirty="0" smtClean="0"/>
              <a:t> grid towards optimized KPIs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664351" y="2848124"/>
            <a:ext cx="2980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424242"/>
                </a:solidFill>
              </a:rPr>
              <a:t>Power </a:t>
            </a:r>
            <a:r>
              <a:rPr lang="en-US" sz="1400" dirty="0" smtClean="0">
                <a:solidFill>
                  <a:srgbClr val="424242"/>
                </a:solidFill>
              </a:rPr>
              <a:t>control :</a:t>
            </a:r>
          </a:p>
          <a:p>
            <a:pPr lvl="0" algn="ctr"/>
            <a:r>
              <a:rPr lang="en-US" sz="1400" dirty="0" smtClean="0">
                <a:solidFill>
                  <a:srgbClr val="424242"/>
                </a:solidFill>
              </a:rPr>
              <a:t>Stability, following commands given by EMS</a:t>
            </a:r>
            <a:endParaRPr lang="en-US" sz="1400" dirty="0">
              <a:solidFill>
                <a:srgbClr val="424242"/>
              </a:solidFill>
            </a:endParaRPr>
          </a:p>
        </p:txBody>
      </p:sp>
      <p:pic>
        <p:nvPicPr>
          <p:cNvPr id="20" name="Picture 8"/>
          <p:cNvPicPr/>
          <p:nvPr/>
        </p:nvPicPr>
        <p:blipFill rotWithShape="1">
          <a:blip r:embed="rId4"/>
          <a:srcRect l="37882" t="79015" r="7875"/>
          <a:stretch/>
        </p:blipFill>
        <p:spPr>
          <a:xfrm>
            <a:off x="5775158" y="3657605"/>
            <a:ext cx="2622884" cy="74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705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49104BE-A50B-4839-9BBE-62AF3D3E2369}" vid="{208FDFD0-B8A8-4D6D-989B-457B34B03A19}"/>
    </a:ext>
  </a:extLst>
</a:theme>
</file>

<file path=ppt/theme/theme2.xml><?xml version="1.0" encoding="utf-8"?>
<a:theme xmlns:a="http://schemas.openxmlformats.org/drawingml/2006/main" name="ENGIE_Green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IE_Orang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IE_Purple">
  <a:themeElements>
    <a:clrScheme name="ENGIE_2">
      <a:dk1>
        <a:srgbClr val="424242"/>
      </a:dk1>
      <a:lt1>
        <a:sysClr val="window" lastClr="FFFFFF"/>
      </a:lt1>
      <a:dk2>
        <a:srgbClr val="000000"/>
      </a:dk2>
      <a:lt2>
        <a:srgbClr val="B1B1B1"/>
      </a:lt2>
      <a:accent1>
        <a:srgbClr val="00AAFF"/>
      </a:accent1>
      <a:accent2>
        <a:srgbClr val="96BE0F"/>
      </a:accent2>
      <a:accent3>
        <a:srgbClr val="F07D00"/>
      </a:accent3>
      <a:accent4>
        <a:srgbClr val="E62D87"/>
      </a:accent4>
      <a:accent5>
        <a:srgbClr val="910F7D"/>
      </a:accent5>
      <a:accent6>
        <a:srgbClr val="0078BE"/>
      </a:accent6>
      <a:hlink>
        <a:srgbClr val="424242"/>
      </a:hlink>
      <a:folHlink>
        <a:srgbClr val="42424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0</TotalTime>
  <Words>612</Words>
  <Application>Microsoft Office PowerPoint</Application>
  <PresentationFormat>Affichage à l'écran (16:9)</PresentationFormat>
  <Paragraphs>166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Wingdings</vt:lpstr>
      <vt:lpstr>Theme2</vt:lpstr>
      <vt:lpstr>ENGIE_Green</vt:lpstr>
      <vt:lpstr>ENGIE_Orange</vt:lpstr>
      <vt:lpstr>ENGIE_Purple</vt:lpstr>
      <vt:lpstr>Présentation PowerPoint</vt:lpstr>
      <vt:lpstr>Présentation PowerPoint</vt:lpstr>
      <vt:lpstr>Présentation PowerPoint</vt:lpstr>
      <vt:lpstr>Plan of the presentation</vt:lpstr>
      <vt:lpstr>Présentation PowerPoint</vt:lpstr>
      <vt:lpstr>Présentation PowerPoint</vt:lpstr>
      <vt:lpstr>Présentation PowerPoint</vt:lpstr>
      <vt:lpstr>Plan of the presentation</vt:lpstr>
      <vt:lpstr>Présentation PowerPoint</vt:lpstr>
      <vt:lpstr>Présentation PowerPoint</vt:lpstr>
      <vt:lpstr>Plan of the presentation</vt:lpstr>
      <vt:lpstr>Présentation PowerPoint</vt:lpstr>
      <vt:lpstr>Présentation PowerPoint</vt:lpstr>
    </vt:vector>
  </TitlesOfParts>
  <Company>ENGIE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Baptiste Rossi</dc:creator>
  <cp:lastModifiedBy>ROSSI BAPTISTE</cp:lastModifiedBy>
  <cp:revision>388</cp:revision>
  <cp:lastPrinted>2016-04-11T16:50:54Z</cp:lastPrinted>
  <dcterms:created xsi:type="dcterms:W3CDTF">2016-04-11T03:38:20Z</dcterms:created>
  <dcterms:modified xsi:type="dcterms:W3CDTF">2017-05-31T08:15:10Z</dcterms:modified>
</cp:coreProperties>
</file>