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848" r:id="rId2"/>
    <p:sldId id="980" r:id="rId3"/>
    <p:sldId id="981" r:id="rId4"/>
    <p:sldId id="982" r:id="rId5"/>
    <p:sldId id="983" r:id="rId6"/>
    <p:sldId id="984" r:id="rId7"/>
    <p:sldId id="985" r:id="rId8"/>
    <p:sldId id="986" r:id="rId9"/>
    <p:sldId id="964" r:id="rId10"/>
    <p:sldId id="971" r:id="rId11"/>
    <p:sldId id="979" r:id="rId12"/>
    <p:sldId id="963" r:id="rId13"/>
    <p:sldId id="978" r:id="rId14"/>
    <p:sldId id="932" r:id="rId15"/>
    <p:sldId id="968" r:id="rId16"/>
    <p:sldId id="944" r:id="rId17"/>
    <p:sldId id="919" r:id="rId18"/>
    <p:sldId id="966" r:id="rId19"/>
    <p:sldId id="952" r:id="rId20"/>
    <p:sldId id="969" r:id="rId21"/>
    <p:sldId id="870" r:id="rId22"/>
    <p:sldId id="977" r:id="rId23"/>
    <p:sldId id="960" r:id="rId24"/>
    <p:sldId id="976" r:id="rId25"/>
    <p:sldId id="948" r:id="rId26"/>
    <p:sldId id="942" r:id="rId27"/>
    <p:sldId id="947" r:id="rId28"/>
    <p:sldId id="946" r:id="rId29"/>
    <p:sldId id="961" r:id="rId30"/>
    <p:sldId id="974" r:id="rId31"/>
    <p:sldId id="920" r:id="rId32"/>
    <p:sldId id="959" r:id="rId33"/>
    <p:sldId id="951" r:id="rId34"/>
  </p:sldIdLst>
  <p:sldSz cx="10080625" cy="7559675"/>
  <p:notesSz cx="6797675" cy="9926638"/>
  <p:defaultTextStyle>
    <a:defPPr>
      <a:defRPr lang="en-GB"/>
    </a:defPPr>
    <a:lvl1pPr algn="l" defTabSz="44763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1293" indent="-284136" algn="l" defTabSz="44763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1306" indent="-226991" algn="l" defTabSz="44763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598462" indent="-226991" algn="l" defTabSz="44763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5619" indent="-226991" algn="l" defTabSz="44763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5785" algn="l" defTabSz="914313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2941" algn="l" defTabSz="914313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098" algn="l" defTabSz="914313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255" algn="l" defTabSz="914313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A3C48C-957B-424E-AA1C-85A6E37AC75A}">
          <p14:sldIdLst>
            <p14:sldId id="848"/>
          </p14:sldIdLst>
        </p14:section>
        <p14:section name="SunR" id="{BE5DE185-BC47-B94C-B98A-D8BF22FA77AD}">
          <p14:sldIdLst>
            <p14:sldId id="980"/>
            <p14:sldId id="981"/>
            <p14:sldId id="982"/>
          </p14:sldIdLst>
        </p14:section>
        <p14:section name="SunHydrO" id="{82F39AAC-5F59-0F4F-938C-CC96D540539E}">
          <p14:sldIdLst>
            <p14:sldId id="983"/>
            <p14:sldId id="984"/>
            <p14:sldId id="985"/>
            <p14:sldId id="986"/>
          </p14:sldIdLst>
        </p14:section>
        <p14:section name="Introduction générale" id="{2B37EAA4-576C-CF41-8FA3-AC60DF565A46}">
          <p14:sldIdLst>
            <p14:sldId id="964"/>
            <p14:sldId id="971"/>
            <p14:sldId id="979"/>
            <p14:sldId id="963"/>
            <p14:sldId id="978"/>
          </p14:sldIdLst>
        </p14:section>
        <p14:section name="Vers un problème d'optim" id="{45B025B6-9415-D242-8D93-E4F9ADDAC4E0}">
          <p14:sldIdLst>
            <p14:sldId id="932"/>
            <p14:sldId id="968"/>
            <p14:sldId id="944"/>
            <p14:sldId id="919"/>
            <p14:sldId id="966"/>
            <p14:sldId id="952"/>
            <p14:sldId id="969"/>
            <p14:sldId id="870"/>
            <p14:sldId id="977"/>
            <p14:sldId id="960"/>
            <p14:sldId id="976"/>
            <p14:sldId id="948"/>
            <p14:sldId id="942"/>
            <p14:sldId id="947"/>
            <p14:sldId id="946"/>
            <p14:sldId id="961"/>
            <p14:sldId id="974"/>
            <p14:sldId id="920"/>
            <p14:sldId id="959"/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8">
          <p15:clr>
            <a:srgbClr val="A4A3A4"/>
          </p15:clr>
        </p15:guide>
        <p15:guide id="2" pos="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3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en" initials="s" lastIdx="1" clrIdx="0"/>
  <p:cmAuthor id="1" name="sebastien.b" initials="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FFFF99"/>
    <a:srgbClr val="0D8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36" autoAdjust="0"/>
    <p:restoredTop sz="89263" autoAdjust="0"/>
  </p:normalViewPr>
  <p:slideViewPr>
    <p:cSldViewPr snapToGrid="0" snapToObjects="1">
      <p:cViewPr varScale="1">
        <p:scale>
          <a:sx n="85" d="100"/>
          <a:sy n="85" d="100"/>
        </p:scale>
        <p:origin x="184" y="480"/>
      </p:cViewPr>
      <p:guideLst>
        <p:guide orient="horz" pos="228"/>
        <p:guide pos="620"/>
      </p:guideLst>
    </p:cSldViewPr>
  </p:slideViewPr>
  <p:outlineViewPr>
    <p:cViewPr varScale="1">
      <p:scale>
        <a:sx n="170" d="200"/>
        <a:sy n="170" d="200"/>
      </p:scale>
      <p:origin x="0" y="6556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673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707" y="0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71B57096-024D-4037-A129-A6ABFED31D4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72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707" y="9428572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6FD14BAF-8C11-473C-8B6E-FA9C6D5D54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97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4972"/>
            <a:ext cx="5437283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6998">
              <a:tabLst>
                <a:tab pos="671981" algn="l"/>
                <a:tab pos="1343962" algn="l"/>
                <a:tab pos="2015943" algn="l"/>
                <a:tab pos="2687924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1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6998">
              <a:tabLst>
                <a:tab pos="671981" algn="l"/>
                <a:tab pos="1343962" algn="l"/>
                <a:tab pos="2015943" algn="l"/>
                <a:tab pos="2687924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8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6998">
              <a:tabLst>
                <a:tab pos="671981" algn="l"/>
                <a:tab pos="1343962" algn="l"/>
                <a:tab pos="2015943" algn="l"/>
                <a:tab pos="2687924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8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6998">
              <a:tabLst>
                <a:tab pos="671981" algn="l"/>
                <a:tab pos="1343962" algn="l"/>
                <a:tab pos="2015943" algn="l"/>
                <a:tab pos="2687924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365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3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742880" indent="-285723" algn="l" defTabSz="44763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92" indent="-228579" algn="l" defTabSz="44763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49" indent="-228579" algn="l" defTabSz="44763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206" indent="-228579" algn="l" defTabSz="44763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48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7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7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6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98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C(W)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43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C(W)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49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C(W)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53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(\vda_1,\</a:t>
            </a:r>
            <a:r>
              <a:rPr lang="da-DK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dots</a:t>
            </a:r>
            <a:r>
              <a:rPr lang="da-DK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,\</a:t>
            </a:r>
            <a:r>
              <a:rPr lang="da-DK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da-DK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_{24})</a:t>
            </a:r>
          </a:p>
          <a:p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\E</a:t>
            </a:r>
            <a:r>
              <a:rPr lang="fr-FR" sz="1200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left</a:t>
            </a:r>
            <a:r>
              <a:rPr lang="fr-FR" sz="1200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[ 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sum_h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vpda_h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\right]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18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\E</a:t>
            </a:r>
            <a:r>
              <a:rPr lang="fr-FR" sz="1200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left</a:t>
            </a:r>
            <a:r>
              <a:rPr lang="fr-FR" sz="1200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[ 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sum_h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vid_h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vpid_h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\right]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4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&amp;\</a:t>
            </a:r>
            <a:r>
              <a:rPr lang="es-ES_tradnl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</a:t>
            </a:r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\</a:t>
            </a:r>
            <a:r>
              <a:rPr lang="es-ES_tradnl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 \</a:t>
            </a:r>
            <a:r>
              <a:rPr lang="es-ES_tradnl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left</a:t>
            </a:r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( \</a:t>
            </a:r>
            <a:r>
              <a:rPr lang="es-ES_tradnl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+ \vid_{h-1,h} \</a:t>
            </a:r>
            <a:r>
              <a:rPr lang="es-ES_tradnl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right</a:t>
            </a:r>
            <a:r>
              <a:rPr lang="es-ES_tradnl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)\\</a:t>
            </a:r>
          </a:p>
          <a:p>
            <a:r>
              <a:rPr lang="ro-RO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&amp;\vecartP_{h} \geq 0, ~\vecartN_{h} \geq 0\\</a:t>
            </a: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vecartP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vprep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vecartN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vpren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</a:t>
            </a:r>
          </a:p>
          <a:p>
            <a:endParaRPr lang="ro-RO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o-RO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76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\max_{\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substack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 \da_{h} \\ \vid_{h} }}~&amp;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\E \left[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\sum_{h} 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(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\da_{h}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vpid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+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{P}^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\right]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 \left( \da_{h} 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\right) 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h\\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\F_{h-1} 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h</a:t>
            </a:r>
          </a:p>
          <a:p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\max_{\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substack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\\ \vid_{h} }}~&amp;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\E \left[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\sum_{h} 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(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vpid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+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c(\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\right]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 \left(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\right) 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h\\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\F_{j-1, 12h}, ~\vid_{h}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\F_{h-1} 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h</a:t>
            </a:r>
          </a:p>
          <a:p>
            <a:endParaRPr lang="ro-RO" sz="12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ro-RO" sz="12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\F_{j-1,h}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\pi(\F_{j-1,h})</a:t>
            </a: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\F_{h-1}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\vid_{h} = \pi(\F_{h-1})</a:t>
            </a: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72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cvar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_\beta[\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{X}]  = \frac 1 \beta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int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_{-\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infty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}^\beta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vvar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_\beta[\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{X}] d\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theta</a:t>
            </a:r>
            <a:endParaRPr lang="fr-FR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4476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Prob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(\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{X}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leq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vvar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_\beta[\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{X}]) = \beta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815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\max_{\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substack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da_h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\\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vid_h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}}~ &amp; \alpha \E[\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 + (1-\alpha)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cvar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_\beta[\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=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sum_h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[ \da_{h}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vpid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{P}^W\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 \left( \da_{h} 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\right) 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\F_{h-1} </a:t>
            </a:r>
          </a:p>
          <a:p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\max_{\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substack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\\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vid_h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}}~ &amp; \alpha \E[\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 + (1-\alpha)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cvar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_\beta[\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vm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=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sum_h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[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vpid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vprep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-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vpren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 - c(\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vecart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= 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-  \left(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+ 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vL_h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 \right) \\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vda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\F_{j-1, 12h}, ~\vid_{h} \</a:t>
            </a:r>
            <a:r>
              <a:rPr lang="en-US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preceq</a:t>
            </a:r>
            <a:r>
              <a:rPr 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\F_{h-1}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352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bm</a:t>
            </a:r>
            <a:r>
              <a:rPr lang="fr-FR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{P}^W\</a:t>
            </a:r>
            <a:r>
              <a:rPr lang="fr-FR" sz="12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vpv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71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73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1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9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63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6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C(W)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2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F4166F7-1904-4C55-BD92-B342AA94BB4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11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8968" y="2196000"/>
            <a:ext cx="7732632" cy="1217760"/>
          </a:xfrm>
          <a:noFill/>
        </p:spPr>
        <p:txBody>
          <a:bodyPr wrap="square" lIns="35997" tIns="35997" rIns="35997" bIns="35997" rtlCol="0">
            <a:noAutofit/>
          </a:bodyPr>
          <a:lstStyle>
            <a:lvl1pPr>
              <a:defRPr lang="fr-FR" sz="2800" b="0" cap="small" dirty="0">
                <a:solidFill>
                  <a:schemeClr val="tx1"/>
                </a:solidFill>
                <a:effectLst/>
                <a:latin typeface="Segoe UI Light" pitchFamily="34" charset="0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6155182"/>
            <a:ext cx="7056438" cy="97713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50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112574" y="1036150"/>
            <a:ext cx="7837488" cy="774342"/>
          </a:xfrm>
          <a:prstGeom prst="rect">
            <a:avLst/>
          </a:prstGeom>
        </p:spPr>
        <p:txBody>
          <a:bodyPr vert="horz" lIns="39680" tIns="39680" rIns="39680" bIns="39680" rtlCol="0" anchor="t">
            <a:noAutofit/>
          </a:bodyPr>
          <a:lstStyle>
            <a:lvl1pPr defTabSz="1006475" eaLnBrk="0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defTabSz="1006475" eaLnBrk="0">
              <a:defRPr sz="2600">
                <a:latin typeface="Calibri" pitchFamily="34" charset="0"/>
              </a:defRPr>
            </a:lvl2pPr>
            <a:lvl3pPr algn="r" defTabSz="1006475" eaLnBrk="0">
              <a:defRPr sz="2600">
                <a:latin typeface="Calibri" pitchFamily="34" charset="0"/>
              </a:defRPr>
            </a:lvl3pPr>
            <a:lvl4pPr algn="r" defTabSz="1006475" eaLnBrk="0">
              <a:defRPr sz="2600">
                <a:latin typeface="Calibri" pitchFamily="34" charset="0"/>
              </a:defRPr>
            </a:lvl4pPr>
            <a:lvl5pPr algn="r" defTabSz="1006475" eaLnBrk="0">
              <a:defRPr sz="2600">
                <a:latin typeface="Calibri" pitchFamily="34" charset="0"/>
              </a:defRPr>
            </a:lvl5pPr>
            <a:lvl6pPr marL="4572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6pPr>
            <a:lvl7pPr marL="9144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7pPr>
            <a:lvl8pPr marL="13716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8pPr>
            <a:lvl9pPr marL="18288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SunHydrO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18254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Agrégation</a:t>
            </a:r>
            <a:r>
              <a:rPr lang="fr-FR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d’énergies sans CO</a:t>
            </a:r>
            <a:r>
              <a:rPr lang="fr-FR" sz="1200" baseline="-25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lang="fr-FR" sz="1200" baseline="-25000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revolve-magazine.com/home/wp-content/uploads/2013/07/VH_Limberg2_Reservoir_Back_View_06_NE_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0099" y="3555999"/>
            <a:ext cx="4254166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91" y="3555999"/>
            <a:ext cx="3484410" cy="2484000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057EE-399D-D54D-8EC5-003A07E34D51}" type="datetime1">
              <a:rPr lang="fr-FR" smtClean="0"/>
              <a:t>02/06/2016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41" y="671367"/>
            <a:ext cx="3197133" cy="410034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7254876"/>
            <a:ext cx="1008062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eaLnBrk="0" hangingPunct="0">
              <a:defRPr/>
            </a:pPr>
            <a:endParaRPr lang="fr-FR" sz="2000" b="1" dirty="0">
              <a:solidFill>
                <a:schemeClr val="bg1"/>
              </a:solidFill>
              <a:latin typeface="News Gothic MT" pitchFamily="34" charset="0"/>
              <a:ea typeface="ＭＳ Ｐゴシック" pitchFamily="16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19" y="3245442"/>
            <a:ext cx="8568532" cy="15014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7" tIns="35997" rIns="35997" bIns="35997" numCol="1" rtlCol="0" anchor="b" anchorCtr="0" compatLnSpc="1">
            <a:prstTxWarp prst="textNoShape">
              <a:avLst/>
            </a:prstTxWarp>
            <a:noAutofit/>
          </a:bodyPr>
          <a:lstStyle>
            <a:lvl1pPr>
              <a:defRPr lang="fr-FR" sz="2800" b="0" cap="small" dirty="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  <a:cs typeface="+mn-cs"/>
              </a:defRPr>
            </a:lvl1pPr>
          </a:lstStyle>
          <a:p>
            <a:pPr marL="0" lvl="0" indent="0">
              <a:buClr>
                <a:srgbClr val="005828"/>
              </a:buClr>
              <a:buFont typeface="Wingdings" pitchFamily="2" charset="2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0119" y="4987195"/>
            <a:ext cx="8568532" cy="16536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7" tIns="35997" rIns="35997" bIns="35997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fr-FR" sz="1800" b="0" cap="small" dirty="0" smtClean="0">
                <a:effectLst/>
                <a:latin typeface="Segoe UI Light" pitchFamily="34" charset="0"/>
                <a:ea typeface="MS PGothic" pitchFamily="34" charset="-128"/>
              </a:defRPr>
            </a:lvl1pPr>
          </a:lstStyle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fr-FR" dirty="0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772650"/>
            <a:ext cx="10080628" cy="11375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eaLnBrk="0" hangingPunct="0">
              <a:defRPr/>
            </a:pPr>
            <a:endParaRPr lang="fr-FR">
              <a:latin typeface="News Gothic MT" pitchFamily="34" charset="0"/>
              <a:ea typeface="ＭＳ Ｐゴシック" pitchFamily="16" charset="-128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379540" y="1913153"/>
            <a:ext cx="6248400" cy="3499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16" charset="-128"/>
              </a:rPr>
              <a:t>&gt;&gt;&gt;</a:t>
            </a:r>
            <a:endParaRPr kumimoji="1" lang="fr-FR" sz="2000" b="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112572" y="1772651"/>
            <a:ext cx="7837488" cy="774342"/>
          </a:xfrm>
          <a:prstGeom prst="rect">
            <a:avLst/>
          </a:prstGeom>
        </p:spPr>
        <p:txBody>
          <a:bodyPr vert="horz" lIns="39680" tIns="39680" rIns="39680" bIns="39680" rtlCol="0" anchor="t">
            <a:noAutofit/>
          </a:bodyPr>
          <a:lstStyle>
            <a:lvl1pPr defTabSz="1006475" eaLnBrk="0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defTabSz="1006475" eaLnBrk="0">
              <a:defRPr sz="2600">
                <a:latin typeface="Calibri" pitchFamily="34" charset="0"/>
              </a:defRPr>
            </a:lvl2pPr>
            <a:lvl3pPr algn="r" defTabSz="1006475" eaLnBrk="0">
              <a:defRPr sz="2600">
                <a:latin typeface="Calibri" pitchFamily="34" charset="0"/>
              </a:defRPr>
            </a:lvl3pPr>
            <a:lvl4pPr algn="r" defTabSz="1006475" eaLnBrk="0">
              <a:defRPr sz="2600">
                <a:latin typeface="Calibri" pitchFamily="34" charset="0"/>
              </a:defRPr>
            </a:lvl4pPr>
            <a:lvl5pPr algn="r" defTabSz="1006475" eaLnBrk="0">
              <a:defRPr sz="2600">
                <a:latin typeface="Calibri" pitchFamily="34" charset="0"/>
              </a:defRPr>
            </a:lvl5pPr>
            <a:lvl6pPr marL="4572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6pPr>
            <a:lvl7pPr marL="9144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7pPr>
            <a:lvl8pPr marL="13716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8pPr>
            <a:lvl9pPr marL="1828800" algn="r" defTabSz="1006475" fontAlgn="base">
              <a:spcBef>
                <a:spcPct val="0"/>
              </a:spcBef>
              <a:spcAft>
                <a:spcPct val="0"/>
              </a:spcAft>
              <a:defRPr sz="2600">
                <a:latin typeface="Calibri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SunHydrO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18254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Agrégation</a:t>
            </a:r>
            <a:r>
              <a:rPr lang="fr-FR" sz="12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d’énergies sans CO</a:t>
            </a:r>
            <a:r>
              <a:rPr lang="fr-FR" sz="1200" baseline="-25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lang="fr-FR" sz="1200" baseline="-25000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825740" y="-13339"/>
            <a:ext cx="1152525" cy="304260"/>
          </a:xfrm>
          <a:prstGeom prst="rect">
            <a:avLst/>
          </a:prstGeom>
          <a:noFill/>
        </p:spPr>
        <p:txBody>
          <a:bodyPr wrap="square" lIns="0" tIns="0" rIns="35997" bIns="0" rtlCol="0" anchor="ctr">
            <a:noAutofit/>
          </a:bodyPr>
          <a:lstStyle/>
          <a:p>
            <a:pPr algn="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Page 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00119" y="4867035"/>
            <a:ext cx="8568532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-1" y="7258051"/>
            <a:ext cx="10080627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0" y="2914971"/>
            <a:ext cx="10080627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1295401" y="1694361"/>
            <a:ext cx="0" cy="1246959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pPr eaLnBrk="0" hangingPunct="0">
              <a:defRPr/>
            </a:pPr>
            <a:endParaRPr lang="fr-FR">
              <a:latin typeface="News Gothic MT" pitchFamily="34" charset="0"/>
              <a:ea typeface="ＭＳ Ｐゴシック" pitchFamily="16" charset="-128"/>
            </a:endParaRPr>
          </a:p>
        </p:txBody>
      </p:sp>
      <p:sp>
        <p:nvSpPr>
          <p:cNvPr id="16" name="Espace réservé de la date 1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147F7-AE9A-A341-A1CF-CCA0C73DE153}" type="datetime1">
              <a:rPr lang="fr-FR" smtClean="0"/>
              <a:t>02/06/2016</a:t>
            </a:fld>
            <a:endParaRPr lang="fr-FR" dirty="0"/>
          </a:p>
        </p:txBody>
      </p:sp>
      <p:sp>
        <p:nvSpPr>
          <p:cNvPr id="42" name="Espace réservé du pied de page 4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3" name="Espace réservé du numéro de diapositive 4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2" y="368984"/>
            <a:ext cx="3036181" cy="1014801"/>
          </a:xfrm>
          <a:prstGeom prst="rect">
            <a:avLst/>
          </a:prstGeom>
        </p:spPr>
      </p:pic>
      <p:grpSp>
        <p:nvGrpSpPr>
          <p:cNvPr id="31" name="Groupe 30"/>
          <p:cNvGrpSpPr/>
          <p:nvPr userDrawn="1"/>
        </p:nvGrpSpPr>
        <p:grpSpPr>
          <a:xfrm>
            <a:off x="6774019" y="195619"/>
            <a:ext cx="2594632" cy="1456872"/>
            <a:chOff x="7540117" y="29993"/>
            <a:chExt cx="1856819" cy="995011"/>
          </a:xfrm>
        </p:grpSpPr>
        <p:pic>
          <p:nvPicPr>
            <p:cNvPr id="32" name="Image 3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84268" y="29993"/>
              <a:ext cx="625865" cy="3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6" descr="Site Metnext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117" y="521063"/>
              <a:ext cx="568068" cy="2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23" descr="logo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541" y="347982"/>
              <a:ext cx="626093" cy="22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mage 6" descr="Mhylab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48" r="4020"/>
            <a:stretch/>
          </p:blipFill>
          <p:spPr bwMode="auto">
            <a:xfrm>
              <a:off x="8129374" y="42399"/>
              <a:ext cx="310103" cy="27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 descr="logo_clemessy_quadri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965" y="837048"/>
              <a:ext cx="847794" cy="13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185" y="678059"/>
              <a:ext cx="634626" cy="16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http://ucp.ensta-paristech.fr/orga/logo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859" y="36197"/>
              <a:ext cx="325702" cy="32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ag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759" y="362863"/>
              <a:ext cx="824177" cy="286828"/>
            </a:xfrm>
            <a:prstGeom prst="rect">
              <a:avLst/>
            </a:prstGeom>
          </p:spPr>
        </p:pic>
        <p:pic>
          <p:nvPicPr>
            <p:cNvPr id="47" name="Picture 9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889" y="617504"/>
              <a:ext cx="457399" cy="40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049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1295402" y="1889579"/>
            <a:ext cx="8666709" cy="5309508"/>
          </a:xfrm>
        </p:spPr>
        <p:txBody>
          <a:bodyPr/>
          <a:lstStyle>
            <a:lvl1pPr marL="377789" indent="-377789">
              <a:buFont typeface="Wingdings" pitchFamily="2" charset="2"/>
              <a:buChar char="ü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88D96EF-A86B-9747-BFE4-A998E7EBF204}" type="datetime1">
              <a:rPr lang="fr-FR" smtClean="0"/>
              <a:t>02/06/2016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6163"/>
            <a:ext cx="1295400" cy="765175"/>
          </a:xfrm>
        </p:spPr>
        <p:txBody>
          <a:bodyPr lIns="36000" tIns="36000" rIns="36000" bIns="36000" anchor="ctr"/>
          <a:lstStyle>
            <a:lvl1pPr marL="0" indent="0" algn="r">
              <a:buFontTx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503191" indent="0">
              <a:buFontTx/>
              <a:buNone/>
              <a:defRPr sz="2000"/>
            </a:lvl2pPr>
            <a:lvl3pPr marL="1007968" indent="0">
              <a:buFontTx/>
              <a:buNone/>
              <a:defRPr sz="2000"/>
            </a:lvl3pPr>
            <a:lvl4pPr marL="1512745" indent="0">
              <a:buFontTx/>
              <a:buNone/>
              <a:defRPr sz="2000"/>
            </a:lvl4pPr>
            <a:lvl5pPr marL="2015936" indent="0">
              <a:buFontTx/>
              <a:buNone/>
              <a:defRPr sz="2000"/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17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CBEEA0CA-35D8-424B-91E0-47416D7001E0}" type="datetime1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F01468E8-4867-4B4E-8948-BC2988E1BB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6163"/>
            <a:ext cx="1295400" cy="765175"/>
          </a:xfrm>
        </p:spPr>
        <p:txBody>
          <a:bodyPr lIns="36000" tIns="36000" rIns="36000" bIns="36000" anchor="ctr"/>
          <a:lstStyle>
            <a:lvl1pPr marL="0" indent="0" algn="r">
              <a:buFontTx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503191" indent="0">
              <a:buFontTx/>
              <a:buNone/>
              <a:defRPr sz="2000"/>
            </a:lvl2pPr>
            <a:lvl3pPr marL="1007968" indent="0">
              <a:buFontTx/>
              <a:buNone/>
              <a:defRPr sz="2000"/>
            </a:lvl3pPr>
            <a:lvl4pPr marL="1512745" indent="0">
              <a:buFontTx/>
              <a:buNone/>
              <a:defRPr sz="2000"/>
            </a:lvl4pPr>
            <a:lvl5pPr marL="2015936" indent="0">
              <a:buFontTx/>
              <a:buNone/>
              <a:defRPr sz="2000"/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35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D5DA48B7-1EEA-4C4A-A91C-D7328B128364}" type="datetime1">
              <a:rPr lang="fr-FR" smtClean="0"/>
              <a:t>02/06/2016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CCDDA137-7FD7-47E1-B562-15ED13E98B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1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3" y="2002972"/>
            <a:ext cx="4452275" cy="47499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9" y="2002972"/>
            <a:ext cx="4452275" cy="47499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EA8C67EE-EE1B-104F-B7E3-769BD09908E2}" type="datetime1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9DE7C804-1820-4C9C-9BFA-B05BFB6E59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6164"/>
            <a:ext cx="1295400" cy="765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4" tIns="71994" rIns="71994" bIns="71994" numCol="1" anchor="ctr" anchorCtr="0" compatLnSpc="1">
            <a:prstTxWarp prst="textNoShape">
              <a:avLst/>
            </a:prstTxWarp>
          </a:bodyPr>
          <a:lstStyle>
            <a:lvl1pPr>
              <a:defRPr lang="fr-FR" b="1" dirty="0"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dirty="0" smtClean="0"/>
              <a:t>Texte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7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953432"/>
            <a:ext cx="4454028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5" indent="0">
              <a:buNone/>
              <a:defRPr sz="2200" b="1"/>
            </a:lvl2pPr>
            <a:lvl3pPr marL="1007848" indent="0">
              <a:buNone/>
              <a:defRPr sz="2000" b="1"/>
            </a:lvl3pPr>
            <a:lvl4pPr marL="1511773" indent="0">
              <a:buNone/>
              <a:defRPr sz="1800" b="1"/>
            </a:lvl4pPr>
            <a:lvl5pPr marL="2015695" indent="0">
              <a:buNone/>
              <a:defRPr sz="1800" b="1"/>
            </a:lvl5pPr>
            <a:lvl6pPr marL="2519620" indent="0">
              <a:buNone/>
              <a:defRPr sz="1800" b="1"/>
            </a:lvl6pPr>
            <a:lvl7pPr marL="3023544" indent="0">
              <a:buNone/>
              <a:defRPr sz="1800" b="1"/>
            </a:lvl7pPr>
            <a:lvl8pPr marL="3527468" indent="0">
              <a:buNone/>
              <a:defRPr sz="1800" b="1"/>
            </a:lvl8pPr>
            <a:lvl9pPr marL="403139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658650"/>
            <a:ext cx="4454028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953432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5" indent="0">
              <a:buNone/>
              <a:defRPr sz="2200" b="1"/>
            </a:lvl2pPr>
            <a:lvl3pPr marL="1007848" indent="0">
              <a:buNone/>
              <a:defRPr sz="2000" b="1"/>
            </a:lvl3pPr>
            <a:lvl4pPr marL="1511773" indent="0">
              <a:buNone/>
              <a:defRPr sz="1800" b="1"/>
            </a:lvl4pPr>
            <a:lvl5pPr marL="2015695" indent="0">
              <a:buNone/>
              <a:defRPr sz="1800" b="1"/>
            </a:lvl5pPr>
            <a:lvl6pPr marL="2519620" indent="0">
              <a:buNone/>
              <a:defRPr sz="1800" b="1"/>
            </a:lvl6pPr>
            <a:lvl7pPr marL="3023544" indent="0">
              <a:buNone/>
              <a:defRPr sz="1800" b="1"/>
            </a:lvl7pPr>
            <a:lvl8pPr marL="3527468" indent="0">
              <a:buNone/>
              <a:defRPr sz="1800" b="1"/>
            </a:lvl8pPr>
            <a:lvl9pPr marL="403139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658650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73EC9DF3-149E-174F-A651-E117335CFF91}" type="datetime1">
              <a:rPr lang="fr-FR" smtClean="0"/>
              <a:t>02/06/2016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17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2F5A62EA-0233-4D80-9969-E7E657E58E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6164"/>
            <a:ext cx="1295400" cy="765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4" tIns="71994" rIns="71994" bIns="71994" numCol="1" anchor="ctr" anchorCtr="0" compatLnSpc="1">
            <a:prstTxWarp prst="textNoShape">
              <a:avLst/>
            </a:prstTxWarp>
          </a:bodyPr>
          <a:lstStyle>
            <a:lvl1pPr>
              <a:defRPr lang="fr-FR" b="1" dirty="0"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dirty="0" smtClean="0"/>
              <a:t>Texte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jpeg"/><Relationship Id="rId16" Type="http://schemas.openxmlformats.org/officeDocument/2006/relationships/image" Target="../media/image8.png"/><Relationship Id="rId17" Type="http://schemas.openxmlformats.org/officeDocument/2006/relationships/image" Target="../media/image9.jpeg"/><Relationship Id="rId18" Type="http://schemas.openxmlformats.org/officeDocument/2006/relationships/image" Target="../media/image10.jpeg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7254876"/>
            <a:ext cx="10080625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eaLnBrk="0" hangingPunct="0">
              <a:defRPr/>
            </a:pPr>
            <a:endParaRPr lang="fr-FR" sz="2000" b="1" dirty="0">
              <a:solidFill>
                <a:schemeClr val="accent2">
                  <a:lumMod val="75000"/>
                </a:schemeClr>
              </a:solidFill>
              <a:latin typeface="News Gothic MT" pitchFamily="34" charset="0"/>
              <a:ea typeface="ＭＳ Ｐゴシック" pitchFamily="16" charset="-128"/>
            </a:endParaRP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-1" y="7258051"/>
            <a:ext cx="10080627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13" y="194216"/>
            <a:ext cx="5029200" cy="657514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95401" y="1889579"/>
            <a:ext cx="8666163" cy="53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80" tIns="39680" rIns="39680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1045947"/>
            <a:ext cx="10080625" cy="7646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eaLnBrk="0" hangingPunct="0">
              <a:defRPr/>
            </a:pPr>
            <a:endParaRPr lang="fr-FR">
              <a:latin typeface="News Gothic MT" pitchFamily="34" charset="0"/>
              <a:ea typeface="ＭＳ Ｐゴシック" pitchFamily="16" charset="-128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379540" y="1140393"/>
            <a:ext cx="6248400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16" charset="-128"/>
              </a:rPr>
              <a:t>&gt;&gt;&gt;</a:t>
            </a:r>
            <a:endParaRPr kumimoji="1" lang="fr-FR" sz="2000" b="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4076" y="1045947"/>
            <a:ext cx="7837488" cy="764629"/>
          </a:xfrm>
          <a:prstGeom prst="rect">
            <a:avLst/>
          </a:prstGeom>
        </p:spPr>
        <p:txBody>
          <a:bodyPr vert="horz" lIns="39680" tIns="39680" rIns="39680" bIns="39680" rtlCol="0" anchor="t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" y="7258052"/>
            <a:ext cx="1295401" cy="301625"/>
          </a:xfrm>
          <a:prstGeom prst="rect">
            <a:avLst/>
          </a:prstGeom>
        </p:spPr>
        <p:txBody>
          <a:bodyPr vert="horz" lIns="100785" tIns="50392" rIns="100785" bIns="50392" rtlCol="0" anchor="ctr"/>
          <a:lstStyle>
            <a:lvl1pPr algn="l" defTabSz="100784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B26B0A-3965-1940-8920-D54855B56019}" type="datetime1">
              <a:rPr lang="fr-FR" smtClean="0"/>
              <a:t>02/06/2016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97189" y="7255416"/>
            <a:ext cx="7064375" cy="304259"/>
          </a:xfrm>
          <a:prstGeom prst="rect">
            <a:avLst/>
          </a:prstGeom>
        </p:spPr>
        <p:txBody>
          <a:bodyPr vert="horz" lIns="100785" tIns="50392" rIns="100785" bIns="50392" rtlCol="0" anchor="ctr"/>
          <a:lstStyle>
            <a:lvl1pPr algn="r" defTabSz="100784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573721" y="150442"/>
            <a:ext cx="441327" cy="304259"/>
          </a:xfrm>
          <a:prstGeom prst="rect">
            <a:avLst/>
          </a:prstGeom>
          <a:noFill/>
        </p:spPr>
        <p:txBody>
          <a:bodyPr wrap="square" lIns="35997" tIns="0" rIns="35997" bIns="0" rtlCol="0" anchor="ctr">
            <a:noAutofit/>
          </a:bodyPr>
          <a:lstStyle>
            <a:lvl1pPr>
              <a:defRPr lang="fr-FR" sz="1200" b="1"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6F9D60E6-178A-46BC-B9A0-5C03402441F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835241" y="0"/>
            <a:ext cx="1152525" cy="304260"/>
          </a:xfrm>
          <a:prstGeom prst="rect">
            <a:avLst/>
          </a:prstGeom>
          <a:noFill/>
        </p:spPr>
        <p:txBody>
          <a:bodyPr wrap="square" lIns="0" tIns="0" rIns="35997" bIns="0" rtlCol="0" anchor="ctr">
            <a:noAutofit/>
          </a:bodyPr>
          <a:lstStyle/>
          <a:p>
            <a:pPr algn="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Page 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1810577"/>
            <a:ext cx="10080627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1295401" y="993321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pPr eaLnBrk="0" hangingPunct="0">
              <a:defRPr/>
            </a:pPr>
            <a:endParaRPr lang="fr-FR">
              <a:latin typeface="News Gothic MT" pitchFamily="34" charset="0"/>
              <a:ea typeface="ＭＳ Ｐゴシック" pitchFamily="16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25" y="152131"/>
            <a:ext cx="2214556" cy="740182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7540117" y="29993"/>
            <a:ext cx="1856819" cy="995011"/>
            <a:chOff x="7540117" y="29993"/>
            <a:chExt cx="1856819" cy="995011"/>
          </a:xfrm>
        </p:grpSpPr>
        <p:pic>
          <p:nvPicPr>
            <p:cNvPr id="22" name="Image 3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84268" y="29993"/>
              <a:ext cx="625865" cy="3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Site Metnext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117" y="521063"/>
              <a:ext cx="568068" cy="2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3" descr="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541" y="347982"/>
              <a:ext cx="626093" cy="22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6" descr="Mhylab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48" r="4020"/>
            <a:stretch/>
          </p:blipFill>
          <p:spPr bwMode="auto">
            <a:xfrm>
              <a:off x="8129374" y="42399"/>
              <a:ext cx="310103" cy="27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3" descr="logo_clemessy_quadri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965" y="837048"/>
              <a:ext cx="847794" cy="13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185" y="678059"/>
              <a:ext cx="634626" cy="16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http://ucp.ensta-paristech.fr/orga/logo.jp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859" y="36197"/>
              <a:ext cx="325702" cy="32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759" y="362863"/>
              <a:ext cx="824177" cy="286828"/>
            </a:xfrm>
            <a:prstGeom prst="rect">
              <a:avLst/>
            </a:prstGeom>
          </p:spPr>
        </p:pic>
        <p:pic>
          <p:nvPicPr>
            <p:cNvPr id="30" name="Picture 9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889" y="617504"/>
              <a:ext cx="457399" cy="40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  <p:sldLayoutId id="2147483710" r:id="rId3"/>
    <p:sldLayoutId id="2147483715" r:id="rId4"/>
    <p:sldLayoutId id="2147483716" r:id="rId5"/>
    <p:sldLayoutId id="2147483713" r:id="rId6"/>
    <p:sldLayoutId id="214748371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638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accent2">
              <a:lumMod val="75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r" defTabSz="100638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r" defTabSz="100638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r" defTabSz="100638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r" defTabSz="100638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157" algn="r" defTabSz="100638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313" algn="r" defTabSz="100638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470" algn="r" defTabSz="100638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628" algn="r" defTabSz="100638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77789" indent="-377789" algn="just" defTabSz="1006380" rtl="0" eaLnBrk="0" fontAlgn="base" hangingPunct="0">
        <a:spcBef>
          <a:spcPts val="600"/>
        </a:spcBef>
        <a:spcAft>
          <a:spcPts val="200"/>
        </a:spcAft>
        <a:buClr>
          <a:schemeClr val="accent2">
            <a:lumMod val="75000"/>
          </a:schemeClr>
        </a:buClr>
        <a:buFont typeface="Wingdings" pitchFamily="2" charset="2"/>
        <a:buChar char="ü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17486" indent="-314295" algn="just" defTabSz="1006380" rtl="0" eaLnBrk="0" fontAlgn="base" hangingPunct="0">
        <a:spcBef>
          <a:spcPts val="300"/>
        </a:spcBef>
        <a:spcAft>
          <a:spcPts val="200"/>
        </a:spcAft>
        <a:buClr>
          <a:schemeClr val="accent1"/>
        </a:buClr>
        <a:buFont typeface="Wingdings" pitchFamily="2" charset="2"/>
        <a:buChar char="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769" indent="-250801" algn="just" defTabSz="1006380" rtl="0" eaLnBrk="0" fontAlgn="base" hangingPunct="0">
        <a:spcBef>
          <a:spcPts val="200"/>
        </a:spcBef>
        <a:spcAft>
          <a:spcPts val="20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è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546" indent="-250801" algn="just" defTabSz="1006380" rtl="0" eaLnBrk="0" fontAlgn="base" hangingPunct="0">
        <a:spcBef>
          <a:spcPts val="200"/>
        </a:spcBef>
        <a:spcAft>
          <a:spcPts val="10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6737" indent="-250801" algn="just" defTabSz="1006380" rtl="0" eaLnBrk="0" fontAlgn="base" hangingPunct="0">
        <a:spcBef>
          <a:spcPts val="100"/>
        </a:spcBef>
        <a:spcAft>
          <a:spcPts val="1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582" indent="-251962" algn="l" defTabSz="10078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506" indent="-251962" algn="l" defTabSz="10078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31" indent="-251962" algn="l" defTabSz="10078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54" indent="-251962" algn="l" defTabSz="10078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5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48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3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95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0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44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68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92" algn="l" defTabSz="10078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54.png"/><Relationship Id="rId7" Type="http://schemas.microsoft.com/office/2007/relationships/hdphoto" Target="../media/hdphoto1.wdp"/><Relationship Id="rId8" Type="http://schemas.openxmlformats.org/officeDocument/2006/relationships/image" Target="../media/image57.png"/><Relationship Id="rId9" Type="http://schemas.microsoft.com/office/2007/relationships/hdphoto" Target="../media/hdphoto3.wdp"/><Relationship Id="rId10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microsoft.com/office/2007/relationships/hdphoto" Target="../media/hdphoto1.wdp"/><Relationship Id="rId6" Type="http://schemas.openxmlformats.org/officeDocument/2006/relationships/image" Target="../media/image55.png"/><Relationship Id="rId7" Type="http://schemas.microsoft.com/office/2007/relationships/hdphoto" Target="../media/hdphoto2.wdp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microsoft.com/office/2007/relationships/hdphoto" Target="../media/hdphoto3.wdp"/><Relationship Id="rId11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4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Relationship Id="rId4" Type="http://schemas.openxmlformats.org/officeDocument/2006/relationships/image" Target="../media/image61.jpeg"/><Relationship Id="rId5" Type="http://schemas.openxmlformats.org/officeDocument/2006/relationships/image" Target="../media/image55.png"/><Relationship Id="rId6" Type="http://schemas.microsoft.com/office/2007/relationships/hdphoto" Target="../media/hdphoto2.wdp"/><Relationship Id="rId7" Type="http://schemas.openxmlformats.org/officeDocument/2006/relationships/image" Target="../media/image56.png"/><Relationship Id="rId8" Type="http://schemas.openxmlformats.org/officeDocument/2006/relationships/image" Target="../media/image62.tiff"/><Relationship Id="rId9" Type="http://schemas.openxmlformats.org/officeDocument/2006/relationships/image" Target="../media/image57.png"/><Relationship Id="rId10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4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61.jpeg"/><Relationship Id="rId5" Type="http://schemas.openxmlformats.org/officeDocument/2006/relationships/image" Target="../media/image55.png"/><Relationship Id="rId6" Type="http://schemas.microsoft.com/office/2007/relationships/hdphoto" Target="../media/hdphoto2.wdp"/><Relationship Id="rId7" Type="http://schemas.openxmlformats.org/officeDocument/2006/relationships/image" Target="../media/image56.png"/><Relationship Id="rId8" Type="http://schemas.openxmlformats.org/officeDocument/2006/relationships/image" Target="../media/image62.tiff"/><Relationship Id="rId9" Type="http://schemas.openxmlformats.org/officeDocument/2006/relationships/image" Target="../media/image57.png"/><Relationship Id="rId10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7" Type="http://schemas.openxmlformats.org/officeDocument/2006/relationships/image" Target="../media/image8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8" Type="http://schemas.openxmlformats.org/officeDocument/2006/relationships/image" Target="../media/image90.emf"/><Relationship Id="rId9" Type="http://schemas.openxmlformats.org/officeDocument/2006/relationships/image" Target="../media/image91.emf"/><Relationship Id="rId10" Type="http://schemas.openxmlformats.org/officeDocument/2006/relationships/image" Target="../media/image92.emf"/><Relationship Id="rId11" Type="http://schemas.openxmlformats.org/officeDocument/2006/relationships/image" Target="../media/image9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7" Type="http://schemas.openxmlformats.org/officeDocument/2006/relationships/image" Target="../media/image10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53.png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03.png"/><Relationship Id="rId5" Type="http://schemas.openxmlformats.org/officeDocument/2006/relationships/image" Target="../media/image112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6" Type="http://schemas.openxmlformats.org/officeDocument/2006/relationships/image" Target="../media/image65.emf"/><Relationship Id="rId7" Type="http://schemas.openxmlformats.org/officeDocument/2006/relationships/image" Target="../media/image120.emf"/><Relationship Id="rId8" Type="http://schemas.openxmlformats.org/officeDocument/2006/relationships/image" Target="../media/image121.emf"/><Relationship Id="rId9" Type="http://schemas.openxmlformats.org/officeDocument/2006/relationships/image" Target="../media/image122.emf"/><Relationship Id="rId10" Type="http://schemas.openxmlformats.org/officeDocument/2006/relationships/image" Target="../media/image12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6.tiff"/></Relationships>
</file>

<file path=ppt/slides/_rels/slide32.xml.rels><?xml version="1.0" encoding="UTF-8" standalone="yes"?>
<Relationships xmlns="http://schemas.openxmlformats.org/package/2006/relationships"><Relationship Id="rId9" Type="http://schemas.microsoft.com/office/2007/relationships/hdphoto" Target="../media/hdphoto5.wdp"/><Relationship Id="rId20" Type="http://schemas.openxmlformats.org/officeDocument/2006/relationships/image" Target="../media/image131.emf"/><Relationship Id="rId21" Type="http://schemas.openxmlformats.org/officeDocument/2006/relationships/image" Target="../media/image132.emf"/><Relationship Id="rId22" Type="http://schemas.openxmlformats.org/officeDocument/2006/relationships/image" Target="../media/image115.png"/><Relationship Id="rId23" Type="http://schemas.openxmlformats.org/officeDocument/2006/relationships/image" Target="../media/image133.png"/><Relationship Id="rId24" Type="http://schemas.openxmlformats.org/officeDocument/2006/relationships/image" Target="../media/image134.png"/><Relationship Id="rId25" Type="http://schemas.openxmlformats.org/officeDocument/2006/relationships/image" Target="../media/image135.png"/><Relationship Id="rId26" Type="http://schemas.microsoft.com/office/2007/relationships/hdphoto" Target="../media/hdphoto6.wdp"/><Relationship Id="rId27" Type="http://schemas.openxmlformats.org/officeDocument/2006/relationships/image" Target="../media/image136.emf"/><Relationship Id="rId28" Type="http://schemas.openxmlformats.org/officeDocument/2006/relationships/image" Target="../media/image137.emf"/><Relationship Id="rId10" Type="http://schemas.openxmlformats.org/officeDocument/2006/relationships/image" Target="../media/image58.png"/><Relationship Id="rId11" Type="http://schemas.openxmlformats.org/officeDocument/2006/relationships/image" Target="../media/image55.png"/><Relationship Id="rId12" Type="http://schemas.microsoft.com/office/2007/relationships/hdphoto" Target="../media/hdphoto2.wdp"/><Relationship Id="rId13" Type="http://schemas.openxmlformats.org/officeDocument/2006/relationships/image" Target="../media/image124.emf"/><Relationship Id="rId14" Type="http://schemas.openxmlformats.org/officeDocument/2006/relationships/image" Target="../media/image125.emf"/><Relationship Id="rId15" Type="http://schemas.openxmlformats.org/officeDocument/2006/relationships/image" Target="../media/image126.emf"/><Relationship Id="rId16" Type="http://schemas.openxmlformats.org/officeDocument/2006/relationships/image" Target="../media/image127.emf"/><Relationship Id="rId17" Type="http://schemas.openxmlformats.org/officeDocument/2006/relationships/image" Target="../media/image128.emf"/><Relationship Id="rId18" Type="http://schemas.openxmlformats.org/officeDocument/2006/relationships/image" Target="../media/image129.emf"/><Relationship Id="rId19" Type="http://schemas.openxmlformats.org/officeDocument/2006/relationships/image" Target="../media/image13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56.png"/><Relationship Id="rId5" Type="http://schemas.openxmlformats.org/officeDocument/2006/relationships/image" Target="../media/image54.png"/><Relationship Id="rId6" Type="http://schemas.microsoft.com/office/2007/relationships/hdphoto" Target="../media/hdphoto4.wdp"/><Relationship Id="rId7" Type="http://schemas.openxmlformats.org/officeDocument/2006/relationships/image" Target="../media/image61.jpeg"/><Relationship Id="rId8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80.emf"/><Relationship Id="rId7" Type="http://schemas.openxmlformats.org/officeDocument/2006/relationships/image" Target="../media/image142.emf"/><Relationship Id="rId8" Type="http://schemas.openxmlformats.org/officeDocument/2006/relationships/image" Target="../media/image86.emf"/><Relationship Id="rId9" Type="http://schemas.openxmlformats.org/officeDocument/2006/relationships/image" Target="../media/image87.emf"/><Relationship Id="rId10" Type="http://schemas.openxmlformats.org/officeDocument/2006/relationships/image" Target="../media/image14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image" Target="../media/image34.jpeg"/><Relationship Id="rId15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0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microsoft.com/office/2007/relationships/hdphoto" Target="../media/hdphoto1.wdp"/><Relationship Id="rId6" Type="http://schemas.openxmlformats.org/officeDocument/2006/relationships/image" Target="../media/image55.png"/><Relationship Id="rId7" Type="http://schemas.microsoft.com/office/2007/relationships/hdphoto" Target="../media/hdphoto2.wdp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microsoft.com/office/2007/relationships/hdphoto" Target="../media/hdphoto3.wdp"/><Relationship Id="rId11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educnet.enpc.fr/file.php/1/Logo_EcoledesPonts_simple_coul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273" y="6559343"/>
            <a:ext cx="553197" cy="628978"/>
          </a:xfrm>
          <a:prstGeom prst="rect">
            <a:avLst/>
          </a:prstGeom>
          <a:noFill/>
        </p:spPr>
      </p:pic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3143" y="2130745"/>
            <a:ext cx="8986157" cy="1219240"/>
          </a:xfrm>
        </p:spPr>
        <p:txBody>
          <a:bodyPr/>
          <a:lstStyle/>
          <a:p>
            <a:pPr algn="ctr"/>
            <a:r>
              <a:rPr lang="fr-FR" dirty="0" err="1" smtClean="0">
                <a:latin typeface="+mn-lt"/>
              </a:rPr>
              <a:t>renewable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energy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aggregator</a:t>
            </a:r>
            <a:r>
              <a:rPr lang="fr-FR" dirty="0" smtClean="0">
                <a:latin typeface="+mn-lt"/>
              </a:rPr>
              <a:t/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- how to </a:t>
            </a:r>
            <a:r>
              <a:rPr lang="fr-FR" dirty="0" err="1" smtClean="0">
                <a:latin typeface="+mn-lt"/>
              </a:rPr>
              <a:t>handle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market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risk</a:t>
            </a:r>
            <a:r>
              <a:rPr lang="fr-FR" dirty="0" smtClean="0">
                <a:latin typeface="+mn-lt"/>
              </a:rPr>
              <a:t> -</a:t>
            </a:r>
            <a:endParaRPr lang="fr-FR" noProof="0" dirty="0">
              <a:latin typeface="+mn-lt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32656" y="5923641"/>
            <a:ext cx="2688635" cy="1183042"/>
          </a:xfrm>
        </p:spPr>
        <p:txBody>
          <a:bodyPr>
            <a:normAutofit/>
          </a:bodyPr>
          <a:lstStyle/>
          <a:p>
            <a:pPr algn="l"/>
            <a:r>
              <a:rPr lang="fr-FR" sz="1800" b="1" i="0" noProof="0" dirty="0" smtClean="0">
                <a:solidFill>
                  <a:schemeClr val="tx1"/>
                </a:solidFill>
              </a:rPr>
              <a:t>Ariel Waserhole</a:t>
            </a:r>
            <a:r>
              <a:rPr lang="fr-FR" sz="1800" i="0" noProof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800" i="0" noProof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b="1" i="0" noProof="0" dirty="0" smtClean="0">
                <a:solidFill>
                  <a:schemeClr val="tx1"/>
                </a:solidFill>
              </a:rPr>
              <a:t>Francis Sourd</a:t>
            </a:r>
            <a:r>
              <a:rPr lang="fr-FR" sz="1800" i="0" noProof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800" i="0" noProof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i="0" noProof="0" dirty="0" smtClean="0"/>
              <a:t>Davy Marchand-Maillet</a:t>
            </a:r>
            <a:endParaRPr lang="fr-FR" sz="1800" i="0" noProof="0" dirty="0"/>
          </a:p>
        </p:txBody>
      </p:sp>
      <p:sp>
        <p:nvSpPr>
          <p:cNvPr id="1434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639300" y="152130"/>
            <a:ext cx="441327" cy="304259"/>
          </a:xfrm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marL="742880" indent="-285723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marL="1142892" indent="-228579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marL="1600049" indent="-228579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marL="2057206" indent="-228579" eaLnBrk="0"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362" indent="-228579" defTabSz="44763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520" indent="-228579" defTabSz="44763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8677" indent="-228579" defTabSz="44763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5834" indent="-228579" defTabSz="44763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fld id="{42A361CA-A396-4C64-A181-2D9CB3E46A0C}" type="slidenum">
              <a:rPr lang="fr-FR" smtClean="0"/>
              <a:pPr/>
              <a:t>1</a:t>
            </a:fld>
            <a:endParaRPr lang="fr-FR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90" y="6097016"/>
            <a:ext cx="1375538" cy="8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234518"/>
            <a:ext cx="1026243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SESO’16</a:t>
            </a:r>
            <a:endParaRPr lang="fr-F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022227" y="6327894"/>
            <a:ext cx="379941" cy="44821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2000" dirty="0" smtClean="0"/>
              <a:t>&amp;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9161" y="6126658"/>
            <a:ext cx="2677026" cy="755703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r"/>
            <a:r>
              <a:rPr lang="fr-FR" dirty="0" smtClean="0">
                <a:solidFill>
                  <a:schemeClr val="bg2">
                    <a:lumMod val="65000"/>
                  </a:schemeClr>
                </a:solidFill>
              </a:rPr>
              <a:t>Pierre Carpentier</a:t>
            </a:r>
          </a:p>
          <a:p>
            <a:pPr algn="r"/>
            <a:r>
              <a:rPr lang="fr-FR" dirty="0" smtClean="0">
                <a:solidFill>
                  <a:schemeClr val="bg2">
                    <a:lumMod val="65000"/>
                  </a:schemeClr>
                </a:solidFill>
              </a:rPr>
              <a:t>Jean-Philippe Chancelier</a:t>
            </a:r>
          </a:p>
          <a:p>
            <a:pPr algn="r"/>
            <a:r>
              <a:rPr lang="fr-FR" dirty="0" smtClean="0">
                <a:solidFill>
                  <a:schemeClr val="bg2">
                    <a:lumMod val="65000"/>
                  </a:schemeClr>
                </a:solidFill>
              </a:rPr>
              <a:t>Michel De Lara</a:t>
            </a:r>
          </a:p>
          <a:p>
            <a:pPr algn="r"/>
            <a:r>
              <a:rPr lang="fr-FR" dirty="0" smtClean="0">
                <a:solidFill>
                  <a:schemeClr val="bg2">
                    <a:lumMod val="65000"/>
                  </a:schemeClr>
                </a:solidFill>
              </a:rPr>
              <a:t>Vincent </a:t>
            </a:r>
            <a:r>
              <a:rPr lang="fr-FR" dirty="0" err="1" smtClean="0">
                <a:solidFill>
                  <a:schemeClr val="bg2">
                    <a:lumMod val="65000"/>
                  </a:schemeClr>
                </a:solidFill>
              </a:rPr>
              <a:t>Leclère</a:t>
            </a:r>
            <a:endParaRPr lang="fr-FR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  <p:pic>
        <p:nvPicPr>
          <p:cNvPr id="8" name="Image 7" descr="unnam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89" y="6139878"/>
            <a:ext cx="646105" cy="8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54"/>
          <p:cNvGrpSpPr/>
          <p:nvPr/>
        </p:nvGrpSpPr>
        <p:grpSpPr>
          <a:xfrm>
            <a:off x="-14380" y="-4343"/>
            <a:ext cx="10087159" cy="7581024"/>
            <a:chOff x="-926296" y="-385189"/>
            <a:chExt cx="10087159" cy="7581024"/>
          </a:xfrm>
        </p:grpSpPr>
        <p:sp>
          <p:nvSpPr>
            <p:cNvPr id="19" name="Rectangle 18"/>
            <p:cNvSpPr/>
            <p:nvPr/>
          </p:nvSpPr>
          <p:spPr>
            <a:xfrm>
              <a:off x="-926296" y="-363840"/>
              <a:ext cx="1008062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19762" y="-385189"/>
              <a:ext cx="10080625" cy="771525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"/>
          <a:stretch/>
        </p:blipFill>
        <p:spPr>
          <a:xfrm>
            <a:off x="984368" y="4754075"/>
            <a:ext cx="9030680" cy="2517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"/>
          <a:stretch/>
        </p:blipFill>
        <p:spPr>
          <a:xfrm>
            <a:off x="782985" y="976244"/>
            <a:ext cx="9178580" cy="21760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077" y="58316"/>
            <a:ext cx="8090864" cy="764629"/>
          </a:xfrm>
        </p:spPr>
        <p:txBody>
          <a:bodyPr/>
          <a:lstStyle/>
          <a:p>
            <a:r>
              <a:rPr lang="fr-FR" noProof="0" dirty="0" smtClean="0"/>
              <a:t>&gt;&gt;&gt; How to master RES </a:t>
            </a:r>
            <a:r>
              <a:rPr lang="fr-FR" noProof="0" dirty="0" err="1" smtClean="0"/>
              <a:t>variablity</a:t>
            </a:r>
            <a:r>
              <a:rPr lang="fr-FR" noProof="0" dirty="0" smtClean="0"/>
              <a:t> on spot </a:t>
            </a:r>
            <a:r>
              <a:rPr lang="fr-FR" noProof="0" dirty="0" err="1" smtClean="0"/>
              <a:t>market</a:t>
            </a:r>
            <a:r>
              <a:rPr lang="fr-FR" noProof="0" dirty="0" smtClean="0"/>
              <a:t>?</a:t>
            </a:r>
            <a:br>
              <a:rPr lang="fr-FR" noProof="0" dirty="0" smtClean="0"/>
            </a:br>
            <a:r>
              <a:rPr lang="fr-FR" dirty="0"/>
              <a:t> </a:t>
            </a:r>
            <a:r>
              <a:rPr lang="fr-FR" dirty="0" smtClean="0"/>
              <a:t>       &gt; </a:t>
            </a:r>
            <a:r>
              <a:rPr lang="fr-FR" dirty="0" err="1" smtClean="0"/>
              <a:t>Selling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a variable </a:t>
            </a:r>
            <a:r>
              <a:rPr lang="fr-FR" dirty="0" err="1" smtClean="0"/>
              <a:t>energy</a:t>
            </a:r>
            <a:endParaRPr lang="fr-FR" sz="1600" noProof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20296" y="-40858"/>
            <a:ext cx="1295400" cy="765175"/>
          </a:xfrm>
        </p:spPr>
        <p:txBody>
          <a:bodyPr/>
          <a:lstStyle/>
          <a:p>
            <a:r>
              <a:rPr lang="fr-FR" noProof="0" dirty="0" err="1" smtClean="0"/>
              <a:t>Context</a:t>
            </a:r>
            <a:endParaRPr lang="fr-FR" noProof="0" dirty="0"/>
          </a:p>
        </p:txBody>
      </p:sp>
      <p:sp>
        <p:nvSpPr>
          <p:cNvPr id="3" name="ZoneTexte 2"/>
          <p:cNvSpPr txBox="1"/>
          <p:nvPr/>
        </p:nvSpPr>
        <p:spPr>
          <a:xfrm>
            <a:off x="474880" y="3742498"/>
            <a:ext cx="1535032" cy="38656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Production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045" y="1039004"/>
            <a:ext cx="228780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</a:rPr>
              <a:t>Forecasts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at J-1 </a:t>
            </a:r>
            <a:r>
              <a:rPr lang="fr-FR" dirty="0" smtClean="0">
                <a:solidFill>
                  <a:schemeClr val="accent2"/>
                </a:solidFill>
              </a:rPr>
              <a:t>12h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142659" y="1481467"/>
            <a:ext cx="597775" cy="515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647169" y="2958797"/>
            <a:ext cx="404854" cy="842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295" y="1275302"/>
            <a:ext cx="1258746" cy="1258746"/>
          </a:xfrm>
          <a:prstGeom prst="rect">
            <a:avLst/>
          </a:prstGeom>
        </p:spPr>
      </p:pic>
      <p:grpSp>
        <p:nvGrpSpPr>
          <p:cNvPr id="41" name="Grouper 40"/>
          <p:cNvGrpSpPr/>
          <p:nvPr/>
        </p:nvGrpSpPr>
        <p:grpSpPr>
          <a:xfrm>
            <a:off x="-232310" y="5384017"/>
            <a:ext cx="1234231" cy="1277653"/>
            <a:chOff x="-184264" y="3187191"/>
            <a:chExt cx="1234231" cy="127765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264" y="3258393"/>
              <a:ext cx="1155409" cy="120645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94" y="3187191"/>
              <a:ext cx="507073" cy="488691"/>
            </a:xfrm>
            <a:prstGeom prst="rect">
              <a:avLst/>
            </a:prstGeom>
          </p:spPr>
        </p:pic>
      </p:grpSp>
      <p:cxnSp>
        <p:nvCxnSpPr>
          <p:cNvPr id="10" name="Connecteur droit 9"/>
          <p:cNvCxnSpPr/>
          <p:nvPr/>
        </p:nvCxnSpPr>
        <p:spPr>
          <a:xfrm>
            <a:off x="3271705" y="4824244"/>
            <a:ext cx="12403" cy="229303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29066" y="4829708"/>
            <a:ext cx="1219286" cy="2254864"/>
          </a:xfrm>
          <a:prstGeom prst="rect">
            <a:avLst/>
          </a:prstGeom>
          <a:solidFill>
            <a:schemeClr val="accent4">
              <a:alpha val="1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51" name="Curved Right Arrow 18"/>
          <p:cNvSpPr/>
          <p:nvPr/>
        </p:nvSpPr>
        <p:spPr>
          <a:xfrm rot="16200000">
            <a:off x="3746389" y="6619604"/>
            <a:ext cx="285164" cy="1309214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36815" y="4940798"/>
            <a:ext cx="232613" cy="35863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?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640969" y="724607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i="1" dirty="0" err="1">
                <a:solidFill>
                  <a:srgbClr val="FF0000"/>
                </a:solidFill>
              </a:rPr>
              <a:t>p</a:t>
            </a:r>
            <a:r>
              <a:rPr lang="fr-FR" i="1" dirty="0" err="1" smtClean="0">
                <a:solidFill>
                  <a:srgbClr val="FF0000"/>
                </a:solidFill>
              </a:rPr>
              <a:t>ast</a:t>
            </a:r>
            <a:r>
              <a:rPr lang="fr-FR" i="1" dirty="0" smtClean="0">
                <a:solidFill>
                  <a:srgbClr val="FF0000"/>
                </a:solidFill>
              </a:rPr>
              <a:t>   future</a:t>
            </a:r>
            <a:endParaRPr lang="fr-FR" i="1" dirty="0">
              <a:solidFill>
                <a:srgbClr val="FF000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3218222" y="893481"/>
            <a:ext cx="12403" cy="229303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Forme libre 36"/>
          <p:cNvSpPr/>
          <p:nvPr/>
        </p:nvSpPr>
        <p:spPr>
          <a:xfrm>
            <a:off x="3837709" y="5098473"/>
            <a:ext cx="1191491" cy="1399309"/>
          </a:xfrm>
          <a:custGeom>
            <a:avLst/>
            <a:gdLst>
              <a:gd name="connsiteX0" fmla="*/ 0 w 1191491"/>
              <a:gd name="connsiteY0" fmla="*/ 0 h 1399309"/>
              <a:gd name="connsiteX1" fmla="*/ 277091 w 1191491"/>
              <a:gd name="connsiteY1" fmla="*/ 318654 h 1399309"/>
              <a:gd name="connsiteX2" fmla="*/ 526473 w 1191491"/>
              <a:gd name="connsiteY2" fmla="*/ 678872 h 1399309"/>
              <a:gd name="connsiteX3" fmla="*/ 831273 w 1191491"/>
              <a:gd name="connsiteY3" fmla="*/ 692727 h 1399309"/>
              <a:gd name="connsiteX4" fmla="*/ 1191491 w 1191491"/>
              <a:gd name="connsiteY4" fmla="*/ 1399309 h 1399309"/>
              <a:gd name="connsiteX5" fmla="*/ 1191491 w 1191491"/>
              <a:gd name="connsiteY5" fmla="*/ 1399309 h 1399309"/>
              <a:gd name="connsiteX6" fmla="*/ 1191491 w 1191491"/>
              <a:gd name="connsiteY6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491" h="1399309">
                <a:moveTo>
                  <a:pt x="0" y="0"/>
                </a:moveTo>
                <a:cubicBezTo>
                  <a:pt x="94673" y="102754"/>
                  <a:pt x="189346" y="205509"/>
                  <a:pt x="277091" y="318654"/>
                </a:cubicBezTo>
                <a:cubicBezTo>
                  <a:pt x="364836" y="431799"/>
                  <a:pt x="434109" y="616527"/>
                  <a:pt x="526473" y="678872"/>
                </a:cubicBezTo>
                <a:cubicBezTo>
                  <a:pt x="618837" y="741218"/>
                  <a:pt x="720437" y="572654"/>
                  <a:pt x="831273" y="692727"/>
                </a:cubicBezTo>
                <a:cubicBezTo>
                  <a:pt x="942109" y="812800"/>
                  <a:pt x="1191491" y="1399309"/>
                  <a:pt x="1191491" y="1399309"/>
                </a:cubicBezTo>
                <a:lnTo>
                  <a:pt x="1191491" y="1399309"/>
                </a:lnTo>
                <a:lnTo>
                  <a:pt x="1191491" y="1399309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3180008" y="1042921"/>
            <a:ext cx="6393713" cy="3493099"/>
            <a:chOff x="3180008" y="1042921"/>
            <a:chExt cx="6393713" cy="3493099"/>
          </a:xfrm>
        </p:grpSpPr>
        <p:sp>
          <p:nvSpPr>
            <p:cNvPr id="23" name="Rectangle 22"/>
            <p:cNvSpPr/>
            <p:nvPr/>
          </p:nvSpPr>
          <p:spPr>
            <a:xfrm>
              <a:off x="3787181" y="1042921"/>
              <a:ext cx="1219286" cy="2092188"/>
            </a:xfrm>
            <a:prstGeom prst="rect">
              <a:avLst/>
            </a:prstGeom>
            <a:solidFill>
              <a:schemeClr val="accent4">
                <a:alpha val="8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/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086" b="96142" l="1351" r="99730">
                          <a14:foregroundMark x1="30135" y1="16512" x2="30135" y2="5093"/>
                          <a14:foregroundMark x1="20811" y1="11728" x2="25811" y2="7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625" y="3423269"/>
              <a:ext cx="1270734" cy="1112751"/>
            </a:xfrm>
            <a:prstGeom prst="rect">
              <a:avLst/>
            </a:prstGeom>
          </p:spPr>
        </p:pic>
        <p:sp>
          <p:nvSpPr>
            <p:cNvPr id="48" name="Curved Right Arrow 18"/>
            <p:cNvSpPr/>
            <p:nvPr/>
          </p:nvSpPr>
          <p:spPr>
            <a:xfrm rot="16200000">
              <a:off x="3692033" y="2621857"/>
              <a:ext cx="285164" cy="1309214"/>
            </a:xfrm>
            <a:prstGeom prst="curved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427827" y="3254515"/>
              <a:ext cx="3565565" cy="879676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Adobe Devanagari"/>
                </a:rPr>
                <a:t>Day-Ahead market :</a:t>
              </a:r>
            </a:p>
            <a:p>
              <a:pPr algn="ctr"/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Adobe Devanagari"/>
                </a:rPr>
                <a:t> A </a:t>
              </a:r>
              <a:r>
                <a:rPr lang="en-US" b="1" dirty="0" smtClean="0">
                  <a:solidFill>
                    <a:srgbClr val="C00000"/>
                  </a:solidFill>
                  <a:latin typeface="+mn-lt"/>
                  <a:cs typeface="Adobe Devanagari"/>
                </a:rPr>
                <a:t>commitment</a:t>
              </a:r>
              <a:r>
                <a:rPr lang="en-US" dirty="0" smtClean="0">
                  <a:solidFill>
                    <a:srgbClr val="C00000"/>
                  </a:solidFill>
                  <a:latin typeface="+mn-lt"/>
                  <a:cs typeface="Adobe Devanagari"/>
                </a:rPr>
                <a:t> </a:t>
              </a:r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Adobe Devanagari"/>
                </a:rPr>
                <a:t>at noon to deliver</a:t>
              </a:r>
            </a:p>
            <a:p>
              <a:pPr algn="ctr"/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Adobe Devanagari"/>
                </a:rPr>
                <a:t>an energy the day-after</a:t>
              </a:r>
            </a:p>
            <a:p>
              <a:pPr algn="ctr"/>
              <a:endParaRPr 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dobe Devanagari"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H="1" flipV="1">
              <a:off x="4683332" y="2871217"/>
              <a:ext cx="1402344" cy="67331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969429" y="4129066"/>
              <a:ext cx="4604292" cy="3785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Adobe Devanagari"/>
                </a:rPr>
                <a:t>Problem: the RES production is unknown</a:t>
              </a: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4184073" y="2272106"/>
              <a:ext cx="554182" cy="817458"/>
            </a:xfrm>
            <a:custGeom>
              <a:avLst/>
              <a:gdLst>
                <a:gd name="connsiteX0" fmla="*/ 0 w 554182"/>
                <a:gd name="connsiteY0" fmla="*/ 789749 h 817458"/>
                <a:gd name="connsiteX1" fmla="*/ 180109 w 554182"/>
                <a:gd name="connsiteY1" fmla="*/ 39 h 817458"/>
                <a:gd name="connsiteX2" fmla="*/ 554182 w 554182"/>
                <a:gd name="connsiteY2" fmla="*/ 817458 h 817458"/>
                <a:gd name="connsiteX3" fmla="*/ 554182 w 554182"/>
                <a:gd name="connsiteY3" fmla="*/ 817458 h 8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182" h="817458">
                  <a:moveTo>
                    <a:pt x="0" y="789749"/>
                  </a:moveTo>
                  <a:cubicBezTo>
                    <a:pt x="43872" y="392585"/>
                    <a:pt x="87745" y="-4579"/>
                    <a:pt x="180109" y="39"/>
                  </a:cubicBezTo>
                  <a:cubicBezTo>
                    <a:pt x="272473" y="4657"/>
                    <a:pt x="554182" y="817458"/>
                    <a:pt x="554182" y="817458"/>
                  </a:cubicBezTo>
                  <a:lnTo>
                    <a:pt x="554182" y="817458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683332" y="1049005"/>
              <a:ext cx="232613" cy="35863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?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1" grpId="0" animBg="1"/>
      <p:bldP spid="7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0160" y="0"/>
            <a:ext cx="10070465" cy="7588889"/>
            <a:chOff x="-865212" y="-59976"/>
            <a:chExt cx="10070465" cy="7588889"/>
          </a:xfrm>
        </p:grpSpPr>
        <p:sp>
          <p:nvSpPr>
            <p:cNvPr id="79" name="Rectangle 78"/>
            <p:cNvSpPr/>
            <p:nvPr/>
          </p:nvSpPr>
          <p:spPr>
            <a:xfrm>
              <a:off x="-865212" y="-30762"/>
              <a:ext cx="1007046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65212" y="-59976"/>
              <a:ext cx="10070465" cy="771525"/>
            </a:xfrm>
            <a:prstGeom prst="rect">
              <a:avLst/>
            </a:prstGeom>
          </p:spPr>
        </p:pic>
      </p:grpSp>
      <p:sp>
        <p:nvSpPr>
          <p:cNvPr id="72" name="ZoneTexte 71"/>
          <p:cNvSpPr txBox="1"/>
          <p:nvPr/>
        </p:nvSpPr>
        <p:spPr>
          <a:xfrm>
            <a:off x="2006426" y="2954876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rgbClr val="0D8136"/>
                </a:solidFill>
                <a:latin typeface="Adobe Devanagari"/>
                <a:cs typeface="Adobe Devanagari"/>
              </a:rPr>
              <a:t>Produce</a:t>
            </a:r>
            <a:endParaRPr lang="fr-FR" dirty="0" smtClean="0">
              <a:solidFill>
                <a:srgbClr val="0D8136"/>
              </a:solidFill>
              <a:latin typeface="Adobe Devanagari"/>
              <a:cs typeface="Adobe Devanagari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 flipV="1">
            <a:off x="2654739" y="2570825"/>
            <a:ext cx="443395" cy="9547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236758" y="6338864"/>
            <a:ext cx="596560" cy="53564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€</a:t>
            </a:r>
          </a:p>
          <a:p>
            <a:pPr algn="ctr"/>
            <a:endParaRPr lang="fr-FR" dirty="0" smtClean="0">
              <a:solidFill>
                <a:srgbClr val="0D8136"/>
              </a:solidFill>
            </a:endParaRPr>
          </a:p>
          <a:p>
            <a:pPr algn="ctr"/>
            <a:r>
              <a:rPr lang="fr-FR" dirty="0" smtClean="0">
                <a:solidFill>
                  <a:srgbClr val="0D8136"/>
                </a:solidFill>
              </a:rPr>
              <a:t>MWh</a:t>
            </a:r>
            <a:endParaRPr lang="fr-FR" dirty="0">
              <a:solidFill>
                <a:srgbClr val="0D8136"/>
              </a:solidFill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>
            <a:off x="230919" y="7153505"/>
            <a:ext cx="7322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238539" y="6609937"/>
            <a:ext cx="71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58884" y="6051701"/>
            <a:ext cx="2179466" cy="40996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1400" dirty="0" err="1" smtClean="0">
                <a:latin typeface="Arial"/>
                <a:cs typeface="Arial"/>
              </a:rPr>
              <a:t>Units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411" y="6301345"/>
            <a:ext cx="903005" cy="107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84" name="Titre 2"/>
          <p:cNvSpPr>
            <a:spLocks noGrp="1"/>
          </p:cNvSpPr>
          <p:nvPr>
            <p:ph type="title"/>
          </p:nvPr>
        </p:nvSpPr>
        <p:spPr>
          <a:xfrm>
            <a:off x="1435147" y="61804"/>
            <a:ext cx="8402148" cy="583232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&gt;&gt;&gt;  </a:t>
            </a:r>
            <a:r>
              <a:rPr lang="fr-FR" dirty="0" err="1" smtClean="0">
                <a:latin typeface="Arial"/>
                <a:cs typeface="Arial"/>
              </a:rPr>
              <a:t>Renewable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Sources (RES) </a:t>
            </a:r>
            <a:r>
              <a:rPr lang="fr-FR" dirty="0" err="1" smtClean="0">
                <a:latin typeface="Arial"/>
                <a:cs typeface="Arial"/>
              </a:rPr>
              <a:t>aggregator</a:t>
            </a:r>
            <a:r>
              <a:rPr lang="fr-FR" dirty="0" smtClean="0">
                <a:latin typeface="Arial"/>
                <a:cs typeface="Arial"/>
              </a:rPr>
              <a:t/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       &gt; A new </a:t>
            </a:r>
            <a:r>
              <a:rPr lang="fr-FR" dirty="0" err="1" smtClean="0">
                <a:latin typeface="Arial"/>
                <a:cs typeface="Arial"/>
              </a:rPr>
              <a:t>actor</a:t>
            </a:r>
            <a:r>
              <a:rPr lang="fr-FR" dirty="0" smtClean="0">
                <a:latin typeface="Arial"/>
                <a:cs typeface="Arial"/>
              </a:rPr>
              <a:t> for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transition</a:t>
            </a:r>
            <a:endParaRPr lang="fr-FR" noProof="0" dirty="0">
              <a:latin typeface="Arial"/>
              <a:cs typeface="Arial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3740285" y="1184950"/>
            <a:ext cx="2244089" cy="756674"/>
            <a:chOff x="9433993" y="4897497"/>
            <a:chExt cx="2244089" cy="756674"/>
          </a:xfrm>
        </p:grpSpPr>
        <p:sp>
          <p:nvSpPr>
            <p:cNvPr id="69" name="ZoneTexte 68"/>
            <p:cNvSpPr txBox="1"/>
            <p:nvPr/>
          </p:nvSpPr>
          <p:spPr>
            <a:xfrm>
              <a:off x="9907505" y="4897497"/>
              <a:ext cx="1298576" cy="32650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rgbClr val="0D8136"/>
                  </a:solidFill>
                  <a:latin typeface="Adobe Devanagari"/>
                  <a:cs typeface="Adobe Devanagari"/>
                </a:rPr>
                <a:t>Commitment</a:t>
              </a:r>
              <a:endParaRPr lang="fr-FR" dirty="0" smtClean="0">
                <a:solidFill>
                  <a:srgbClr val="0D8136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H="1">
              <a:off x="9839098" y="5257480"/>
              <a:ext cx="143388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9433993" y="5326440"/>
              <a:ext cx="2244089" cy="32773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(production plan)</a:t>
              </a:r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877" y="3583409"/>
            <a:ext cx="1460812" cy="1460812"/>
          </a:xfrm>
          <a:prstGeom prst="rect">
            <a:avLst/>
          </a:prstGeom>
        </p:spPr>
      </p:pic>
      <p:grpSp>
        <p:nvGrpSpPr>
          <p:cNvPr id="80" name="Groupe 151"/>
          <p:cNvGrpSpPr/>
          <p:nvPr/>
        </p:nvGrpSpPr>
        <p:grpSpPr>
          <a:xfrm>
            <a:off x="5636221" y="864394"/>
            <a:ext cx="2147169" cy="1620000"/>
            <a:chOff x="8078209" y="2341728"/>
            <a:chExt cx="2147169" cy="1620000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8310984" y="2341728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81" name="Grouper 80"/>
            <p:cNvGrpSpPr/>
            <p:nvPr/>
          </p:nvGrpSpPr>
          <p:grpSpPr>
            <a:xfrm>
              <a:off x="8078209" y="2616145"/>
              <a:ext cx="2147169" cy="1220753"/>
              <a:chOff x="7924815" y="1992280"/>
              <a:chExt cx="2944770" cy="1674222"/>
            </a:xfrm>
          </p:grpSpPr>
          <p:sp>
            <p:nvSpPr>
              <p:cNvPr id="83" name="Rectangle à coins arrondis 82"/>
              <p:cNvSpPr>
                <a:spLocks noChangeAspect="1"/>
              </p:cNvSpPr>
              <p:nvPr/>
            </p:nvSpPr>
            <p:spPr>
              <a:xfrm>
                <a:off x="7924815" y="3082511"/>
                <a:ext cx="2944770" cy="583991"/>
              </a:xfrm>
              <a:prstGeom prst="roundRect">
                <a:avLst>
                  <a:gd name="adj" fmla="val 7497"/>
                </a:avLst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0" rtlCol="0" anchor="t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Energy</a:t>
                </a:r>
                <a:r>
                  <a:rPr lang="fr-FR" sz="1400" dirty="0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market</a:t>
                </a:r>
                <a:endParaRPr lang="fr-FR" sz="1400" dirty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endParaRP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6" b="96142" l="1351" r="99730">
                            <a14:foregroundMark x1="30135" y1="16512" x2="30135" y2="5093"/>
                            <a14:foregroundMark x1="20811" y1="11728" x2="25811" y2="78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681738" y="1992280"/>
                <a:ext cx="1270734" cy="1112752"/>
              </a:xfrm>
              <a:prstGeom prst="rect">
                <a:avLst/>
              </a:prstGeom>
            </p:spPr>
          </p:pic>
        </p:grpSp>
      </p:grpSp>
      <p:grpSp>
        <p:nvGrpSpPr>
          <p:cNvPr id="87" name="Groupe 150"/>
          <p:cNvGrpSpPr/>
          <p:nvPr/>
        </p:nvGrpSpPr>
        <p:grpSpPr>
          <a:xfrm>
            <a:off x="2222928" y="861175"/>
            <a:ext cx="1620000" cy="1620000"/>
            <a:chOff x="4250805" y="1062201"/>
            <a:chExt cx="1620000" cy="1620000"/>
          </a:xfrm>
        </p:grpSpPr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1503" y="1082520"/>
              <a:ext cx="1249601" cy="1075163"/>
            </a:xfrm>
            <a:prstGeom prst="rect">
              <a:avLst/>
            </a:prstGeom>
          </p:spPr>
        </p:pic>
        <p:sp>
          <p:nvSpPr>
            <p:cNvPr id="91" name="Rectangle à coins arrondis 90"/>
            <p:cNvSpPr/>
            <p:nvPr/>
          </p:nvSpPr>
          <p:spPr>
            <a:xfrm>
              <a:off x="4250805" y="106220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sp>
          <p:nvSpPr>
            <p:cNvPr id="90" name="Rectangle à coins arrondis 89"/>
            <p:cNvSpPr>
              <a:spLocks noChangeAspect="1"/>
            </p:cNvSpPr>
            <p:nvPr/>
          </p:nvSpPr>
          <p:spPr>
            <a:xfrm>
              <a:off x="4413880" y="2158873"/>
              <a:ext cx="1293850" cy="344404"/>
            </a:xfrm>
            <a:prstGeom prst="roundRect">
              <a:avLst>
                <a:gd name="adj" fmla="val 7497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fr-FR" sz="1400" dirty="0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Network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operator</a:t>
              </a:r>
              <a:endParaRPr lang="fr-FR" sz="1200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cxnSp>
        <p:nvCxnSpPr>
          <p:cNvPr id="92" name="Connecteur droit avec flèche 91"/>
          <p:cNvCxnSpPr/>
          <p:nvPr/>
        </p:nvCxnSpPr>
        <p:spPr>
          <a:xfrm>
            <a:off x="2850673" y="2553353"/>
            <a:ext cx="413020" cy="87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2" name="Grouper 31"/>
          <p:cNvGrpSpPr/>
          <p:nvPr/>
        </p:nvGrpSpPr>
        <p:grpSpPr>
          <a:xfrm>
            <a:off x="4807689" y="3599356"/>
            <a:ext cx="1242299" cy="1308480"/>
            <a:chOff x="4981267" y="3568706"/>
            <a:chExt cx="1242299" cy="130848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267" y="3670735"/>
              <a:ext cx="1155409" cy="120645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493" y="3568706"/>
              <a:ext cx="507073" cy="488691"/>
            </a:xfrm>
            <a:prstGeom prst="rect">
              <a:avLst/>
            </a:prstGeom>
          </p:spPr>
        </p:pic>
      </p:grpSp>
      <p:sp>
        <p:nvSpPr>
          <p:cNvPr id="101" name="Rectangle à coins arrondis 100"/>
          <p:cNvSpPr/>
          <p:nvPr/>
        </p:nvSpPr>
        <p:spPr>
          <a:xfrm>
            <a:off x="3324655" y="3525534"/>
            <a:ext cx="3135195" cy="1620000"/>
          </a:xfrm>
          <a:prstGeom prst="roundRect">
            <a:avLst/>
          </a:prstGeom>
          <a:solidFill>
            <a:schemeClr val="accent2">
              <a:alpha val="0"/>
            </a:schemeClr>
          </a:solidFill>
          <a:ln w="9525">
            <a:solidFill>
              <a:schemeClr val="bg2">
                <a:lumMod val="6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latin typeface="Arial"/>
              <a:cs typeface="Arial"/>
            </a:endParaRPr>
          </a:p>
        </p:txBody>
      </p:sp>
      <p:grpSp>
        <p:nvGrpSpPr>
          <p:cNvPr id="41" name="Grouper 40"/>
          <p:cNvGrpSpPr/>
          <p:nvPr/>
        </p:nvGrpSpPr>
        <p:grpSpPr>
          <a:xfrm>
            <a:off x="5967220" y="2553353"/>
            <a:ext cx="952166" cy="788517"/>
            <a:chOff x="5967220" y="2553353"/>
            <a:chExt cx="952166" cy="788517"/>
          </a:xfrm>
        </p:grpSpPr>
        <p:sp>
          <p:nvSpPr>
            <p:cNvPr id="64" name="ZoneTexte 63"/>
            <p:cNvSpPr txBox="1"/>
            <p:nvPr/>
          </p:nvSpPr>
          <p:spPr>
            <a:xfrm>
              <a:off x="6382142" y="2817963"/>
              <a:ext cx="537244" cy="31536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Sell</a:t>
              </a:r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ahead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111" name="Connecteur droit avec flèche 110"/>
            <p:cNvCxnSpPr/>
            <p:nvPr/>
          </p:nvCxnSpPr>
          <p:spPr>
            <a:xfrm flipH="1">
              <a:off x="5967220" y="2553353"/>
              <a:ext cx="684184" cy="7885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ctangle à coins arrondis 42"/>
          <p:cNvSpPr>
            <a:spLocks noChangeAspect="1"/>
          </p:cNvSpPr>
          <p:nvPr/>
        </p:nvSpPr>
        <p:spPr>
          <a:xfrm>
            <a:off x="3707285" y="4850680"/>
            <a:ext cx="2342703" cy="412970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Variable RES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54" name="Espace réservé du contenu 6"/>
          <p:cNvSpPr txBox="1">
            <a:spLocks/>
          </p:cNvSpPr>
          <p:nvPr/>
        </p:nvSpPr>
        <p:spPr>
          <a:xfrm>
            <a:off x="1422145" y="5696976"/>
            <a:ext cx="8658480" cy="1166284"/>
          </a:xfrm>
          <a:prstGeom prst="rect">
            <a:avLst/>
          </a:prstGeom>
        </p:spPr>
        <p:txBody>
          <a:bodyPr>
            <a:normAutofit/>
          </a:bodyPr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World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(EU directive)</a:t>
            </a:r>
          </a:p>
          <a:p>
            <a:pPr lvl="1"/>
            <a:r>
              <a:rPr lang="fr-FR" dirty="0" smtClean="0"/>
              <a:t>RES </a:t>
            </a:r>
            <a:r>
              <a:rPr lang="fr-FR" dirty="0" err="1" smtClean="0"/>
              <a:t>feed</a:t>
            </a:r>
            <a:r>
              <a:rPr lang="fr-FR" dirty="0" smtClean="0"/>
              <a:t>-in-</a:t>
            </a:r>
            <a:r>
              <a:rPr lang="fr-FR" dirty="0" err="1" smtClean="0"/>
              <a:t>tariffs</a:t>
            </a:r>
            <a:r>
              <a:rPr lang="fr-FR" dirty="0" smtClean="0"/>
              <a:t> are over</a:t>
            </a:r>
          </a:p>
          <a:p>
            <a:pPr lvl="1"/>
            <a:r>
              <a:rPr lang="fr-FR" dirty="0" smtClean="0"/>
              <a:t>RES </a:t>
            </a:r>
            <a:r>
              <a:rPr lang="fr-FR" dirty="0" err="1" smtClean="0"/>
              <a:t>producers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to face </a:t>
            </a:r>
            <a:r>
              <a:rPr lang="fr-FR" dirty="0" err="1" smtClean="0"/>
              <a:t>markets</a:t>
            </a:r>
            <a:endParaRPr lang="fr-FR" u="sng" dirty="0" smtClean="0">
              <a:solidFill>
                <a:srgbClr val="FF0000"/>
              </a:solidFill>
            </a:endParaRPr>
          </a:p>
        </p:txBody>
      </p:sp>
      <p:grpSp>
        <p:nvGrpSpPr>
          <p:cNvPr id="44" name="Grouper 43"/>
          <p:cNvGrpSpPr/>
          <p:nvPr/>
        </p:nvGrpSpPr>
        <p:grpSpPr>
          <a:xfrm>
            <a:off x="2914495" y="2590506"/>
            <a:ext cx="1092030" cy="611230"/>
            <a:chOff x="3025335" y="2590506"/>
            <a:chExt cx="1092030" cy="611230"/>
          </a:xfrm>
        </p:grpSpPr>
        <p:cxnSp>
          <p:nvCxnSpPr>
            <p:cNvPr id="61" name="Connecteur droit 60"/>
            <p:cNvCxnSpPr/>
            <p:nvPr/>
          </p:nvCxnSpPr>
          <p:spPr>
            <a:xfrm flipV="1">
              <a:off x="3152606" y="2590506"/>
              <a:ext cx="964759" cy="61123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3025335" y="2598128"/>
              <a:ext cx="1054090" cy="57698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r 41"/>
          <p:cNvGrpSpPr/>
          <p:nvPr/>
        </p:nvGrpSpPr>
        <p:grpSpPr>
          <a:xfrm>
            <a:off x="4206696" y="2511617"/>
            <a:ext cx="1589755" cy="836883"/>
            <a:chOff x="4206696" y="2511617"/>
            <a:chExt cx="1589755" cy="836883"/>
          </a:xfrm>
        </p:grpSpPr>
        <p:sp>
          <p:nvSpPr>
            <p:cNvPr id="60" name="ZoneTexte 59"/>
            <p:cNvSpPr txBox="1"/>
            <p:nvPr/>
          </p:nvSpPr>
          <p:spPr>
            <a:xfrm>
              <a:off x="4531483" y="2807325"/>
              <a:ext cx="1264968" cy="26933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Pay</a:t>
              </a:r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imbalance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 flipH="1" flipV="1">
              <a:off x="4206696" y="2511617"/>
              <a:ext cx="378130" cy="836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3169254" y="2599158"/>
            <a:ext cx="914400" cy="265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/>
            </a:r>
            <a:b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</a:b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fixed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price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sp>
        <p:nvSpPr>
          <p:cNvPr id="97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20296" y="-40858"/>
            <a:ext cx="1295400" cy="765175"/>
          </a:xfrm>
        </p:spPr>
        <p:txBody>
          <a:bodyPr/>
          <a:lstStyle/>
          <a:p>
            <a:r>
              <a:rPr lang="fr-FR" noProof="0" dirty="0" err="1" smtClean="0"/>
              <a:t>Context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587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1361" y="-17911"/>
            <a:ext cx="10070465" cy="7588889"/>
            <a:chOff x="-865212" y="-59976"/>
            <a:chExt cx="10070465" cy="7588889"/>
          </a:xfrm>
        </p:grpSpPr>
        <p:sp>
          <p:nvSpPr>
            <p:cNvPr id="79" name="Rectangle 78"/>
            <p:cNvSpPr/>
            <p:nvPr/>
          </p:nvSpPr>
          <p:spPr>
            <a:xfrm>
              <a:off x="-865212" y="-30762"/>
              <a:ext cx="1007046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65212" y="-59976"/>
              <a:ext cx="10070465" cy="771525"/>
            </a:xfrm>
            <a:prstGeom prst="rect">
              <a:avLst/>
            </a:prstGeom>
          </p:spPr>
        </p:pic>
      </p:grpSp>
      <p:sp>
        <p:nvSpPr>
          <p:cNvPr id="96" name="Rectangle à coins arrondis 95"/>
          <p:cNvSpPr/>
          <p:nvPr/>
        </p:nvSpPr>
        <p:spPr>
          <a:xfrm>
            <a:off x="7421152" y="3550375"/>
            <a:ext cx="1620000" cy="1620000"/>
          </a:xfrm>
          <a:prstGeom prst="roundRect">
            <a:avLst/>
          </a:prstGeom>
          <a:solidFill>
            <a:schemeClr val="accent2">
              <a:alpha val="0"/>
            </a:schemeClr>
          </a:solidFill>
          <a:ln w="9525">
            <a:solidFill>
              <a:schemeClr val="bg2">
                <a:lumMod val="6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Arial"/>
              <a:cs typeface="Arial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757732" y="3414084"/>
            <a:ext cx="8518242" cy="1988960"/>
          </a:xfrm>
          <a:prstGeom prst="roundRect">
            <a:avLst/>
          </a:prstGeom>
          <a:solidFill>
            <a:schemeClr val="accent2">
              <a:alpha val="0"/>
            </a:schemeClr>
          </a:solidFill>
          <a:ln>
            <a:solidFill>
              <a:srgbClr val="008000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Arial"/>
              <a:cs typeface="Arial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 flipV="1">
            <a:off x="2714908" y="2532579"/>
            <a:ext cx="5155" cy="9670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236758" y="6338864"/>
            <a:ext cx="596560" cy="53564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€</a:t>
            </a:r>
          </a:p>
          <a:p>
            <a:pPr algn="ctr"/>
            <a:endParaRPr lang="fr-FR" dirty="0" smtClean="0">
              <a:solidFill>
                <a:srgbClr val="0D8136"/>
              </a:solidFill>
            </a:endParaRPr>
          </a:p>
          <a:p>
            <a:pPr algn="ctr"/>
            <a:r>
              <a:rPr lang="fr-FR" dirty="0" smtClean="0">
                <a:solidFill>
                  <a:srgbClr val="0D8136"/>
                </a:solidFill>
              </a:rPr>
              <a:t>MWh</a:t>
            </a:r>
            <a:endParaRPr lang="fr-FR" dirty="0">
              <a:solidFill>
                <a:srgbClr val="0D8136"/>
              </a:solidFill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>
            <a:off x="230919" y="7153505"/>
            <a:ext cx="7322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238539" y="6609937"/>
            <a:ext cx="71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58884" y="6051701"/>
            <a:ext cx="2179466" cy="40996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1400" dirty="0" err="1" smtClean="0">
                <a:latin typeface="Arial"/>
                <a:cs typeface="Arial"/>
              </a:rPr>
              <a:t>Units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411" y="6301345"/>
            <a:ext cx="903005" cy="107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84" name="Titre 2"/>
          <p:cNvSpPr>
            <a:spLocks noGrp="1"/>
          </p:cNvSpPr>
          <p:nvPr>
            <p:ph type="title"/>
          </p:nvPr>
        </p:nvSpPr>
        <p:spPr>
          <a:xfrm>
            <a:off x="1435147" y="43099"/>
            <a:ext cx="8402148" cy="583232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&gt;&gt;&gt;  </a:t>
            </a:r>
            <a:r>
              <a:rPr lang="fr-FR" dirty="0" err="1" smtClean="0">
                <a:latin typeface="Arial"/>
                <a:cs typeface="Arial"/>
              </a:rPr>
              <a:t>Renewable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aggregator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/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       &gt; A new </a:t>
            </a:r>
            <a:r>
              <a:rPr lang="fr-FR" dirty="0" err="1" smtClean="0">
                <a:latin typeface="Arial"/>
                <a:cs typeface="Arial"/>
              </a:rPr>
              <a:t>actor</a:t>
            </a:r>
            <a:r>
              <a:rPr lang="fr-FR" dirty="0" smtClean="0">
                <a:latin typeface="Arial"/>
                <a:cs typeface="Arial"/>
              </a:rPr>
              <a:t> for the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transition</a:t>
            </a:r>
            <a:endParaRPr lang="fr-FR" noProof="0" dirty="0">
              <a:latin typeface="Arial"/>
              <a:cs typeface="Arial"/>
            </a:endParaRPr>
          </a:p>
        </p:txBody>
      </p:sp>
      <p:sp>
        <p:nvSpPr>
          <p:cNvPr id="62" name="Espace réservé du contenu 6"/>
          <p:cNvSpPr txBox="1">
            <a:spLocks/>
          </p:cNvSpPr>
          <p:nvPr/>
        </p:nvSpPr>
        <p:spPr>
          <a:xfrm>
            <a:off x="1667373" y="5705679"/>
            <a:ext cx="8294191" cy="16695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Aggregator’s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endParaRPr lang="fr-FR" dirty="0" smtClean="0"/>
          </a:p>
          <a:p>
            <a:pPr lvl="1"/>
            <a:r>
              <a:rPr lang="fr-FR" dirty="0" err="1" smtClean="0"/>
              <a:t>Pay</a:t>
            </a:r>
            <a:r>
              <a:rPr lang="fr-FR" dirty="0" smtClean="0"/>
              <a:t> the RES </a:t>
            </a:r>
            <a:r>
              <a:rPr lang="fr-FR" dirty="0" err="1" smtClean="0"/>
              <a:t>producer</a:t>
            </a:r>
            <a:r>
              <a:rPr lang="fr-FR" dirty="0" smtClean="0"/>
              <a:t> a </a:t>
            </a:r>
            <a:r>
              <a:rPr lang="fr-FR" dirty="0" err="1" smtClean="0"/>
              <a:t>contractual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endParaRPr lang="fr-FR" dirty="0"/>
          </a:p>
          <a:p>
            <a:pPr lvl="1"/>
            <a:r>
              <a:rPr lang="fr-FR" dirty="0" smtClean="0"/>
              <a:t>Face </a:t>
            </a:r>
            <a:r>
              <a:rPr lang="fr-FR" dirty="0" err="1" smtClean="0"/>
              <a:t>markets</a:t>
            </a:r>
            <a:endParaRPr lang="fr-FR" dirty="0" smtClean="0"/>
          </a:p>
          <a:p>
            <a:pPr lvl="2"/>
            <a:r>
              <a:rPr lang="fr-FR" dirty="0" err="1" smtClean="0"/>
              <a:t>Handle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exposition</a:t>
            </a:r>
          </a:p>
          <a:p>
            <a:pPr lvl="3"/>
            <a:r>
              <a:rPr lang="fr-FR" dirty="0" smtClean="0"/>
              <a:t>Production </a:t>
            </a:r>
            <a:r>
              <a:rPr lang="fr-FR" dirty="0" err="1" smtClean="0"/>
              <a:t>imbalance</a:t>
            </a:r>
            <a:endParaRPr lang="fr-FR" dirty="0"/>
          </a:p>
          <a:p>
            <a:pPr lvl="3"/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endParaRPr lang="fr-FR" dirty="0" smtClean="0"/>
          </a:p>
        </p:txBody>
      </p:sp>
      <p:sp>
        <p:nvSpPr>
          <p:cNvPr id="64" name="ZoneTexte 63"/>
          <p:cNvSpPr txBox="1"/>
          <p:nvPr/>
        </p:nvSpPr>
        <p:spPr>
          <a:xfrm>
            <a:off x="6801751" y="2799275"/>
            <a:ext cx="537244" cy="31536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Buy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/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Sell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</a:t>
            </a:r>
            <a:r>
              <a:rPr lang="en-US" dirty="0" err="1" smtClean="0"/>
              <a:t>SunHydrO</a:t>
            </a:r>
            <a:r>
              <a:rPr lang="en-US" dirty="0" smtClean="0"/>
              <a:t>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3740285" y="1184950"/>
            <a:ext cx="2244089" cy="756674"/>
            <a:chOff x="9433993" y="4897497"/>
            <a:chExt cx="2244089" cy="756674"/>
          </a:xfrm>
        </p:grpSpPr>
        <p:sp>
          <p:nvSpPr>
            <p:cNvPr id="69" name="ZoneTexte 68"/>
            <p:cNvSpPr txBox="1"/>
            <p:nvPr/>
          </p:nvSpPr>
          <p:spPr>
            <a:xfrm>
              <a:off x="9907505" y="4897497"/>
              <a:ext cx="1298576" cy="32650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rgbClr val="0D8136"/>
                  </a:solidFill>
                  <a:latin typeface="Adobe Devanagari"/>
                  <a:cs typeface="Adobe Devanagari"/>
                </a:rPr>
                <a:t>Commitment</a:t>
              </a:r>
              <a:endParaRPr lang="fr-FR" dirty="0" smtClean="0">
                <a:solidFill>
                  <a:srgbClr val="0D8136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H="1">
              <a:off x="9839098" y="5257480"/>
              <a:ext cx="143388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9433993" y="5326440"/>
              <a:ext cx="2244089" cy="32773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(production plan)</a:t>
              </a: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426436" y="2825945"/>
            <a:ext cx="1264968" cy="26933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imbalance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grpSp>
        <p:nvGrpSpPr>
          <p:cNvPr id="31" name="Grouper 30"/>
          <p:cNvGrpSpPr/>
          <p:nvPr/>
        </p:nvGrpSpPr>
        <p:grpSpPr>
          <a:xfrm>
            <a:off x="4559537" y="3583197"/>
            <a:ext cx="4341251" cy="1620000"/>
            <a:chOff x="6032389" y="3493221"/>
            <a:chExt cx="4341251" cy="1620000"/>
          </a:xfrm>
        </p:grpSpPr>
        <p:sp>
          <p:nvSpPr>
            <p:cNvPr id="95" name="Rectangle à coins arrondis 94"/>
            <p:cNvSpPr/>
            <p:nvPr/>
          </p:nvSpPr>
          <p:spPr>
            <a:xfrm>
              <a:off x="6032389" y="349322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6126801" y="3673102"/>
              <a:ext cx="4246839" cy="1330835"/>
              <a:chOff x="6171178" y="3593429"/>
              <a:chExt cx="4246839" cy="1330835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12287" y="3593429"/>
                <a:ext cx="1462809" cy="848085"/>
              </a:xfrm>
              <a:prstGeom prst="roundRect">
                <a:avLst>
                  <a:gd name="adj" fmla="val 16667"/>
                </a:avLst>
              </a:prstGeom>
              <a:ln w="12700">
                <a:noFill/>
              </a:ln>
              <a:effectLst/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6171178" y="4528771"/>
                <a:ext cx="1432963" cy="34028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 algn="ctr"/>
                <a:r>
                  <a:rPr lang="fr-FR" sz="1400" dirty="0" err="1" smtClean="0">
                    <a:latin typeface="Arial"/>
                    <a:cs typeface="Arial"/>
                  </a:rPr>
                  <a:t>Aggregator</a:t>
                </a:r>
                <a:endParaRPr lang="fr-FR" sz="1400" dirty="0">
                  <a:latin typeface="Arial"/>
                  <a:cs typeface="Arial"/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8985054" y="4583978"/>
                <a:ext cx="1432963" cy="34028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 algn="ctr"/>
                <a:r>
                  <a:rPr lang="fr-FR" sz="1400" dirty="0" err="1" smtClean="0">
                    <a:latin typeface="Arial"/>
                    <a:cs typeface="Arial"/>
                  </a:rPr>
                  <a:t>Flexibility</a:t>
                </a:r>
                <a:r>
                  <a:rPr lang="fr-FR" sz="1400" dirty="0" smtClean="0">
                    <a:latin typeface="Arial"/>
                    <a:cs typeface="Arial"/>
                  </a:rPr>
                  <a:t> </a:t>
                </a:r>
                <a:r>
                  <a:rPr lang="fr-FR" sz="1400" dirty="0" err="1" smtClean="0">
                    <a:latin typeface="Arial"/>
                    <a:cs typeface="Arial"/>
                  </a:rPr>
                  <a:t>assets</a:t>
                </a:r>
                <a:endParaRPr lang="fr-FR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0" name="Groupe 151"/>
          <p:cNvGrpSpPr/>
          <p:nvPr/>
        </p:nvGrpSpPr>
        <p:grpSpPr>
          <a:xfrm>
            <a:off x="5636221" y="864394"/>
            <a:ext cx="2147169" cy="1620000"/>
            <a:chOff x="8078209" y="2341728"/>
            <a:chExt cx="2147169" cy="1620000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8310984" y="2341728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81" name="Grouper 80"/>
            <p:cNvGrpSpPr/>
            <p:nvPr/>
          </p:nvGrpSpPr>
          <p:grpSpPr>
            <a:xfrm>
              <a:off x="8078209" y="2616145"/>
              <a:ext cx="2147169" cy="1220753"/>
              <a:chOff x="7924815" y="1992280"/>
              <a:chExt cx="2944770" cy="1674222"/>
            </a:xfrm>
          </p:grpSpPr>
          <p:sp>
            <p:nvSpPr>
              <p:cNvPr id="83" name="Rectangle à coins arrondis 82"/>
              <p:cNvSpPr>
                <a:spLocks noChangeAspect="1"/>
              </p:cNvSpPr>
              <p:nvPr/>
            </p:nvSpPr>
            <p:spPr>
              <a:xfrm>
                <a:off x="7924815" y="3082511"/>
                <a:ext cx="2944770" cy="583991"/>
              </a:xfrm>
              <a:prstGeom prst="roundRect">
                <a:avLst>
                  <a:gd name="adj" fmla="val 7497"/>
                </a:avLst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0" rtlCol="0" anchor="t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Energy</a:t>
                </a:r>
                <a:r>
                  <a:rPr lang="fr-FR" sz="1400" dirty="0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market</a:t>
                </a:r>
                <a:endParaRPr lang="fr-FR" sz="1400" dirty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endParaRP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86" b="96142" l="1351" r="99730">
                            <a14:foregroundMark x1="30135" y1="16512" x2="30135" y2="5093"/>
                            <a14:foregroundMark x1="20811" y1="11728" x2="25811" y2="78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681738" y="1992280"/>
                <a:ext cx="1270734" cy="1112752"/>
              </a:xfrm>
              <a:prstGeom prst="rect">
                <a:avLst/>
              </a:prstGeom>
            </p:spPr>
          </p:pic>
        </p:grpSp>
      </p:grpSp>
      <p:grpSp>
        <p:nvGrpSpPr>
          <p:cNvPr id="87" name="Groupe 150"/>
          <p:cNvGrpSpPr/>
          <p:nvPr/>
        </p:nvGrpSpPr>
        <p:grpSpPr>
          <a:xfrm>
            <a:off x="2222928" y="861175"/>
            <a:ext cx="1620000" cy="1620000"/>
            <a:chOff x="4250805" y="1062201"/>
            <a:chExt cx="1620000" cy="1620000"/>
          </a:xfrm>
        </p:grpSpPr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1503" y="1082520"/>
              <a:ext cx="1249601" cy="1075163"/>
            </a:xfrm>
            <a:prstGeom prst="rect">
              <a:avLst/>
            </a:prstGeom>
          </p:spPr>
        </p:pic>
        <p:sp>
          <p:nvSpPr>
            <p:cNvPr id="91" name="Rectangle à coins arrondis 90"/>
            <p:cNvSpPr/>
            <p:nvPr/>
          </p:nvSpPr>
          <p:spPr>
            <a:xfrm>
              <a:off x="4250805" y="106220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sp>
          <p:nvSpPr>
            <p:cNvPr id="90" name="Rectangle à coins arrondis 89"/>
            <p:cNvSpPr>
              <a:spLocks noChangeAspect="1"/>
            </p:cNvSpPr>
            <p:nvPr/>
          </p:nvSpPr>
          <p:spPr>
            <a:xfrm>
              <a:off x="4413880" y="2158873"/>
              <a:ext cx="1293850" cy="344404"/>
            </a:xfrm>
            <a:prstGeom prst="roundRect">
              <a:avLst>
                <a:gd name="adj" fmla="val 7497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fr-FR" sz="1400" dirty="0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Network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operator</a:t>
              </a:r>
              <a:endParaRPr lang="fr-FR" sz="1200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cxnSp>
        <p:nvCxnSpPr>
          <p:cNvPr id="92" name="Connecteur droit avec flèche 91"/>
          <p:cNvCxnSpPr/>
          <p:nvPr/>
        </p:nvCxnSpPr>
        <p:spPr>
          <a:xfrm flipV="1">
            <a:off x="3135460" y="2563228"/>
            <a:ext cx="1" cy="661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5636221" y="3193434"/>
            <a:ext cx="0" cy="36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64" y="3643320"/>
            <a:ext cx="1029776" cy="1029776"/>
          </a:xfrm>
          <a:prstGeom prst="rect">
            <a:avLst/>
          </a:prstGeom>
        </p:spPr>
      </p:pic>
      <p:grpSp>
        <p:nvGrpSpPr>
          <p:cNvPr id="33" name="Grouper 32"/>
          <p:cNvGrpSpPr/>
          <p:nvPr/>
        </p:nvGrpSpPr>
        <p:grpSpPr>
          <a:xfrm>
            <a:off x="1860519" y="3548884"/>
            <a:ext cx="1159391" cy="1198568"/>
            <a:chOff x="1455303" y="3522425"/>
            <a:chExt cx="844207" cy="888032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02" name="Rectangle à coins arrondis 101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cxnSp>
        <p:nvCxnSpPr>
          <p:cNvPr id="111" name="Connecteur droit avec flèche 110"/>
          <p:cNvCxnSpPr/>
          <p:nvPr/>
        </p:nvCxnSpPr>
        <p:spPr>
          <a:xfrm flipH="1" flipV="1">
            <a:off x="6635921" y="2570143"/>
            <a:ext cx="5495" cy="691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à coins arrondis 42"/>
          <p:cNvSpPr>
            <a:spLocks noChangeAspect="1"/>
          </p:cNvSpPr>
          <p:nvPr/>
        </p:nvSpPr>
        <p:spPr>
          <a:xfrm>
            <a:off x="945191" y="5085344"/>
            <a:ext cx="2342703" cy="412970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Variable RES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1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20296" y="-30698"/>
            <a:ext cx="1295400" cy="765175"/>
          </a:xfrm>
        </p:spPr>
        <p:txBody>
          <a:bodyPr/>
          <a:lstStyle/>
          <a:p>
            <a:r>
              <a:rPr lang="fr-FR" noProof="0" dirty="0" smtClean="0"/>
              <a:t>Contexte</a:t>
            </a:r>
            <a:endParaRPr lang="fr-FR" noProof="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3135461" y="3224843"/>
            <a:ext cx="199423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5129694" y="3224843"/>
            <a:ext cx="1" cy="34664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5636221" y="3193434"/>
            <a:ext cx="793155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5868996" y="3278679"/>
            <a:ext cx="766925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6409141" y="2591422"/>
            <a:ext cx="4279" cy="60201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5868996" y="3270541"/>
            <a:ext cx="0" cy="2870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4" name="Grouper 33"/>
          <p:cNvGrpSpPr/>
          <p:nvPr/>
        </p:nvGrpSpPr>
        <p:grpSpPr>
          <a:xfrm>
            <a:off x="898796" y="3544662"/>
            <a:ext cx="1070350" cy="1204901"/>
            <a:chOff x="732538" y="3503097"/>
            <a:chExt cx="779372" cy="877345"/>
          </a:xfrm>
        </p:grpSpPr>
        <p:sp>
          <p:nvSpPr>
            <p:cNvPr id="101" name="Rectangle à coins arrondis 100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grpSp>
        <p:nvGrpSpPr>
          <p:cNvPr id="166" name="Grouper 165"/>
          <p:cNvGrpSpPr/>
          <p:nvPr/>
        </p:nvGrpSpPr>
        <p:grpSpPr>
          <a:xfrm>
            <a:off x="2012919" y="3701284"/>
            <a:ext cx="1159391" cy="1198568"/>
            <a:chOff x="1455303" y="3522425"/>
            <a:chExt cx="844207" cy="888032"/>
          </a:xfrm>
        </p:grpSpPr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69" name="Rectangle à coins arrondis 168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grpSp>
        <p:nvGrpSpPr>
          <p:cNvPr id="170" name="Grouper 169"/>
          <p:cNvGrpSpPr/>
          <p:nvPr/>
        </p:nvGrpSpPr>
        <p:grpSpPr>
          <a:xfrm>
            <a:off x="1051196" y="3697062"/>
            <a:ext cx="1070350" cy="1204901"/>
            <a:chOff x="732538" y="3503097"/>
            <a:chExt cx="779372" cy="877345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172" name="Image 17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grpSp>
        <p:nvGrpSpPr>
          <p:cNvPr id="173" name="Grouper 172"/>
          <p:cNvGrpSpPr/>
          <p:nvPr/>
        </p:nvGrpSpPr>
        <p:grpSpPr>
          <a:xfrm>
            <a:off x="2165319" y="3853684"/>
            <a:ext cx="1159391" cy="1198568"/>
            <a:chOff x="1455303" y="3522425"/>
            <a:chExt cx="844207" cy="888032"/>
          </a:xfrm>
        </p:grpSpPr>
        <p:pic>
          <p:nvPicPr>
            <p:cNvPr id="174" name="Image 17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175" name="Image 1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76" name="Rectangle à coins arrondis 175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grpSp>
        <p:nvGrpSpPr>
          <p:cNvPr id="177" name="Grouper 176"/>
          <p:cNvGrpSpPr/>
          <p:nvPr/>
        </p:nvGrpSpPr>
        <p:grpSpPr>
          <a:xfrm>
            <a:off x="1203596" y="3849462"/>
            <a:ext cx="1070350" cy="1204901"/>
            <a:chOff x="732538" y="3503097"/>
            <a:chExt cx="779372" cy="877345"/>
          </a:xfrm>
        </p:grpSpPr>
        <p:sp>
          <p:nvSpPr>
            <p:cNvPr id="178" name="Rectangle à coins arrondis 177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sp>
        <p:nvSpPr>
          <p:cNvPr id="78" name="ZoneTexte 77"/>
          <p:cNvSpPr txBox="1"/>
          <p:nvPr/>
        </p:nvSpPr>
        <p:spPr>
          <a:xfrm>
            <a:off x="1842233" y="2837105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rgbClr val="0D8136"/>
                </a:solidFill>
                <a:latin typeface="Adobe Devanagari"/>
                <a:cs typeface="Adobe Devanagari"/>
              </a:rPr>
              <a:t>Produce</a:t>
            </a:r>
            <a:endParaRPr lang="fr-FR" dirty="0" smtClean="0">
              <a:solidFill>
                <a:srgbClr val="0D8136"/>
              </a:solidFill>
              <a:latin typeface="Adobe Devanagari"/>
              <a:cs typeface="Adobe Devanagari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3466585" y="4110836"/>
            <a:ext cx="914400" cy="265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  <a:p>
            <a:pPr algn="ctr"/>
            <a:r>
              <a:rPr lang="fr-FR" dirty="0" err="1">
                <a:solidFill>
                  <a:schemeClr val="accent2"/>
                </a:solidFill>
                <a:latin typeface="Adobe Devanagari"/>
                <a:cs typeface="Adobe Devanagari"/>
              </a:rPr>
              <a:t>c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ontractual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price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H="1">
            <a:off x="3574442" y="4049194"/>
            <a:ext cx="698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>
            <a:off x="6469673" y="4084001"/>
            <a:ext cx="698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6469673" y="4321562"/>
            <a:ext cx="722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H="1" flipV="1">
            <a:off x="1847496" y="3219000"/>
            <a:ext cx="1" cy="252831"/>
          </a:xfrm>
          <a:prstGeom prst="straightConnector1">
            <a:avLst/>
          </a:prstGeom>
          <a:ln>
            <a:solidFill>
              <a:srgbClr val="008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1849546" y="3219000"/>
            <a:ext cx="858920" cy="2668"/>
          </a:xfrm>
          <a:prstGeom prst="straightConnector1">
            <a:avLst/>
          </a:prstGeom>
          <a:ln>
            <a:solidFill>
              <a:srgbClr val="008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1361" y="-17911"/>
            <a:ext cx="10070465" cy="7588889"/>
            <a:chOff x="-865212" y="-59976"/>
            <a:chExt cx="10070465" cy="7588889"/>
          </a:xfrm>
        </p:grpSpPr>
        <p:sp>
          <p:nvSpPr>
            <p:cNvPr id="79" name="Rectangle 78"/>
            <p:cNvSpPr/>
            <p:nvPr/>
          </p:nvSpPr>
          <p:spPr>
            <a:xfrm>
              <a:off x="-865212" y="-30762"/>
              <a:ext cx="1007046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65212" y="-59976"/>
              <a:ext cx="10070465" cy="771525"/>
            </a:xfrm>
            <a:prstGeom prst="rect">
              <a:avLst/>
            </a:prstGeom>
          </p:spPr>
        </p:pic>
      </p:grpSp>
      <p:sp>
        <p:nvSpPr>
          <p:cNvPr id="96" name="Rectangle à coins arrondis 95"/>
          <p:cNvSpPr/>
          <p:nvPr/>
        </p:nvSpPr>
        <p:spPr>
          <a:xfrm>
            <a:off x="7421152" y="3550375"/>
            <a:ext cx="1620000" cy="1620000"/>
          </a:xfrm>
          <a:prstGeom prst="roundRect">
            <a:avLst/>
          </a:prstGeom>
          <a:solidFill>
            <a:schemeClr val="accent2">
              <a:alpha val="0"/>
            </a:schemeClr>
          </a:solidFill>
          <a:ln w="9525">
            <a:solidFill>
              <a:schemeClr val="bg2">
                <a:lumMod val="6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Arial"/>
              <a:cs typeface="Arial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757732" y="3414084"/>
            <a:ext cx="8518242" cy="1988960"/>
          </a:xfrm>
          <a:prstGeom prst="roundRect">
            <a:avLst/>
          </a:prstGeom>
          <a:solidFill>
            <a:schemeClr val="accent2">
              <a:alpha val="0"/>
            </a:schemeClr>
          </a:solidFill>
          <a:ln>
            <a:solidFill>
              <a:srgbClr val="008000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Arial"/>
              <a:cs typeface="Arial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842233" y="2837105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rgbClr val="0D8136"/>
                </a:solidFill>
                <a:latin typeface="Adobe Devanagari"/>
                <a:cs typeface="Adobe Devanagari"/>
              </a:rPr>
              <a:t>Produce</a:t>
            </a:r>
            <a:endParaRPr lang="fr-FR" dirty="0" smtClean="0">
              <a:solidFill>
                <a:srgbClr val="0D8136"/>
              </a:solidFill>
              <a:latin typeface="Adobe Devanagari"/>
              <a:cs typeface="Adobe Devanagari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 flipV="1">
            <a:off x="2714908" y="2532579"/>
            <a:ext cx="5155" cy="9670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236758" y="6338864"/>
            <a:ext cx="596560" cy="53564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€</a:t>
            </a:r>
          </a:p>
          <a:p>
            <a:pPr algn="ctr"/>
            <a:endParaRPr lang="fr-FR" dirty="0" smtClean="0">
              <a:solidFill>
                <a:srgbClr val="0D8136"/>
              </a:solidFill>
            </a:endParaRPr>
          </a:p>
          <a:p>
            <a:pPr algn="ctr"/>
            <a:r>
              <a:rPr lang="fr-FR" dirty="0" smtClean="0">
                <a:solidFill>
                  <a:srgbClr val="0D8136"/>
                </a:solidFill>
              </a:rPr>
              <a:t>MWh</a:t>
            </a:r>
            <a:endParaRPr lang="fr-FR" dirty="0">
              <a:solidFill>
                <a:srgbClr val="0D8136"/>
              </a:solidFill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>
            <a:off x="230919" y="7153505"/>
            <a:ext cx="7322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238539" y="6609937"/>
            <a:ext cx="71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58884" y="6051701"/>
            <a:ext cx="2179466" cy="40996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1400" dirty="0" err="1" smtClean="0">
                <a:latin typeface="Arial"/>
                <a:cs typeface="Arial"/>
              </a:rPr>
              <a:t>Units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411" y="6301345"/>
            <a:ext cx="903005" cy="107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84" name="Titre 2"/>
          <p:cNvSpPr>
            <a:spLocks noGrp="1"/>
          </p:cNvSpPr>
          <p:nvPr>
            <p:ph type="title"/>
          </p:nvPr>
        </p:nvSpPr>
        <p:spPr>
          <a:xfrm>
            <a:off x="1435147" y="56954"/>
            <a:ext cx="8402148" cy="583232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&gt;&gt;&gt;  </a:t>
            </a:r>
            <a:r>
              <a:rPr lang="fr-FR" dirty="0" err="1"/>
              <a:t>Renewable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aggregator</a:t>
            </a:r>
            <a:r>
              <a:rPr lang="fr-FR" dirty="0"/>
              <a:t> : How to </a:t>
            </a:r>
            <a:r>
              <a:rPr lang="fr-FR" dirty="0" err="1"/>
              <a:t>handle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&gt; Agenda</a:t>
            </a:r>
            <a:endParaRPr lang="fr-FR" noProof="0" dirty="0">
              <a:latin typeface="Arial"/>
              <a:cs typeface="Arial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466585" y="4110836"/>
            <a:ext cx="914400" cy="265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  <a:p>
            <a:pPr algn="ctr"/>
            <a:r>
              <a:rPr lang="fr-FR" dirty="0" err="1">
                <a:solidFill>
                  <a:schemeClr val="accent2"/>
                </a:solidFill>
                <a:latin typeface="Adobe Devanagari"/>
                <a:cs typeface="Adobe Devanagari"/>
              </a:rPr>
              <a:t>c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ontractual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price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801751" y="2799275"/>
            <a:ext cx="537244" cy="31536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Buy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/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Sell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3740285" y="1184950"/>
            <a:ext cx="2244089" cy="756674"/>
            <a:chOff x="9433993" y="4897497"/>
            <a:chExt cx="2244089" cy="756674"/>
          </a:xfrm>
        </p:grpSpPr>
        <p:sp>
          <p:nvSpPr>
            <p:cNvPr id="69" name="ZoneTexte 68"/>
            <p:cNvSpPr txBox="1"/>
            <p:nvPr/>
          </p:nvSpPr>
          <p:spPr>
            <a:xfrm>
              <a:off x="9907505" y="4897497"/>
              <a:ext cx="1298576" cy="32650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rgbClr val="0D8136"/>
                  </a:solidFill>
                  <a:latin typeface="Adobe Devanagari"/>
                  <a:cs typeface="Adobe Devanagari"/>
                </a:rPr>
                <a:t>Commitment</a:t>
              </a:r>
              <a:endParaRPr lang="fr-FR" dirty="0" smtClean="0">
                <a:solidFill>
                  <a:srgbClr val="0D8136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H="1">
              <a:off x="9839098" y="5257480"/>
              <a:ext cx="143388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9433993" y="5326440"/>
              <a:ext cx="2244089" cy="32773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(production plan)</a:t>
              </a: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426436" y="2825945"/>
            <a:ext cx="1264968" cy="26933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imbalance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grpSp>
        <p:nvGrpSpPr>
          <p:cNvPr id="31" name="Grouper 30"/>
          <p:cNvGrpSpPr/>
          <p:nvPr/>
        </p:nvGrpSpPr>
        <p:grpSpPr>
          <a:xfrm>
            <a:off x="4559537" y="3583197"/>
            <a:ext cx="4341251" cy="1620000"/>
            <a:chOff x="6032389" y="3493221"/>
            <a:chExt cx="4341251" cy="1620000"/>
          </a:xfrm>
        </p:grpSpPr>
        <p:sp>
          <p:nvSpPr>
            <p:cNvPr id="95" name="Rectangle à coins arrondis 94"/>
            <p:cNvSpPr/>
            <p:nvPr/>
          </p:nvSpPr>
          <p:spPr>
            <a:xfrm>
              <a:off x="6032389" y="349322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6126801" y="3673102"/>
              <a:ext cx="4246839" cy="1330835"/>
              <a:chOff x="6171178" y="3593429"/>
              <a:chExt cx="4246839" cy="1330835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12287" y="3593429"/>
                <a:ext cx="1462809" cy="848085"/>
              </a:xfrm>
              <a:prstGeom prst="roundRect">
                <a:avLst>
                  <a:gd name="adj" fmla="val 16667"/>
                </a:avLst>
              </a:prstGeom>
              <a:ln w="12700">
                <a:noFill/>
              </a:ln>
              <a:effectLst/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6171178" y="4528771"/>
                <a:ext cx="1432963" cy="34028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 algn="ctr"/>
                <a:r>
                  <a:rPr lang="fr-FR" sz="1400" dirty="0" err="1" smtClean="0">
                    <a:latin typeface="Arial"/>
                    <a:cs typeface="Arial"/>
                  </a:rPr>
                  <a:t>Aggregator</a:t>
                </a:r>
                <a:endParaRPr lang="fr-FR" sz="1400" dirty="0">
                  <a:latin typeface="Arial"/>
                  <a:cs typeface="Arial"/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8985054" y="4583978"/>
                <a:ext cx="1432963" cy="34028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 algn="ctr"/>
                <a:r>
                  <a:rPr lang="fr-FR" sz="1400" dirty="0" err="1" smtClean="0">
                    <a:latin typeface="Arial"/>
                    <a:cs typeface="Arial"/>
                  </a:rPr>
                  <a:t>Flexibility</a:t>
                </a:r>
                <a:r>
                  <a:rPr lang="fr-FR" sz="1400" dirty="0" smtClean="0">
                    <a:latin typeface="Arial"/>
                    <a:cs typeface="Arial"/>
                  </a:rPr>
                  <a:t> </a:t>
                </a:r>
                <a:r>
                  <a:rPr lang="fr-FR" sz="1400" dirty="0" err="1" smtClean="0">
                    <a:latin typeface="Arial"/>
                    <a:cs typeface="Arial"/>
                  </a:rPr>
                  <a:t>assets</a:t>
                </a:r>
                <a:endParaRPr lang="fr-FR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0" name="Groupe 151"/>
          <p:cNvGrpSpPr/>
          <p:nvPr/>
        </p:nvGrpSpPr>
        <p:grpSpPr>
          <a:xfrm>
            <a:off x="5636221" y="864394"/>
            <a:ext cx="2147169" cy="1620000"/>
            <a:chOff x="8078209" y="2341728"/>
            <a:chExt cx="2147169" cy="1620000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8310984" y="2341728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81" name="Grouper 80"/>
            <p:cNvGrpSpPr/>
            <p:nvPr/>
          </p:nvGrpSpPr>
          <p:grpSpPr>
            <a:xfrm>
              <a:off x="8078209" y="2616145"/>
              <a:ext cx="2147169" cy="1220753"/>
              <a:chOff x="7924815" y="1992280"/>
              <a:chExt cx="2944770" cy="1674222"/>
            </a:xfrm>
          </p:grpSpPr>
          <p:sp>
            <p:nvSpPr>
              <p:cNvPr id="83" name="Rectangle à coins arrondis 82"/>
              <p:cNvSpPr>
                <a:spLocks noChangeAspect="1"/>
              </p:cNvSpPr>
              <p:nvPr/>
            </p:nvSpPr>
            <p:spPr>
              <a:xfrm>
                <a:off x="7924815" y="3082511"/>
                <a:ext cx="2944770" cy="583991"/>
              </a:xfrm>
              <a:prstGeom prst="roundRect">
                <a:avLst>
                  <a:gd name="adj" fmla="val 7497"/>
                </a:avLst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0" rtlCol="0" anchor="t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Energy</a:t>
                </a:r>
                <a:r>
                  <a:rPr lang="fr-FR" sz="1400" dirty="0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market</a:t>
                </a:r>
                <a:endParaRPr lang="fr-FR" sz="1400" dirty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endParaRP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86" b="96142" l="1351" r="99730">
                            <a14:foregroundMark x1="30135" y1="16512" x2="30135" y2="5093"/>
                            <a14:foregroundMark x1="20811" y1="11728" x2="25811" y2="78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681738" y="1992280"/>
                <a:ext cx="1270734" cy="1112752"/>
              </a:xfrm>
              <a:prstGeom prst="rect">
                <a:avLst/>
              </a:prstGeom>
            </p:spPr>
          </p:pic>
        </p:grpSp>
      </p:grpSp>
      <p:grpSp>
        <p:nvGrpSpPr>
          <p:cNvPr id="87" name="Groupe 150"/>
          <p:cNvGrpSpPr/>
          <p:nvPr/>
        </p:nvGrpSpPr>
        <p:grpSpPr>
          <a:xfrm>
            <a:off x="2222928" y="861175"/>
            <a:ext cx="1620000" cy="1620000"/>
            <a:chOff x="4250805" y="1062201"/>
            <a:chExt cx="1620000" cy="1620000"/>
          </a:xfrm>
        </p:grpSpPr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1503" y="1082520"/>
              <a:ext cx="1249601" cy="1075163"/>
            </a:xfrm>
            <a:prstGeom prst="rect">
              <a:avLst/>
            </a:prstGeom>
          </p:spPr>
        </p:pic>
        <p:sp>
          <p:nvSpPr>
            <p:cNvPr id="91" name="Rectangle à coins arrondis 90"/>
            <p:cNvSpPr/>
            <p:nvPr/>
          </p:nvSpPr>
          <p:spPr>
            <a:xfrm>
              <a:off x="4250805" y="106220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sp>
          <p:nvSpPr>
            <p:cNvPr id="90" name="Rectangle à coins arrondis 89"/>
            <p:cNvSpPr>
              <a:spLocks noChangeAspect="1"/>
            </p:cNvSpPr>
            <p:nvPr/>
          </p:nvSpPr>
          <p:spPr>
            <a:xfrm>
              <a:off x="4413880" y="2158873"/>
              <a:ext cx="1293850" cy="344404"/>
            </a:xfrm>
            <a:prstGeom prst="roundRect">
              <a:avLst>
                <a:gd name="adj" fmla="val 7497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fr-FR" sz="1400" dirty="0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Network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operator</a:t>
              </a:r>
              <a:endParaRPr lang="fr-FR" sz="1200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cxnSp>
        <p:nvCxnSpPr>
          <p:cNvPr id="92" name="Connecteur droit avec flèche 91"/>
          <p:cNvCxnSpPr/>
          <p:nvPr/>
        </p:nvCxnSpPr>
        <p:spPr>
          <a:xfrm flipV="1">
            <a:off x="3135460" y="2563228"/>
            <a:ext cx="1" cy="661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5636221" y="3193434"/>
            <a:ext cx="0" cy="36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>
            <a:off x="3574442" y="4049194"/>
            <a:ext cx="698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>
            <a:off x="6469673" y="4084001"/>
            <a:ext cx="698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64" y="3643320"/>
            <a:ext cx="1029776" cy="1029776"/>
          </a:xfrm>
          <a:prstGeom prst="rect">
            <a:avLst/>
          </a:prstGeom>
        </p:spPr>
      </p:pic>
      <p:grpSp>
        <p:nvGrpSpPr>
          <p:cNvPr id="33" name="Grouper 32"/>
          <p:cNvGrpSpPr/>
          <p:nvPr/>
        </p:nvGrpSpPr>
        <p:grpSpPr>
          <a:xfrm>
            <a:off x="1860519" y="3548884"/>
            <a:ext cx="1159391" cy="1198568"/>
            <a:chOff x="1455303" y="3522425"/>
            <a:chExt cx="844207" cy="888032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02" name="Rectangle à coins arrondis 101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cxnSp>
        <p:nvCxnSpPr>
          <p:cNvPr id="104" name="Connecteur droit avec flèche 103"/>
          <p:cNvCxnSpPr/>
          <p:nvPr/>
        </p:nvCxnSpPr>
        <p:spPr>
          <a:xfrm>
            <a:off x="6469673" y="4321562"/>
            <a:ext cx="722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6635921" y="2570143"/>
            <a:ext cx="5495" cy="691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à coins arrondis 42"/>
          <p:cNvSpPr>
            <a:spLocks noChangeAspect="1"/>
          </p:cNvSpPr>
          <p:nvPr/>
        </p:nvSpPr>
        <p:spPr>
          <a:xfrm>
            <a:off x="945191" y="5085344"/>
            <a:ext cx="2342703" cy="412970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Variable RES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1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20296" y="-30698"/>
            <a:ext cx="1295400" cy="765175"/>
          </a:xfrm>
        </p:spPr>
        <p:txBody>
          <a:bodyPr/>
          <a:lstStyle/>
          <a:p>
            <a:r>
              <a:rPr lang="fr-FR" noProof="0" dirty="0" smtClean="0"/>
              <a:t>Contexte</a:t>
            </a:r>
            <a:endParaRPr lang="fr-FR" noProof="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3135461" y="3224843"/>
            <a:ext cx="199423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5129694" y="3224843"/>
            <a:ext cx="1" cy="34664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5636221" y="3193434"/>
            <a:ext cx="793155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5868996" y="3278679"/>
            <a:ext cx="766925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6409141" y="2591422"/>
            <a:ext cx="4279" cy="60201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5868996" y="3270541"/>
            <a:ext cx="0" cy="2870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 flipV="1">
            <a:off x="1847496" y="3219000"/>
            <a:ext cx="1" cy="252831"/>
          </a:xfrm>
          <a:prstGeom prst="straightConnector1">
            <a:avLst/>
          </a:prstGeom>
          <a:ln>
            <a:solidFill>
              <a:srgbClr val="008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1849546" y="3219000"/>
            <a:ext cx="858920" cy="2668"/>
          </a:xfrm>
          <a:prstGeom prst="straightConnector1">
            <a:avLst/>
          </a:prstGeom>
          <a:ln>
            <a:solidFill>
              <a:srgbClr val="008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34" name="Grouper 33"/>
          <p:cNvGrpSpPr/>
          <p:nvPr/>
        </p:nvGrpSpPr>
        <p:grpSpPr>
          <a:xfrm>
            <a:off x="898796" y="3544662"/>
            <a:ext cx="1070350" cy="1204901"/>
            <a:chOff x="732538" y="3503097"/>
            <a:chExt cx="779372" cy="877345"/>
          </a:xfrm>
        </p:grpSpPr>
        <p:sp>
          <p:nvSpPr>
            <p:cNvPr id="101" name="Rectangle à coins arrondis 100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grpSp>
        <p:nvGrpSpPr>
          <p:cNvPr id="166" name="Grouper 165"/>
          <p:cNvGrpSpPr/>
          <p:nvPr/>
        </p:nvGrpSpPr>
        <p:grpSpPr>
          <a:xfrm>
            <a:off x="2012919" y="3701284"/>
            <a:ext cx="1159391" cy="1198568"/>
            <a:chOff x="1455303" y="3522425"/>
            <a:chExt cx="844207" cy="888032"/>
          </a:xfrm>
        </p:grpSpPr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69" name="Rectangle à coins arrondis 168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grpSp>
        <p:nvGrpSpPr>
          <p:cNvPr id="170" name="Grouper 169"/>
          <p:cNvGrpSpPr/>
          <p:nvPr/>
        </p:nvGrpSpPr>
        <p:grpSpPr>
          <a:xfrm>
            <a:off x="1051196" y="3697062"/>
            <a:ext cx="1070350" cy="1204901"/>
            <a:chOff x="732538" y="3503097"/>
            <a:chExt cx="779372" cy="877345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172" name="Image 17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grpSp>
        <p:nvGrpSpPr>
          <p:cNvPr id="173" name="Grouper 172"/>
          <p:cNvGrpSpPr/>
          <p:nvPr/>
        </p:nvGrpSpPr>
        <p:grpSpPr>
          <a:xfrm>
            <a:off x="2165319" y="3853684"/>
            <a:ext cx="1159391" cy="1198568"/>
            <a:chOff x="1455303" y="3522425"/>
            <a:chExt cx="844207" cy="888032"/>
          </a:xfrm>
        </p:grpSpPr>
        <p:pic>
          <p:nvPicPr>
            <p:cNvPr id="174" name="Image 17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303" y="3586990"/>
              <a:ext cx="730362" cy="762627"/>
            </a:xfrm>
            <a:prstGeom prst="rect">
              <a:avLst/>
            </a:prstGeom>
          </p:spPr>
        </p:pic>
        <p:pic>
          <p:nvPicPr>
            <p:cNvPr id="175" name="Image 1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2235" y="3547749"/>
              <a:ext cx="320533" cy="308913"/>
            </a:xfrm>
            <a:prstGeom prst="rect">
              <a:avLst/>
            </a:prstGeom>
          </p:spPr>
        </p:pic>
        <p:sp>
          <p:nvSpPr>
            <p:cNvPr id="176" name="Rectangle à coins arrondis 175"/>
            <p:cNvSpPr/>
            <p:nvPr/>
          </p:nvSpPr>
          <p:spPr>
            <a:xfrm>
              <a:off x="1563209" y="3522425"/>
              <a:ext cx="736301" cy="888032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</p:grpSp>
      <p:grpSp>
        <p:nvGrpSpPr>
          <p:cNvPr id="177" name="Grouper 176"/>
          <p:cNvGrpSpPr/>
          <p:nvPr/>
        </p:nvGrpSpPr>
        <p:grpSpPr>
          <a:xfrm>
            <a:off x="1203596" y="3849462"/>
            <a:ext cx="1070350" cy="1204901"/>
            <a:chOff x="732538" y="3503097"/>
            <a:chExt cx="779372" cy="877345"/>
          </a:xfrm>
        </p:grpSpPr>
        <p:sp>
          <p:nvSpPr>
            <p:cNvPr id="178" name="Rectangle à coins arrondis 177"/>
            <p:cNvSpPr/>
            <p:nvPr/>
          </p:nvSpPr>
          <p:spPr>
            <a:xfrm>
              <a:off x="782374" y="3503097"/>
              <a:ext cx="714857" cy="869963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Arial"/>
                <a:cs typeface="Arial"/>
              </a:endParaRPr>
            </a:p>
          </p:txBody>
        </p:sp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38" y="3601070"/>
              <a:ext cx="779372" cy="779372"/>
            </a:xfrm>
            <a:prstGeom prst="rect">
              <a:avLst/>
            </a:prstGeom>
          </p:spPr>
        </p:pic>
      </p:grpSp>
      <p:sp>
        <p:nvSpPr>
          <p:cNvPr id="78" name="Espace réservé du contenu 6"/>
          <p:cNvSpPr txBox="1">
            <a:spLocks/>
          </p:cNvSpPr>
          <p:nvPr/>
        </p:nvSpPr>
        <p:spPr>
          <a:xfrm>
            <a:off x="1530332" y="5708651"/>
            <a:ext cx="8658480" cy="1543093"/>
          </a:xfrm>
          <a:prstGeom prst="rect">
            <a:avLst/>
          </a:prstGeom>
        </p:spPr>
        <p:txBody>
          <a:bodyPr>
            <a:normAutofit/>
          </a:bodyPr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Presentation &amp; models for base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Aggregator’s optimization problem</a:t>
            </a:r>
          </a:p>
          <a:p>
            <a:pPr marL="896897" lvl="1" indent="-457200">
              <a:buFont typeface="+mj-lt"/>
              <a:buAutoNum type="arabicPeriod"/>
            </a:pPr>
            <a:r>
              <a:rPr lang="en-US" dirty="0" smtClean="0"/>
              <a:t>Maximization of expected revenue</a:t>
            </a:r>
          </a:p>
          <a:p>
            <a:pPr marL="896897" lvl="1" indent="-457200">
              <a:buFont typeface="+mj-lt"/>
              <a:buAutoNum type="arabicPeriod"/>
            </a:pPr>
            <a:r>
              <a:rPr lang="en-US" dirty="0" smtClean="0"/>
              <a:t>Extension to risk measures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7440461" y="3482082"/>
            <a:ext cx="1555955" cy="160984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7440461" y="3533892"/>
            <a:ext cx="1509282" cy="15988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573721" y="150442"/>
            <a:ext cx="441327" cy="3042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4623" y="1046163"/>
            <a:ext cx="7837488" cy="716295"/>
          </a:xfrm>
        </p:spPr>
        <p:txBody>
          <a:bodyPr/>
          <a:lstStyle/>
          <a:p>
            <a:pPr>
              <a:lnSpc>
                <a:spcPct val="100000"/>
              </a:lnSpc>
              <a:buSzTx/>
            </a:pPr>
            <a:r>
              <a:rPr lang="en-US" dirty="0" smtClean="0"/>
              <a:t>Day-Ahead market</a:t>
            </a:r>
            <a:br>
              <a:rPr lang="en-US" dirty="0" smtClean="0"/>
            </a:br>
            <a:r>
              <a:rPr lang="en-US" dirty="0"/>
              <a:t>&gt; </a:t>
            </a:r>
            <a:r>
              <a:rPr lang="en-US" dirty="0" smtClean="0"/>
              <a:t>Energy market price for October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 smtClean="0"/>
              <a:t> 0h00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r-FR" dirty="0" err="1" smtClean="0"/>
              <a:t>Market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-1431450" y="1734680"/>
            <a:ext cx="8666709" cy="4815977"/>
          </a:xfrm>
          <a:prstGeom prst="rect">
            <a:avLst/>
          </a:prstGeom>
        </p:spPr>
        <p:txBody>
          <a:bodyPr/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SzTx/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258" y="2125708"/>
            <a:ext cx="7585996" cy="4617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8861" y="2993168"/>
            <a:ext cx="2069797" cy="1380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chemeClr val="accent2"/>
                </a:solidFill>
              </a:rPr>
              <a:t>Supply</a:t>
            </a:r>
            <a:r>
              <a:rPr lang="pt-BR" dirty="0" smtClean="0">
                <a:solidFill>
                  <a:schemeClr val="accent2"/>
                </a:solidFill>
              </a:rPr>
              <a:t> curve</a:t>
            </a:r>
          </a:p>
          <a:p>
            <a:r>
              <a:rPr lang="pt-BR" i="1" dirty="0" err="1" smtClean="0">
                <a:solidFill>
                  <a:schemeClr val="accent2"/>
                </a:solidFill>
              </a:rPr>
              <a:t>Bids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to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sell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energy</a:t>
            </a:r>
            <a:r>
              <a:rPr lang="pt-BR" i="1" dirty="0" smtClean="0">
                <a:solidFill>
                  <a:schemeClr val="accent2"/>
                </a:solidFill>
              </a:rPr>
              <a:t/>
            </a:r>
            <a:br>
              <a:rPr lang="pt-BR" i="1" dirty="0" smtClean="0">
                <a:solidFill>
                  <a:schemeClr val="accent2"/>
                </a:solidFill>
              </a:rPr>
            </a:br>
            <a:r>
              <a:rPr lang="pt-BR" dirty="0" smtClean="0">
                <a:solidFill>
                  <a:schemeClr val="accent2"/>
                </a:solidFill>
              </a:rPr>
              <a:t>1 </a:t>
            </a:r>
            <a:r>
              <a:rPr lang="pt-BR" dirty="0" err="1" smtClean="0">
                <a:solidFill>
                  <a:schemeClr val="accent2"/>
                </a:solidFill>
              </a:rPr>
              <a:t>bid</a:t>
            </a:r>
            <a:r>
              <a:rPr lang="pt-BR" dirty="0" smtClean="0">
                <a:solidFill>
                  <a:schemeClr val="accent2"/>
                </a:solidFill>
              </a:rPr>
              <a:t> = 1 </a:t>
            </a:r>
            <a:r>
              <a:rPr lang="pt-BR" dirty="0" err="1" smtClean="0">
                <a:solidFill>
                  <a:schemeClr val="accent2"/>
                </a:solidFill>
              </a:rPr>
              <a:t>price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br>
              <a:rPr lang="pt-BR" dirty="0" smtClean="0">
                <a:solidFill>
                  <a:schemeClr val="accent2"/>
                </a:solidFill>
              </a:rPr>
            </a:br>
            <a:r>
              <a:rPr lang="pt-BR" dirty="0" smtClean="0">
                <a:solidFill>
                  <a:schemeClr val="accent2"/>
                </a:solidFill>
              </a:rPr>
              <a:t>            1 </a:t>
            </a:r>
            <a:r>
              <a:rPr lang="pt-BR" dirty="0" err="1" smtClean="0">
                <a:solidFill>
                  <a:schemeClr val="accent2"/>
                </a:solidFill>
              </a:rPr>
              <a:t>quantity</a:t>
            </a:r>
            <a:r>
              <a:rPr lang="pt-BR" dirty="0" smtClean="0">
                <a:solidFill>
                  <a:schemeClr val="accent2"/>
                </a:solidFill>
              </a:rPr>
              <a:t/>
            </a:r>
            <a:br>
              <a:rPr lang="pt-BR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213" y="5097254"/>
            <a:ext cx="2095445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chemeClr val="accent2"/>
                </a:solidFill>
              </a:rPr>
              <a:t>Demand</a:t>
            </a:r>
            <a:r>
              <a:rPr lang="pt-BR" dirty="0" smtClean="0">
                <a:solidFill>
                  <a:schemeClr val="accent2"/>
                </a:solidFill>
              </a:rPr>
              <a:t> curve</a:t>
            </a:r>
            <a:br>
              <a:rPr lang="pt-BR" dirty="0" smtClean="0">
                <a:solidFill>
                  <a:schemeClr val="accent2"/>
                </a:solidFill>
              </a:rPr>
            </a:br>
            <a:r>
              <a:rPr lang="pt-BR" i="1" dirty="0" err="1" smtClean="0">
                <a:solidFill>
                  <a:schemeClr val="accent2"/>
                </a:solidFill>
              </a:rPr>
              <a:t>Bids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to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buy</a:t>
            </a:r>
            <a:r>
              <a:rPr lang="pt-BR" i="1" dirty="0" smtClean="0">
                <a:solidFill>
                  <a:schemeClr val="accent2"/>
                </a:solidFill>
              </a:rPr>
              <a:t> </a:t>
            </a:r>
            <a:r>
              <a:rPr lang="pt-BR" i="1" dirty="0" err="1" smtClean="0">
                <a:solidFill>
                  <a:schemeClr val="accent2"/>
                </a:solidFill>
              </a:rPr>
              <a:t>energy</a:t>
            </a:r>
            <a:endParaRPr lang="en-US" i="1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35259" y="3201510"/>
            <a:ext cx="2857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41043" y="5456559"/>
            <a:ext cx="411861" cy="4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07804" y="6671534"/>
            <a:ext cx="967420" cy="610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Volume</a:t>
            </a:r>
          </a:p>
          <a:p>
            <a:pPr algn="ctr"/>
            <a:r>
              <a:rPr lang="pt-BR" dirty="0" err="1" smtClean="0"/>
              <a:t>MWh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9036" y="1977469"/>
            <a:ext cx="1150222" cy="61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/>
              <a:t>Price</a:t>
            </a:r>
            <a:endParaRPr lang="pt-BR" dirty="0" smtClean="0"/>
          </a:p>
          <a:p>
            <a:pPr algn="ctr"/>
            <a:r>
              <a:rPr lang="en-US" dirty="0" smtClean="0"/>
              <a:t>€ / </a:t>
            </a:r>
            <a:r>
              <a:rPr lang="en-US" dirty="0" err="1" smtClean="0"/>
              <a:t>MWh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461" y="4434369"/>
            <a:ext cx="1749197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dirty="0" smtClean="0">
                <a:solidFill>
                  <a:schemeClr val="accent4"/>
                </a:solidFill>
              </a:rPr>
              <a:t>Unique </a:t>
            </a:r>
            <a:r>
              <a:rPr lang="fr-CA" dirty="0" err="1" smtClean="0">
                <a:solidFill>
                  <a:schemeClr val="accent4"/>
                </a:solidFill>
              </a:rPr>
              <a:t>market</a:t>
            </a:r>
            <a:r>
              <a:rPr lang="fr-CA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fr-CA" dirty="0" smtClean="0">
                <a:solidFill>
                  <a:schemeClr val="accent4"/>
                </a:solidFill>
              </a:rPr>
              <a:t>Price </a:t>
            </a:r>
          </a:p>
          <a:p>
            <a:pPr algn="ctr"/>
            <a:r>
              <a:rPr lang="pt-BR" dirty="0" smtClean="0">
                <a:solidFill>
                  <a:schemeClr val="accent4"/>
                </a:solidFill>
              </a:rPr>
              <a:t>50,98€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2879" y="6743273"/>
            <a:ext cx="2822380" cy="324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 err="1" smtClean="0"/>
              <a:t>Source</a:t>
            </a:r>
            <a:r>
              <a:rPr lang="pt-BR" sz="1600" i="1" dirty="0" smtClean="0"/>
              <a:t> : </a:t>
            </a:r>
            <a:r>
              <a:rPr lang="pl-PL" sz="1600" i="1" dirty="0" err="1" smtClean="0"/>
              <a:t>www.epexspot.com</a:t>
            </a:r>
            <a:endParaRPr lang="en-US" sz="1600" i="1" dirty="0"/>
          </a:p>
        </p:txBody>
      </p:sp>
      <p:sp>
        <p:nvSpPr>
          <p:cNvPr id="10" name="Right Arrow 9"/>
          <p:cNvSpPr/>
          <p:nvPr/>
        </p:nvSpPr>
        <p:spPr>
          <a:xfrm>
            <a:off x="3199208" y="2618819"/>
            <a:ext cx="2165448" cy="4393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9" name="Right Arrow 18"/>
          <p:cNvSpPr/>
          <p:nvPr/>
        </p:nvSpPr>
        <p:spPr>
          <a:xfrm flipH="1">
            <a:off x="2242213" y="2618819"/>
            <a:ext cx="956995" cy="4393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9208" y="2066718"/>
            <a:ext cx="0" cy="45391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2969" y="2066718"/>
            <a:ext cx="1217781" cy="64357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dirty="0" smtClean="0"/>
              <a:t>Refused</a:t>
            </a:r>
          </a:p>
          <a:p>
            <a:pPr algn="ctr"/>
            <a:r>
              <a:rPr lang="en-US" dirty="0" smtClean="0"/>
              <a:t> bids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81427" y="2077692"/>
            <a:ext cx="1217781" cy="64357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dirty="0" smtClean="0"/>
              <a:t>Accepted</a:t>
            </a:r>
          </a:p>
          <a:p>
            <a:pPr algn="ctr"/>
            <a:r>
              <a:rPr lang="en-US" dirty="0" smtClean="0"/>
              <a:t>bids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09871" y="6644633"/>
            <a:ext cx="214674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dirty="0" err="1" smtClean="0">
                <a:solidFill>
                  <a:schemeClr val="accent2"/>
                </a:solidFill>
              </a:rPr>
              <a:t>Exchanged</a:t>
            </a:r>
            <a:r>
              <a:rPr lang="fr-CA" dirty="0" smtClean="0">
                <a:solidFill>
                  <a:schemeClr val="accent2"/>
                </a:solidFill>
              </a:rPr>
              <a:t> volume</a:t>
            </a:r>
            <a:endParaRPr lang="pt-BR" dirty="0" smtClean="0">
              <a:solidFill>
                <a:schemeClr val="accent2"/>
              </a:solidFill>
            </a:endParaRPr>
          </a:p>
          <a:p>
            <a:pPr algn="ctr"/>
            <a:r>
              <a:rPr lang="pt-BR" dirty="0" smtClean="0">
                <a:solidFill>
                  <a:schemeClr val="accent2"/>
                </a:solidFill>
              </a:rPr>
              <a:t>7720MWh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43707" y="4817172"/>
            <a:ext cx="77115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897189" y="7255416"/>
            <a:ext cx="7064375" cy="3042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66FF"/>
                </a:solidFill>
              </a:rPr>
              <a:t>Copyright </a:t>
            </a:r>
            <a:r>
              <a:rPr lang="en-US" dirty="0" err="1" smtClean="0">
                <a:solidFill>
                  <a:srgbClr val="3366FF"/>
                </a:solidFill>
              </a:rPr>
              <a:t>SunHydrO</a:t>
            </a:r>
            <a:r>
              <a:rPr lang="en-US" smtClean="0">
                <a:solidFill>
                  <a:srgbClr val="3366FF"/>
                </a:solidFill>
              </a:rPr>
              <a:t> – 06/04/2016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9" grpId="0" animBg="1"/>
      <p:bldP spid="20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4623" y="1093200"/>
            <a:ext cx="7837488" cy="718138"/>
          </a:xfrm>
        </p:spPr>
        <p:txBody>
          <a:bodyPr/>
          <a:lstStyle/>
          <a:p>
            <a:pPr>
              <a:lnSpc>
                <a:spcPct val="100000"/>
              </a:lnSpc>
              <a:buSzTx/>
            </a:pPr>
            <a:r>
              <a:rPr lang="fr-FR" dirty="0" err="1" smtClean="0"/>
              <a:t>Day-Ahead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&gt; One </a:t>
            </a:r>
            <a:r>
              <a:rPr lang="fr-FR" dirty="0" err="1" smtClean="0"/>
              <a:t>bid</a:t>
            </a:r>
            <a:r>
              <a:rPr lang="fr-FR" dirty="0" smtClean="0"/>
              <a:t> </a:t>
            </a:r>
            <a:r>
              <a:rPr lang="fr-FR" dirty="0" err="1" smtClean="0"/>
              <a:t>auction</a:t>
            </a:r>
            <a:r>
              <a:rPr lang="fr-FR" dirty="0" smtClean="0"/>
              <a:t> the 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endParaRPr lang="fr-FR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1295402" y="2066718"/>
            <a:ext cx="8666709" cy="4815977"/>
          </a:xfrm>
          <a:prstGeom prst="rect">
            <a:avLst/>
          </a:prstGeom>
        </p:spPr>
        <p:txBody>
          <a:bodyPr/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SzTx/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7" name="Picture 6" descr="daPric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2"/>
          <a:stretch/>
        </p:blipFill>
        <p:spPr>
          <a:xfrm>
            <a:off x="368727" y="1912581"/>
            <a:ext cx="9204993" cy="4970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pSp>
        <p:nvGrpSpPr>
          <p:cNvPr id="26" name="Group 25"/>
          <p:cNvGrpSpPr/>
          <p:nvPr/>
        </p:nvGrpSpPr>
        <p:grpSpPr>
          <a:xfrm>
            <a:off x="1295403" y="2025753"/>
            <a:ext cx="3347218" cy="5229663"/>
            <a:chOff x="1295403" y="2025753"/>
            <a:chExt cx="3347218" cy="5229663"/>
          </a:xfrm>
        </p:grpSpPr>
        <p:sp>
          <p:nvSpPr>
            <p:cNvPr id="9" name="Rectangle 8"/>
            <p:cNvSpPr/>
            <p:nvPr/>
          </p:nvSpPr>
          <p:spPr>
            <a:xfrm>
              <a:off x="2744607" y="2025753"/>
              <a:ext cx="1065071" cy="4281777"/>
            </a:xfrm>
            <a:prstGeom prst="rect">
              <a:avLst/>
            </a:prstGeom>
            <a:solidFill>
              <a:schemeClr val="accent4">
                <a:alpha val="16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124623" y="2025754"/>
              <a:ext cx="40965" cy="4281776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Curved Right Arrow 18"/>
            <p:cNvSpPr/>
            <p:nvPr/>
          </p:nvSpPr>
          <p:spPr>
            <a:xfrm rot="16200000">
              <a:off x="2544211" y="5849358"/>
              <a:ext cx="479580" cy="1395924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3" y="6856028"/>
              <a:ext cx="3347218" cy="39938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On bid turn at 12h00 forJ+1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27" y="2000358"/>
            <a:ext cx="628033" cy="325647"/>
          </a:xfrm>
          <a:prstGeom prst="rect">
            <a:avLst/>
          </a:prstGeom>
        </p:spPr>
      </p:pic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15/07/2015</a:t>
            </a: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780605" y="2019600"/>
            <a:ext cx="5628940" cy="4307172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6065743" y="2093810"/>
            <a:ext cx="3251970" cy="6032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/>
              <a:t>Spot </a:t>
            </a:r>
            <a:r>
              <a:rPr lang="fr-FR" dirty="0" err="1" smtClean="0"/>
              <a:t>market</a:t>
            </a:r>
            <a:endParaRPr lang="fr-FR" dirty="0" smtClean="0"/>
          </a:p>
          <a:p>
            <a:pPr algn="ctr"/>
            <a:r>
              <a:rPr lang="fr-FR" dirty="0" smtClean="0"/>
              <a:t>One </a:t>
            </a:r>
            <a:r>
              <a:rPr lang="fr-FR" dirty="0" err="1" smtClean="0"/>
              <a:t>price</a:t>
            </a:r>
            <a:r>
              <a:rPr lang="fr-FR" dirty="0" smtClean="0"/>
              <a:t> per </a:t>
            </a:r>
            <a:r>
              <a:rPr lang="fr-FR" dirty="0" err="1" smtClean="0"/>
              <a:t>hour</a:t>
            </a:r>
            <a:r>
              <a:rPr lang="fr-FR" dirty="0" smtClean="0"/>
              <a:t> of </a:t>
            </a:r>
            <a:r>
              <a:rPr lang="fr-FR" dirty="0" err="1" smtClean="0"/>
              <a:t>delivery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181685" y="2093810"/>
            <a:ext cx="5136028" cy="3032210"/>
            <a:chOff x="4181685" y="2093810"/>
            <a:chExt cx="5136028" cy="3032210"/>
          </a:xfrm>
        </p:grpSpPr>
        <p:grpSp>
          <p:nvGrpSpPr>
            <p:cNvPr id="8" name="Grouper 7"/>
            <p:cNvGrpSpPr/>
            <p:nvPr/>
          </p:nvGrpSpPr>
          <p:grpSpPr>
            <a:xfrm>
              <a:off x="4181685" y="2093810"/>
              <a:ext cx="5136028" cy="3032210"/>
              <a:chOff x="4181685" y="2093810"/>
              <a:chExt cx="5136028" cy="3032210"/>
            </a:xfrm>
          </p:grpSpPr>
          <p:grpSp>
            <p:nvGrpSpPr>
              <p:cNvPr id="13" name="Grouper 12"/>
              <p:cNvGrpSpPr/>
              <p:nvPr/>
            </p:nvGrpSpPr>
            <p:grpSpPr>
              <a:xfrm>
                <a:off x="4181685" y="2093810"/>
                <a:ext cx="5136028" cy="3032210"/>
                <a:chOff x="2612446" y="1853069"/>
                <a:chExt cx="4995206" cy="3032210"/>
              </a:xfrm>
            </p:grpSpPr>
            <p:sp>
              <p:nvSpPr>
                <p:cNvPr id="15" name="Espace réservé du contenu 6"/>
                <p:cNvSpPr txBox="1">
                  <a:spLocks/>
                </p:cNvSpPr>
                <p:nvPr/>
              </p:nvSpPr>
              <p:spPr>
                <a:xfrm>
                  <a:off x="2612446" y="1853069"/>
                  <a:ext cx="4995206" cy="3032210"/>
                </a:xfrm>
                <a:prstGeom prst="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>
                  <a:lvl1pPr marL="377789" indent="-377789" algn="just" defTabSz="1006380" rtl="0" eaLnBrk="0" fontAlgn="base" hangingPunct="0">
                    <a:spcBef>
                      <a:spcPts val="600"/>
                    </a:spcBef>
                    <a:spcAft>
                      <a:spcPts val="200"/>
                    </a:spcAft>
                    <a:buClr>
                      <a:schemeClr val="accent2">
                        <a:lumMod val="75000"/>
                      </a:schemeClr>
                    </a:buClr>
                    <a:buFont typeface="Wingdings" pitchFamily="2" charset="2"/>
                    <a:buChar char="ü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817486" indent="-314295" algn="just" defTabSz="1006380" rtl="0" eaLnBrk="0" fontAlgn="base" hangingPunct="0">
                    <a:spcBef>
                      <a:spcPts val="3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Font typeface="Wingdings" pitchFamily="2" charset="2"/>
                    <a:buChar char="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258769" indent="-250801" algn="just" defTabSz="1006380" rtl="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Clr>
                      <a:schemeClr val="accent3">
                        <a:lumMod val="50000"/>
                      </a:schemeClr>
                    </a:buClr>
                    <a:buSzPct val="80000"/>
                    <a:buFont typeface="Wingdings" pitchFamily="2" charset="2"/>
                    <a:buChar char="è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763546" indent="-250801" algn="just" defTabSz="1006380" rtl="0" eaLnBrk="0" fontAlgn="base" hangingPunct="0">
                    <a:spcBef>
                      <a:spcPts val="200"/>
                    </a:spcBef>
                    <a:spcAft>
                      <a:spcPts val="100"/>
                    </a:spcAft>
                    <a:buClr>
                      <a:schemeClr val="accent2"/>
                    </a:buClr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266737" indent="-250801" algn="just" defTabSz="1006380" rtl="0" eaLnBrk="0" fontAlgn="base" hangingPunct="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1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771582" indent="-251962" algn="l" defTabSz="100784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75506" indent="-251962" algn="l" defTabSz="100784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79431" indent="-251962" algn="l" defTabSz="100784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83354" indent="-251962" algn="l" defTabSz="1007848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SzTx/>
                    <a:buNone/>
                  </a:pPr>
                  <a:r>
                    <a:rPr lang="fr-FR" dirty="0" err="1" smtClean="0">
                      <a:solidFill>
                        <a:srgbClr val="FF0000"/>
                      </a:solidFill>
                    </a:rPr>
                    <a:t>Unlimited</a:t>
                  </a:r>
                  <a:r>
                    <a:rPr lang="fr-FR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dirty="0" err="1" smtClean="0">
                      <a:solidFill>
                        <a:srgbClr val="FF0000"/>
                      </a:solidFill>
                    </a:rPr>
                    <a:t>bid</a:t>
                  </a:r>
                  <a:r>
                    <a:rPr lang="fr-FR" dirty="0" smtClean="0">
                      <a:solidFill>
                        <a:srgbClr val="FF0000"/>
                      </a:solidFill>
                    </a:rPr>
                    <a:t> model</a:t>
                  </a:r>
                  <a:endParaRPr lang="fr-FR" dirty="0">
                    <a:solidFill>
                      <a:srgbClr val="FF0000"/>
                    </a:solidFill>
                  </a:endParaRPr>
                </a:p>
                <a:p>
                  <a:pPr algn="l">
                    <a:lnSpc>
                      <a:spcPct val="100000"/>
                    </a:lnSpc>
                    <a:buSzTx/>
                  </a:pPr>
                  <a:r>
                    <a:rPr lang="en-US" sz="1600" dirty="0" smtClean="0"/>
                    <a:t>Bidding 24 quantities </a:t>
                  </a:r>
                  <a:r>
                    <a:rPr lang="en-US" sz="1600" dirty="0"/>
                    <a:t>	</a:t>
                  </a:r>
                  <a:br>
                    <a:rPr lang="en-US" sz="1600" dirty="0"/>
                  </a:br>
                  <a:r>
                    <a:rPr lang="en-US" sz="1600" dirty="0" smtClean="0">
                      <a:solidFill>
                        <a:srgbClr val="009EE0"/>
                      </a:solidFill>
                    </a:rPr>
                    <a:t>Deterministic decisions</a:t>
                  </a:r>
                  <a:r>
                    <a:rPr lang="en-US" sz="1600" dirty="0" smtClean="0"/>
                    <a:t/>
                  </a:r>
                  <a:br>
                    <a:rPr lang="en-US" sz="1600" dirty="0" smtClean="0"/>
                  </a:br>
                  <a:endParaRPr lang="en-US" sz="1600" dirty="0" smtClean="0"/>
                </a:p>
                <a:p>
                  <a:pPr algn="l">
                    <a:lnSpc>
                      <a:spcPct val="100000"/>
                    </a:lnSpc>
                    <a:buSzTx/>
                  </a:pPr>
                  <a:r>
                    <a:rPr lang="en-US" sz="1600" dirty="0" smtClean="0"/>
                    <a:t>Bought/Sold at unknown market prices </a:t>
                  </a:r>
                  <a:r>
                    <a:rPr lang="en-US" sz="1600" dirty="0" smtClean="0">
                      <a:solidFill>
                        <a:srgbClr val="009EE0"/>
                      </a:solidFill>
                    </a:rPr>
                    <a:t/>
                  </a:r>
                  <a:br>
                    <a:rPr lang="en-US" sz="1600" dirty="0" smtClean="0">
                      <a:solidFill>
                        <a:srgbClr val="009EE0"/>
                      </a:solidFill>
                    </a:rPr>
                  </a:br>
                  <a:r>
                    <a:rPr lang="en-US" sz="1600" dirty="0" smtClean="0">
                      <a:solidFill>
                        <a:srgbClr val="009EE0"/>
                      </a:solidFill>
                    </a:rPr>
                    <a:t>Random variables </a:t>
                  </a:r>
                  <a:endParaRPr lang="en-US" sz="1600" dirty="0" smtClean="0"/>
                </a:p>
                <a:p>
                  <a:pPr marL="0" indent="0">
                    <a:lnSpc>
                      <a:spcPct val="100000"/>
                    </a:lnSpc>
                    <a:buSzTx/>
                    <a:buNone/>
                  </a:pPr>
                  <a:endParaRPr lang="en-US" sz="1600" dirty="0" smtClean="0"/>
                </a:p>
                <a:p>
                  <a:pPr>
                    <a:lnSpc>
                      <a:spcPct val="100000"/>
                    </a:lnSpc>
                    <a:buSzTx/>
                  </a:pPr>
                  <a:r>
                    <a:rPr lang="en-US" sz="1600" dirty="0" smtClean="0"/>
                    <a:t>Gain</a:t>
                  </a:r>
                  <a:endParaRPr lang="en-US" sz="1600" u="sng" dirty="0" smtClean="0"/>
                </a:p>
                <a:p>
                  <a:pPr>
                    <a:lnSpc>
                      <a:spcPct val="100000"/>
                    </a:lnSpc>
                    <a:buSzTx/>
                  </a:pPr>
                  <a:endParaRPr lang="en-US" dirty="0" smtClean="0"/>
                </a:p>
                <a:p>
                  <a:pPr lvl="1">
                    <a:lnSpc>
                      <a:spcPct val="100000"/>
                    </a:lnSpc>
                    <a:buSzTx/>
                  </a:pPr>
                  <a:endParaRPr lang="en-US" dirty="0" smtClean="0"/>
                </a:p>
                <a:p>
                  <a:pPr lvl="1">
                    <a:lnSpc>
                      <a:spcPct val="100000"/>
                    </a:lnSpc>
                    <a:buSzTx/>
                  </a:pPr>
                  <a:endParaRPr lang="en-US" dirty="0" smtClean="0"/>
                </a:p>
                <a:p>
                  <a:pPr lvl="1">
                    <a:lnSpc>
                      <a:spcPct val="100000"/>
                    </a:lnSpc>
                    <a:buSzTx/>
                  </a:pPr>
                  <a:endParaRPr lang="en-US" dirty="0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95723" y="3453592"/>
                  <a:ext cx="1929654" cy="364276"/>
                </a:xfrm>
                <a:prstGeom prst="rect">
                  <a:avLst/>
                </a:prstGeom>
              </p:spPr>
            </p:pic>
          </p:grpSp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3183" y="4313989"/>
                <a:ext cx="1615171" cy="652050"/>
              </a:xfrm>
              <a:prstGeom prst="rect">
                <a:avLst/>
              </a:prstGeom>
            </p:spPr>
          </p:pic>
        </p:grpSp>
        <p:pic>
          <p:nvPicPr>
            <p:cNvPr id="22" name="Imag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770" y="2567901"/>
              <a:ext cx="1678517" cy="312451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573721" y="150442"/>
            <a:ext cx="441327" cy="3042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r-FR" sz="1800" dirty="0" err="1" smtClean="0"/>
              <a:t>Market</a:t>
            </a:r>
            <a:r>
              <a:rPr lang="fr-FR" sz="1800" dirty="0" smtClean="0"/>
              <a:t> model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417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Intraday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: Over the </a:t>
            </a:r>
            <a:r>
              <a:rPr lang="fr-FR" dirty="0" err="1" smtClean="0"/>
              <a:t>counter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&gt; A </a:t>
            </a:r>
            <a:r>
              <a:rPr lang="fr-FR" dirty="0" err="1" smtClean="0"/>
              <a:t>recourse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r-FR" dirty="0" err="1" smtClean="0"/>
              <a:t>Market</a:t>
            </a:r>
            <a:r>
              <a:rPr lang="fr-FR" dirty="0" smtClean="0"/>
              <a:t> model</a:t>
            </a:r>
            <a:endParaRPr lang="fr-FR" dirty="0"/>
          </a:p>
        </p:txBody>
      </p:sp>
      <p:pic>
        <p:nvPicPr>
          <p:cNvPr id="7" name="Image 6" descr="b85fc1cf-9c19-47a7-b99e-afc5d8f4a1e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3"/>
          <a:stretch/>
        </p:blipFill>
        <p:spPr>
          <a:xfrm>
            <a:off x="494926" y="1852140"/>
            <a:ext cx="9466638" cy="5296805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2007720" y="3361932"/>
            <a:ext cx="3090955" cy="1410142"/>
            <a:chOff x="2007720" y="3361932"/>
            <a:chExt cx="3090955" cy="1410142"/>
          </a:xfrm>
        </p:grpSpPr>
        <p:cxnSp>
          <p:nvCxnSpPr>
            <p:cNvPr id="9" name="Connecteur droit avec flèche 8"/>
            <p:cNvCxnSpPr/>
            <p:nvPr/>
          </p:nvCxnSpPr>
          <p:spPr>
            <a:xfrm>
              <a:off x="3520514" y="3735480"/>
              <a:ext cx="0" cy="1036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007720" y="3361932"/>
              <a:ext cx="3090955" cy="37354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err="1" smtClean="0"/>
                <a:t>Weighted</a:t>
              </a:r>
              <a:r>
                <a:rPr lang="fr-FR" dirty="0" smtClean="0"/>
                <a:t> </a:t>
              </a:r>
              <a:r>
                <a:rPr lang="fr-FR" dirty="0" err="1" smtClean="0"/>
                <a:t>average</a:t>
              </a:r>
              <a:r>
                <a:rPr lang="fr-FR" dirty="0" smtClean="0"/>
                <a:t> </a:t>
              </a:r>
              <a:r>
                <a:rPr lang="fr-FR" dirty="0" err="1" smtClean="0"/>
                <a:t>Intraday</a:t>
              </a:r>
              <a:r>
                <a:rPr lang="fr-FR" dirty="0" smtClean="0"/>
                <a:t> </a:t>
              </a:r>
              <a:r>
                <a:rPr lang="fr-FR" dirty="0" err="1" smtClean="0"/>
                <a:t>price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181287" y="3866221"/>
            <a:ext cx="1538471" cy="3735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DayAhead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875368" y="2717562"/>
            <a:ext cx="2418604" cy="373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Intraday</a:t>
            </a:r>
            <a:r>
              <a:rPr lang="fr-FR" dirty="0" smtClean="0"/>
              <a:t> transaction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789706" y="3091110"/>
            <a:ext cx="1101911" cy="952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066654" y="6928232"/>
            <a:ext cx="1507067" cy="32454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Hour</a:t>
            </a:r>
            <a:r>
              <a:rPr lang="fr-FR" dirty="0" smtClean="0">
                <a:solidFill>
                  <a:schemeClr val="accent2"/>
                </a:solidFill>
              </a:rPr>
              <a:t> of </a:t>
            </a:r>
            <a:r>
              <a:rPr lang="fr-FR" dirty="0" err="1" smtClean="0">
                <a:solidFill>
                  <a:schemeClr val="accent2"/>
                </a:solidFill>
              </a:rPr>
              <a:t>delivery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8579556" y="6490808"/>
            <a:ext cx="239888" cy="437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53066" y="4814774"/>
            <a:ext cx="7511156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830294" y="4249107"/>
            <a:ext cx="0" cy="80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743016" y="3091110"/>
            <a:ext cx="1148601" cy="2990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2350541">
            <a:off x="6132899" y="3339953"/>
            <a:ext cx="914400" cy="36567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price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4150192">
            <a:off x="5720193" y="3734633"/>
            <a:ext cx="914400" cy="380983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volume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6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981" y="2049025"/>
            <a:ext cx="7631251" cy="457734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573721" y="150442"/>
            <a:ext cx="441327" cy="3042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4623" y="1093200"/>
            <a:ext cx="7837488" cy="718138"/>
          </a:xfrm>
        </p:spPr>
        <p:txBody>
          <a:bodyPr/>
          <a:lstStyle/>
          <a:p>
            <a:pPr>
              <a:lnSpc>
                <a:spcPct val="100000"/>
              </a:lnSpc>
              <a:buSzTx/>
            </a:pPr>
            <a:r>
              <a:rPr lang="fr-FR" noProof="0" dirty="0" smtClean="0"/>
              <a:t>A simple </a:t>
            </a:r>
            <a:r>
              <a:rPr lang="fr-FR" noProof="0" dirty="0" err="1" smtClean="0"/>
              <a:t>Intraday</a:t>
            </a:r>
            <a:r>
              <a:rPr lang="fr-FR" noProof="0" dirty="0" smtClean="0"/>
              <a:t> </a:t>
            </a:r>
            <a:r>
              <a:rPr lang="fr-FR" noProof="0" dirty="0" err="1" smtClean="0"/>
              <a:t>market</a:t>
            </a:r>
            <a:r>
              <a:rPr lang="fr-FR" noProof="0" dirty="0" smtClean="0"/>
              <a:t> model</a:t>
            </a:r>
            <a:br>
              <a:rPr lang="fr-FR" noProof="0" dirty="0" smtClean="0"/>
            </a:br>
            <a:r>
              <a:rPr lang="fr-FR" noProof="0" dirty="0" smtClean="0"/>
              <a:t>&gt; </a:t>
            </a:r>
            <a:r>
              <a:rPr lang="fr-FR" noProof="0" dirty="0" err="1" smtClean="0"/>
              <a:t>Selling</a:t>
            </a:r>
            <a:r>
              <a:rPr lang="fr-FR" noProof="0" dirty="0" smtClean="0"/>
              <a:t> at the </a:t>
            </a:r>
            <a:r>
              <a:rPr lang="fr-FR" noProof="0" dirty="0" err="1" smtClean="0"/>
              <a:t>weighted</a:t>
            </a:r>
            <a:r>
              <a:rPr lang="fr-FR" noProof="0" dirty="0" smtClean="0"/>
              <a:t> </a:t>
            </a:r>
            <a:r>
              <a:rPr lang="fr-FR" noProof="0" dirty="0" err="1" smtClean="0"/>
              <a:t>average</a:t>
            </a:r>
            <a:r>
              <a:rPr lang="fr-FR" noProof="0" dirty="0" smtClean="0"/>
              <a:t> </a:t>
            </a:r>
            <a:r>
              <a:rPr lang="fr-FR" noProof="0" dirty="0" err="1" smtClean="0"/>
              <a:t>price</a:t>
            </a:r>
            <a:r>
              <a:rPr lang="fr-FR" noProof="0" dirty="0" smtClean="0"/>
              <a:t> one </a:t>
            </a:r>
            <a:r>
              <a:rPr lang="fr-FR" noProof="0" dirty="0" err="1" smtClean="0"/>
              <a:t>hour</a:t>
            </a:r>
            <a:r>
              <a:rPr lang="fr-FR" noProof="0" dirty="0" smtClean="0"/>
              <a:t> </a:t>
            </a:r>
            <a:r>
              <a:rPr lang="fr-FR" noProof="0" dirty="0" err="1" smtClean="0"/>
              <a:t>before</a:t>
            </a:r>
            <a:r>
              <a:rPr lang="fr-FR" noProof="0" dirty="0" smtClean="0"/>
              <a:t> </a:t>
            </a:r>
            <a:r>
              <a:rPr lang="fr-FR" noProof="0" dirty="0" err="1" smtClean="0"/>
              <a:t>delivery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r-FR" sz="1800" dirty="0" err="1" smtClean="0"/>
              <a:t>Market</a:t>
            </a:r>
            <a:r>
              <a:rPr lang="fr-FR" sz="1800" dirty="0" smtClean="0"/>
              <a:t> model</a:t>
            </a:r>
            <a:endParaRPr lang="fr-FR" sz="1800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1926768" y="2177428"/>
            <a:ext cx="8666709" cy="4815977"/>
          </a:xfrm>
          <a:prstGeom prst="rect">
            <a:avLst/>
          </a:prstGeom>
        </p:spPr>
        <p:txBody>
          <a:bodyPr/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SzTx/>
              <a:buFont typeface="+mj-lt"/>
              <a:buAutoNum type="arabicPeriod"/>
            </a:pPr>
            <a:endParaRPr lang="fr-FR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36867" y="2131587"/>
            <a:ext cx="3347218" cy="5134219"/>
            <a:chOff x="819153" y="2013447"/>
            <a:chExt cx="3347218" cy="5134219"/>
          </a:xfrm>
        </p:grpSpPr>
        <p:sp>
          <p:nvSpPr>
            <p:cNvPr id="9" name="Rectangle 8"/>
            <p:cNvSpPr/>
            <p:nvPr/>
          </p:nvSpPr>
          <p:spPr>
            <a:xfrm>
              <a:off x="3043252" y="2019600"/>
              <a:ext cx="277265" cy="4281777"/>
            </a:xfrm>
            <a:prstGeom prst="rect">
              <a:avLst/>
            </a:prstGeom>
            <a:solidFill>
              <a:schemeClr val="accent4">
                <a:alpha val="6000"/>
              </a:schemeClr>
            </a:solidFill>
            <a:ln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720070" y="2013447"/>
              <a:ext cx="40965" cy="4281776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Curved Right Arrow 18"/>
            <p:cNvSpPr/>
            <p:nvPr/>
          </p:nvSpPr>
          <p:spPr>
            <a:xfrm rot="16200000">
              <a:off x="2840183" y="6291209"/>
              <a:ext cx="354655" cy="559482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153" y="6748278"/>
              <a:ext cx="3347218" cy="39938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Each hour, one bid </a:t>
              </a:r>
              <a:r>
                <a:rPr lang="en-US" dirty="0" smtClean="0">
                  <a:solidFill>
                    <a:schemeClr val="accent2"/>
                  </a:solidFill>
                </a:rPr>
                <a:t>for delivering an </a:t>
              </a:r>
              <a:r>
                <a:rPr lang="en-US" dirty="0">
                  <a:solidFill>
                    <a:schemeClr val="accent2"/>
                  </a:solidFill>
                </a:rPr>
                <a:t>energy </a:t>
              </a:r>
              <a:r>
                <a:rPr lang="en-US" dirty="0" smtClean="0">
                  <a:solidFill>
                    <a:schemeClr val="accent2"/>
                  </a:solidFill>
                </a:rPr>
                <a:t>on the </a:t>
              </a:r>
              <a:r>
                <a:rPr lang="en-US" dirty="0">
                  <a:solidFill>
                    <a:schemeClr val="accent2"/>
                  </a:solidFill>
                </a:rPr>
                <a:t>next hour</a:t>
              </a:r>
            </a:p>
          </p:txBody>
        </p:sp>
      </p:grp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730151" y="5374792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2000" dirty="0" err="1" smtClean="0"/>
              <a:t>Weighted</a:t>
            </a:r>
            <a:r>
              <a:rPr lang="fr-FR" sz="2000" dirty="0" smtClean="0"/>
              <a:t> </a:t>
            </a:r>
            <a:r>
              <a:rPr lang="fr-FR" sz="2000" dirty="0" err="1" smtClean="0"/>
              <a:t>average</a:t>
            </a:r>
            <a:r>
              <a:rPr lang="fr-FR" sz="2000" dirty="0" smtClean="0"/>
              <a:t> </a:t>
            </a:r>
            <a:r>
              <a:rPr lang="fr-FR" sz="2000" dirty="0" err="1" smtClean="0"/>
              <a:t>Intraday</a:t>
            </a:r>
            <a:r>
              <a:rPr lang="fr-FR" sz="2000" dirty="0" smtClean="0"/>
              <a:t> </a:t>
            </a:r>
            <a:r>
              <a:rPr lang="fr-FR" sz="2000" dirty="0" err="1" smtClean="0"/>
              <a:t>price</a:t>
            </a:r>
            <a:endParaRPr lang="fr-FR" sz="2000" dirty="0"/>
          </a:p>
        </p:txBody>
      </p:sp>
      <p:pic>
        <p:nvPicPr>
          <p:cNvPr id="34" name="Imag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6" y="2049025"/>
            <a:ext cx="570082" cy="3325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26979" y="2111041"/>
            <a:ext cx="6382566" cy="4307172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grpSp>
        <p:nvGrpSpPr>
          <p:cNvPr id="2" name="Grouper 1"/>
          <p:cNvGrpSpPr/>
          <p:nvPr/>
        </p:nvGrpSpPr>
        <p:grpSpPr>
          <a:xfrm>
            <a:off x="4420659" y="2049024"/>
            <a:ext cx="5558314" cy="3588467"/>
            <a:chOff x="4420659" y="2049024"/>
            <a:chExt cx="5558314" cy="3588467"/>
          </a:xfrm>
        </p:grpSpPr>
        <p:grpSp>
          <p:nvGrpSpPr>
            <p:cNvPr id="12" name="Grouper 11"/>
            <p:cNvGrpSpPr/>
            <p:nvPr/>
          </p:nvGrpSpPr>
          <p:grpSpPr>
            <a:xfrm>
              <a:off x="4420659" y="2049024"/>
              <a:ext cx="5558314" cy="3588467"/>
              <a:chOff x="4218496" y="3966696"/>
              <a:chExt cx="5558314" cy="3410286"/>
            </a:xfrm>
          </p:grpSpPr>
          <p:sp>
            <p:nvSpPr>
              <p:cNvPr id="30" name="Espace réservé du contenu 6"/>
              <p:cNvSpPr txBox="1">
                <a:spLocks/>
              </p:cNvSpPr>
              <p:nvPr/>
            </p:nvSpPr>
            <p:spPr>
              <a:xfrm>
                <a:off x="4218496" y="3966696"/>
                <a:ext cx="5558314" cy="34102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377789" indent="-377789" algn="just" defTabSz="1006380" rtl="0" eaLnBrk="0" fontAlgn="base" hangingPunct="0">
                  <a:spcBef>
                    <a:spcPts val="600"/>
                  </a:spcBef>
                  <a:spcAft>
                    <a:spcPts val="200"/>
                  </a:spcAft>
                  <a:buClr>
                    <a:schemeClr val="accent2">
                      <a:lumMod val="75000"/>
                    </a:schemeClr>
                  </a:buClr>
                  <a:buFont typeface="Wingdings" pitchFamily="2" charset="2"/>
                  <a:buChar char="ü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817486" indent="-314295" algn="just" defTabSz="1006380" rtl="0" eaLnBrk="0" fontAlgn="base" hangingPunct="0">
                  <a:spcBef>
                    <a:spcPts val="300"/>
                  </a:spcBef>
                  <a:spcAft>
                    <a:spcPts val="200"/>
                  </a:spcAft>
                  <a:buClr>
                    <a:schemeClr val="accent1"/>
                  </a:buClr>
                  <a:buFont typeface="Wingdings" pitchFamily="2" charset="2"/>
                  <a:buChar char="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258769" indent="-250801" algn="just" defTabSz="1006380" rtl="0" eaLnBrk="0" fontAlgn="base" hangingPunct="0">
                  <a:spcBef>
                    <a:spcPts val="200"/>
                  </a:spcBef>
                  <a:spcAft>
                    <a:spcPts val="200"/>
                  </a:spcAft>
                  <a:buClr>
                    <a:schemeClr val="accent3">
                      <a:lumMod val="50000"/>
                    </a:schemeClr>
                  </a:buClr>
                  <a:buSzPct val="80000"/>
                  <a:buFont typeface="Wingdings" pitchFamily="2" charset="2"/>
                  <a:buChar char="è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763546" indent="-250801" algn="just" defTabSz="1006380" rtl="0" eaLnBrk="0" fontAlgn="base" hangingPunct="0">
                  <a:spcBef>
                    <a:spcPts val="200"/>
                  </a:spcBef>
                  <a:spcAft>
                    <a:spcPts val="10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266737" indent="-250801" algn="just" defTabSz="1006380" rtl="0" eaLnBrk="0" fontAlgn="base" hangingPunct="0">
                  <a:spcBef>
                    <a:spcPts val="100"/>
                  </a:spcBef>
                  <a:spcAft>
                    <a:spcPts val="1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771582" indent="-251962" algn="l" defTabSz="100784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506" indent="-251962" algn="l" defTabSz="100784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431" indent="-251962" algn="l" defTabSz="100784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354" indent="-251962" algn="l" defTabSz="100784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SzTx/>
                  <a:buNone/>
                </a:pPr>
                <a:r>
                  <a:rPr lang="fr-FR" dirty="0" smtClean="0">
                    <a:solidFill>
                      <a:srgbClr val="FF0000"/>
                    </a:solidFill>
                  </a:rPr>
                  <a:t>Simple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market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model</a:t>
                </a:r>
                <a:endParaRPr lang="fr-FR" dirty="0" smtClean="0"/>
              </a:p>
              <a:p>
                <a:pPr algn="l">
                  <a:lnSpc>
                    <a:spcPct val="100000"/>
                  </a:lnSpc>
                  <a:buSzTx/>
                </a:pPr>
                <a:r>
                  <a:rPr lang="fr-FR" sz="1600" dirty="0" err="1" smtClean="0"/>
                  <a:t>Bidding</a:t>
                </a:r>
                <a:r>
                  <a:rPr lang="fr-FR" sz="1600" dirty="0" smtClean="0"/>
                  <a:t> a </a:t>
                </a:r>
                <a:r>
                  <a:rPr lang="fr-FR" sz="1600" dirty="0" err="1" smtClean="0"/>
                  <a:t>quantity</a:t>
                </a:r>
                <a:r>
                  <a:rPr lang="fr-FR" sz="1600" dirty="0" smtClean="0"/>
                  <a:t> at  </a:t>
                </a:r>
                <a:r>
                  <a:rPr lang="fr-FR" sz="1600" i="1" dirty="0" smtClean="0"/>
                  <a:t>h-1</a:t>
                </a:r>
                <a:r>
                  <a:rPr lang="fr-FR" sz="1600" dirty="0" smtClean="0"/>
                  <a:t> for </a:t>
                </a:r>
                <a:r>
                  <a:rPr lang="fr-FR" sz="1600" i="1" dirty="0" smtClean="0"/>
                  <a:t>h</a:t>
                </a:r>
                <a:r>
                  <a:rPr lang="fr-FR" sz="1600" dirty="0" smtClean="0">
                    <a:solidFill>
                      <a:srgbClr val="009EE0"/>
                    </a:solidFill>
                  </a:rPr>
                  <a:t/>
                </a:r>
                <a:br>
                  <a:rPr lang="fr-FR" sz="1600" dirty="0" smtClean="0">
                    <a:solidFill>
                      <a:srgbClr val="009EE0"/>
                    </a:solidFill>
                  </a:rPr>
                </a:br>
                <a:r>
                  <a:rPr lang="fr-FR" sz="1600" dirty="0" err="1" smtClean="0">
                    <a:solidFill>
                      <a:srgbClr val="009EE0"/>
                    </a:solidFill>
                  </a:rPr>
                  <a:t>Stochastic</a:t>
                </a:r>
                <a:r>
                  <a:rPr lang="fr-FR" sz="1600" dirty="0" smtClean="0">
                    <a:solidFill>
                      <a:srgbClr val="009EE0"/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rgbClr val="009EE0"/>
                    </a:solidFill>
                  </a:rPr>
                  <a:t>decision</a:t>
                </a:r>
                <a:r>
                  <a:rPr lang="fr-FR" sz="1600" dirty="0" smtClean="0">
                    <a:solidFill>
                      <a:srgbClr val="009EE0"/>
                    </a:solidFill>
                  </a:rPr>
                  <a:t/>
                </a:r>
                <a:br>
                  <a:rPr lang="fr-FR" sz="1600" dirty="0" smtClean="0">
                    <a:solidFill>
                      <a:srgbClr val="009EE0"/>
                    </a:solidFill>
                  </a:rPr>
                </a:br>
                <a:endParaRPr lang="fr-FR" sz="1600" dirty="0" smtClean="0"/>
              </a:p>
              <a:p>
                <a:pPr algn="l">
                  <a:lnSpc>
                    <a:spcPct val="100000"/>
                  </a:lnSpc>
                  <a:buSzTx/>
                </a:pPr>
                <a:r>
                  <a:rPr lang="en-US" sz="1600" dirty="0" smtClean="0"/>
                  <a:t>Bought </a:t>
                </a:r>
                <a:r>
                  <a:rPr lang="en-US" sz="1600" dirty="0"/>
                  <a:t>/ Sold at </a:t>
                </a:r>
                <a:r>
                  <a:rPr lang="en-US" sz="1600" dirty="0" smtClean="0"/>
                  <a:t>the average market </a:t>
                </a:r>
                <a:r>
                  <a:rPr lang="en-US" sz="1600" dirty="0"/>
                  <a:t>price</a:t>
                </a:r>
                <a:br>
                  <a:rPr lang="en-US" sz="1600" dirty="0"/>
                </a:br>
                <a:r>
                  <a:rPr lang="en-US" sz="1600" dirty="0">
                    <a:solidFill>
                      <a:srgbClr val="009EE0"/>
                    </a:solidFill>
                  </a:rPr>
                  <a:t>Random </a:t>
                </a:r>
                <a:r>
                  <a:rPr lang="en-US" sz="1600" dirty="0" smtClean="0">
                    <a:solidFill>
                      <a:srgbClr val="009EE0"/>
                    </a:solidFill>
                  </a:rPr>
                  <a:t>variable</a:t>
                </a:r>
                <a:r>
                  <a:rPr lang="fr-FR" sz="1600" dirty="0" smtClean="0"/>
                  <a:t/>
                </a:r>
                <a:br>
                  <a:rPr lang="fr-FR" sz="1600" dirty="0" smtClean="0"/>
                </a:br>
                <a:endParaRPr lang="fr-FR" sz="1600" dirty="0" smtClean="0"/>
              </a:p>
              <a:p>
                <a:pPr algn="l">
                  <a:lnSpc>
                    <a:spcPct val="100000"/>
                  </a:lnSpc>
                  <a:buSzTx/>
                </a:pPr>
                <a:r>
                  <a:rPr lang="fr-FR" sz="1600" dirty="0" err="1" smtClean="0"/>
                  <a:t>Accepted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following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market’s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liquidity</a:t>
                </a:r>
                <a:r>
                  <a:rPr lang="fr-FR" sz="1600" dirty="0" smtClean="0"/>
                  <a:t/>
                </a:r>
                <a:br>
                  <a:rPr lang="fr-FR" sz="1600" dirty="0" smtClean="0"/>
                </a:br>
                <a:r>
                  <a:rPr lang="en-US" sz="1600" dirty="0">
                    <a:solidFill>
                      <a:srgbClr val="009EE0"/>
                    </a:solidFill>
                  </a:rPr>
                  <a:t> Random </a:t>
                </a:r>
                <a:r>
                  <a:rPr lang="en-US" sz="1600" dirty="0" smtClean="0">
                    <a:solidFill>
                      <a:srgbClr val="009EE0"/>
                    </a:solidFill>
                  </a:rPr>
                  <a:t>variable</a:t>
                </a:r>
              </a:p>
              <a:p>
                <a:pPr algn="l">
                  <a:lnSpc>
                    <a:spcPct val="100000"/>
                  </a:lnSpc>
                  <a:buSzTx/>
                </a:pPr>
                <a:endParaRPr lang="fr-FR" sz="1600" dirty="0" smtClean="0"/>
              </a:p>
              <a:p>
                <a:pPr marL="377789" lvl="1" indent="-377789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>
                      <a:lumMod val="75000"/>
                    </a:schemeClr>
                  </a:buClr>
                  <a:buSzTx/>
                  <a:buFont typeface="Wingdings" pitchFamily="2" charset="2"/>
                  <a:buChar char="ü"/>
                </a:pPr>
                <a:r>
                  <a:rPr lang="fr-FR" sz="1600" dirty="0" smtClean="0"/>
                  <a:t>Gain</a:t>
                </a:r>
              </a:p>
              <a:p>
                <a:pPr marL="819072" lvl="2" indent="-377789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>
                      <a:lumMod val="75000"/>
                    </a:schemeClr>
                  </a:buClr>
                  <a:buSzTx/>
                  <a:buFont typeface="Wingdings" pitchFamily="2" charset="2"/>
                  <a:buChar char="ü"/>
                </a:pPr>
                <a:endParaRPr lang="fr-FR" dirty="0" smtClean="0"/>
              </a:p>
            </p:txBody>
          </p:sp>
          <p:pic>
            <p:nvPicPr>
              <p:cNvPr id="8" name="Image 7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7745" y="5125738"/>
                <a:ext cx="570082" cy="332548"/>
              </a:xfrm>
              <a:prstGeom prst="rect">
                <a:avLst/>
              </a:prstGeom>
            </p:spPr>
          </p:pic>
          <p:pic>
            <p:nvPicPr>
              <p:cNvPr id="10" name="Image 9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9753" y="5942958"/>
                <a:ext cx="1598413" cy="333997"/>
              </a:xfrm>
              <a:prstGeom prst="rect">
                <a:avLst/>
              </a:prstGeom>
            </p:spPr>
          </p:pic>
          <p:pic>
            <p:nvPicPr>
              <p:cNvPr id="11" name="Image 10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897" y="6713200"/>
                <a:ext cx="1839144" cy="582752"/>
              </a:xfrm>
              <a:prstGeom prst="rect">
                <a:avLst/>
              </a:prstGeom>
            </p:spPr>
          </p:pic>
        </p:grpSp>
        <p:pic>
          <p:nvPicPr>
            <p:cNvPr id="15" name="Image 1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554" y="2449837"/>
              <a:ext cx="1489305" cy="312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1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6"/>
          <p:cNvSpPr txBox="1">
            <a:spLocks/>
          </p:cNvSpPr>
          <p:nvPr/>
        </p:nvSpPr>
        <p:spPr>
          <a:xfrm>
            <a:off x="647699" y="2172760"/>
            <a:ext cx="8926021" cy="4421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SzTx/>
            </a:pPr>
            <a:r>
              <a:rPr lang="en-US" sz="1600" dirty="0" smtClean="0"/>
              <a:t>Random variables are denoted in</a:t>
            </a:r>
            <a:r>
              <a:rPr lang="en-US" sz="1400" dirty="0" smtClean="0"/>
              <a:t> </a:t>
            </a:r>
            <a:r>
              <a:rPr lang="en-US" sz="1400" b="1" dirty="0" smtClean="0"/>
              <a:t>BOLD CAPITAL LETTERS</a:t>
            </a:r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r>
              <a:rPr lang="en-US" sz="1600" dirty="0" smtClean="0"/>
              <a:t>Realization </a:t>
            </a:r>
            <a:r>
              <a:rPr lang="en-US" sz="1600" dirty="0"/>
              <a:t>of random variables are </a:t>
            </a:r>
            <a:r>
              <a:rPr lang="en-US" sz="1600" dirty="0" smtClean="0"/>
              <a:t>denoted in</a:t>
            </a:r>
            <a:r>
              <a:rPr lang="en-US" sz="1400" dirty="0" smtClean="0"/>
              <a:t> </a:t>
            </a:r>
            <a:r>
              <a:rPr lang="en-US" sz="1400" dirty="0"/>
              <a:t>regular small letters</a:t>
            </a:r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r>
              <a:rPr lang="en-US" sz="1600" dirty="0" smtClean="0"/>
              <a:t>Non </a:t>
            </a:r>
            <a:r>
              <a:rPr lang="en-US" sz="1600" dirty="0" err="1" smtClean="0"/>
              <a:t>anticipativity</a:t>
            </a:r>
            <a:r>
              <a:rPr lang="en-US" sz="1600" dirty="0" smtClean="0"/>
              <a:t> constraints are denoted</a:t>
            </a:r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lvl="1" algn="l">
              <a:lnSpc>
                <a:spcPct val="100000"/>
              </a:lnSpc>
              <a:buSzTx/>
            </a:pPr>
            <a:endParaRPr lang="en-US" sz="1400" dirty="0" smtClean="0"/>
          </a:p>
          <a:p>
            <a:pPr lvl="1" algn="l">
              <a:lnSpc>
                <a:spcPct val="100000"/>
              </a:lnSpc>
              <a:buSzTx/>
            </a:pPr>
            <a:r>
              <a:rPr lang="en-US" sz="1400" dirty="0" smtClean="0"/>
              <a:t>With               </a:t>
            </a:r>
            <a:r>
              <a:rPr lang="en-US" sz="1400" dirty="0"/>
              <a:t>the available information at hour </a:t>
            </a:r>
            <a:r>
              <a:rPr lang="en-US" sz="1400" i="1" dirty="0"/>
              <a:t>h-1</a:t>
            </a:r>
            <a:endParaRPr lang="en-US" sz="1400" dirty="0"/>
          </a:p>
          <a:p>
            <a:pPr lvl="2" algn="l">
              <a:lnSpc>
                <a:spcPct val="100000"/>
              </a:lnSpc>
              <a:buSzTx/>
            </a:pPr>
            <a:r>
              <a:rPr lang="en-US" sz="1400" dirty="0" smtClean="0"/>
              <a:t>Random decision variables or stochastic decisions are functions of the available information</a:t>
            </a:r>
          </a:p>
          <a:p>
            <a:pPr lvl="1" algn="l">
              <a:lnSpc>
                <a:spcPct val="100000"/>
              </a:lnSpc>
              <a:buSzTx/>
            </a:pPr>
            <a:endParaRPr lang="en-US" sz="1400" dirty="0" smtClean="0"/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algn="l">
              <a:lnSpc>
                <a:spcPct val="100000"/>
              </a:lnSpc>
              <a:buSzTx/>
            </a:pPr>
            <a:endParaRPr lang="en-US" sz="1600" dirty="0" smtClean="0"/>
          </a:p>
          <a:p>
            <a:pPr marL="819072" lvl="2" indent="-377789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SzTx/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6" y="1081979"/>
            <a:ext cx="8090864" cy="764629"/>
          </a:xfrm>
        </p:spPr>
        <p:txBody>
          <a:bodyPr/>
          <a:lstStyle/>
          <a:p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notations</a:t>
            </a:r>
            <a:endParaRPr lang="fr-FR" sz="1600" noProof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fr-FR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/>
          </a:p>
        </p:txBody>
      </p:sp>
      <p:pic>
        <p:nvPicPr>
          <p:cNvPr id="28" name="Image 27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618" b="-11067"/>
          <a:stretch/>
        </p:blipFill>
        <p:spPr>
          <a:xfrm>
            <a:off x="1566076" y="4669428"/>
            <a:ext cx="1827107" cy="394326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54" y="5181463"/>
            <a:ext cx="538523" cy="2209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61" y="3558524"/>
            <a:ext cx="1325307" cy="4314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418" y="2557644"/>
            <a:ext cx="1736910" cy="3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38" y="3222943"/>
            <a:ext cx="9613826" cy="37769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6" y="1081979"/>
            <a:ext cx="8090864" cy="764629"/>
          </a:xfrm>
        </p:spPr>
        <p:txBody>
          <a:bodyPr/>
          <a:lstStyle/>
          <a:p>
            <a:r>
              <a:rPr lang="fr-FR" dirty="0" smtClean="0"/>
              <a:t>Variable RES model</a:t>
            </a:r>
            <a:endParaRPr lang="fr-FR" sz="1600" noProof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fr-FR" noProof="0" dirty="0" smtClean="0"/>
              <a:t>RES model</a:t>
            </a:r>
            <a:endParaRPr lang="fr-FR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Copyright </a:t>
            </a:r>
            <a:r>
              <a:rPr lang="fr-FR" dirty="0" err="1" smtClean="0"/>
              <a:t>SunHydrO</a:t>
            </a:r>
            <a:r>
              <a:rPr lang="fr-FR" smtClean="0"/>
              <a:t> – 06/04/2016</a:t>
            </a:r>
            <a:endParaRPr lang="fr-FR"/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4956933" y="1889918"/>
            <a:ext cx="5004631" cy="1692155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SzTx/>
            </a:pPr>
            <a:r>
              <a:rPr lang="fr-FR" sz="1600" dirty="0" smtClean="0"/>
              <a:t>RES production</a:t>
            </a:r>
            <a:br>
              <a:rPr lang="fr-FR" sz="1600" dirty="0" smtClean="0"/>
            </a:br>
            <a:r>
              <a:rPr lang="en-US" sz="1600" dirty="0" smtClean="0">
                <a:solidFill>
                  <a:srgbClr val="009EE0"/>
                </a:solidFill>
              </a:rPr>
              <a:t>Stochastic process</a:t>
            </a:r>
            <a:br>
              <a:rPr lang="en-US" sz="1600" dirty="0" smtClean="0">
                <a:solidFill>
                  <a:srgbClr val="009EE0"/>
                </a:solidFill>
              </a:rPr>
            </a:br>
            <a:r>
              <a:rPr lang="en-US" sz="1600" dirty="0" smtClean="0">
                <a:solidFill>
                  <a:srgbClr val="009EE0"/>
                </a:solidFill>
              </a:rPr>
              <a:t>Random variable</a:t>
            </a:r>
            <a:endParaRPr lang="fr-FR" sz="1600" dirty="0"/>
          </a:p>
          <a:p>
            <a:pPr algn="l">
              <a:lnSpc>
                <a:spcPct val="100000"/>
              </a:lnSpc>
              <a:buSzTx/>
            </a:pPr>
            <a:r>
              <a:rPr lang="fr-FR" sz="1600" dirty="0" smtClean="0"/>
              <a:t>RES production </a:t>
            </a:r>
            <a:r>
              <a:rPr lang="fr-FR" sz="1600" dirty="0" err="1" smtClean="0"/>
              <a:t>cost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>
                <a:solidFill>
                  <a:srgbClr val="009EE0"/>
                </a:solidFill>
              </a:rPr>
              <a:t>Cost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dirty="0" smtClean="0"/>
          </a:p>
          <a:p>
            <a:pPr lvl="1">
              <a:lnSpc>
                <a:spcPct val="100000"/>
              </a:lnSpc>
              <a:buSzTx/>
            </a:pPr>
            <a:endParaRPr lang="fr-FR" dirty="0" smtClean="0"/>
          </a:p>
          <a:p>
            <a:pPr lvl="1">
              <a:lnSpc>
                <a:spcPct val="100000"/>
              </a:lnSpc>
              <a:buSzTx/>
            </a:pPr>
            <a:endParaRPr lang="fr-FR" dirty="0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986" y="2473886"/>
            <a:ext cx="418826" cy="240437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89" y="3063614"/>
            <a:ext cx="702559" cy="232038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1671639" y="5760794"/>
            <a:ext cx="3285294" cy="586670"/>
            <a:chOff x="1671639" y="5760794"/>
            <a:chExt cx="3285294" cy="586670"/>
          </a:xfrm>
        </p:grpSpPr>
        <p:sp>
          <p:nvSpPr>
            <p:cNvPr id="3" name="ZoneTexte 2"/>
            <p:cNvSpPr txBox="1"/>
            <p:nvPr/>
          </p:nvSpPr>
          <p:spPr>
            <a:xfrm>
              <a:off x="1671639" y="5960896"/>
              <a:ext cx="3285294" cy="38656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600" dirty="0" smtClean="0"/>
                <a:t>= The « real » production </a:t>
              </a:r>
            </a:p>
            <a:p>
              <a:pPr algn="ctr"/>
              <a:r>
                <a:rPr lang="fr-FR" sz="1600" dirty="0" err="1" smtClean="0"/>
                <a:t>is</a:t>
              </a:r>
              <a:r>
                <a:rPr lang="fr-FR" sz="1600" dirty="0" smtClean="0"/>
                <a:t> one « </a:t>
              </a:r>
              <a:r>
                <a:rPr lang="fr-CA" sz="1600" dirty="0" err="1" smtClean="0"/>
                <a:t>special</a:t>
              </a:r>
              <a:r>
                <a:rPr lang="fr-CA" sz="1600" dirty="0" smtClean="0"/>
                <a:t> » r</a:t>
              </a:r>
              <a:r>
                <a:rPr lang="fr-FR" sz="1600" dirty="0" err="1" smtClean="0"/>
                <a:t>ealization</a:t>
              </a:r>
              <a:r>
                <a:rPr lang="fr-FR" sz="1600" dirty="0" smtClean="0"/>
                <a:t> </a:t>
              </a:r>
            </a:p>
            <a:p>
              <a:pPr algn="ctr"/>
              <a:r>
                <a:rPr lang="fr-FR" sz="1600" dirty="0" smtClean="0"/>
                <a:t>of the </a:t>
              </a:r>
              <a:r>
                <a:rPr lang="fr-FR" sz="1600" dirty="0" err="1" smtClean="0"/>
                <a:t>stochastic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process</a:t>
              </a:r>
              <a:endParaRPr lang="fr-FR" sz="1600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6786" y="5760794"/>
              <a:ext cx="317500" cy="21590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248" y="2147196"/>
            <a:ext cx="316302" cy="195806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647700" y="2102159"/>
            <a:ext cx="3336821" cy="1342617"/>
            <a:chOff x="698539" y="2343002"/>
            <a:chExt cx="3336821" cy="1342617"/>
          </a:xfrm>
        </p:grpSpPr>
        <p:sp>
          <p:nvSpPr>
            <p:cNvPr id="6" name="Rectangle 5"/>
            <p:cNvSpPr/>
            <p:nvPr/>
          </p:nvSpPr>
          <p:spPr>
            <a:xfrm>
              <a:off x="698539" y="2343002"/>
              <a:ext cx="3031599" cy="865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3 « </a:t>
              </a:r>
              <a:r>
                <a:rPr lang="fr-FR" dirty="0" err="1" smtClean="0"/>
                <a:t>forecasts</a:t>
              </a:r>
              <a:r>
                <a:rPr lang="fr-FR" dirty="0" smtClean="0"/>
                <a:t> »</a:t>
              </a:r>
            </a:p>
            <a:p>
              <a:pPr algn="ctr"/>
              <a:r>
                <a:rPr lang="fr-FR" dirty="0" smtClean="0"/>
                <a:t>= 3 </a:t>
              </a:r>
              <a:r>
                <a:rPr lang="fr-FR" dirty="0" err="1" smtClean="0"/>
                <a:t>samples</a:t>
              </a:r>
              <a:r>
                <a:rPr lang="fr-FR" dirty="0" smtClean="0"/>
                <a:t>       of the</a:t>
              </a:r>
            </a:p>
            <a:p>
              <a:pPr algn="ctr"/>
              <a:r>
                <a:rPr lang="fr-FR" dirty="0" err="1"/>
                <a:t>modeled</a:t>
              </a:r>
              <a:r>
                <a:rPr lang="fr-FR" dirty="0"/>
                <a:t> </a:t>
              </a:r>
              <a:r>
                <a:rPr lang="fr-FR" dirty="0" err="1" smtClean="0"/>
                <a:t>stochastic</a:t>
              </a:r>
              <a:r>
                <a:rPr lang="fr-FR" dirty="0" smtClean="0"/>
                <a:t> </a:t>
              </a:r>
              <a:r>
                <a:rPr lang="fr-FR" dirty="0" err="1" smtClean="0"/>
                <a:t>process</a:t>
              </a:r>
              <a:endParaRPr lang="fr-FR" dirty="0" smtClean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576063" y="3180040"/>
              <a:ext cx="716579" cy="5055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1192" y="2619977"/>
              <a:ext cx="369743" cy="26271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9058" y="2915767"/>
              <a:ext cx="316302" cy="195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5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Sun’R Smart Energy and the Sun’R group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compact team of RES &amp; Energy Storage enthusiasts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715E9-D047-4D85-8C1C-DEE544B8BA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9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watching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&gt; </a:t>
            </a:r>
            <a:r>
              <a:rPr lang="fr-FR" dirty="0" err="1" smtClean="0"/>
              <a:t>Imbalance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production and</a:t>
            </a:r>
            <a:r>
              <a:rPr lang="fr-FR" dirty="0"/>
              <a:t> </a:t>
            </a:r>
            <a:r>
              <a:rPr lang="fr-FR" dirty="0" err="1" smtClean="0"/>
              <a:t>commitments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Network</a:t>
            </a:r>
            <a:br>
              <a:rPr lang="fr-FR" dirty="0" smtClean="0"/>
            </a:br>
            <a:r>
              <a:rPr lang="fr-FR" dirty="0" smtClean="0"/>
              <a:t>model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340" r="51897" b="3412"/>
          <a:stretch/>
        </p:blipFill>
        <p:spPr>
          <a:xfrm>
            <a:off x="105833" y="1811338"/>
            <a:ext cx="4512349" cy="544407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808261" y="2883001"/>
            <a:ext cx="11136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251442" y="3396731"/>
            <a:ext cx="167045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106683" y="2698473"/>
            <a:ext cx="5667214" cy="42810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Variable RES production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06683" y="3182676"/>
            <a:ext cx="2368556" cy="42810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commitment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>
          <a:xfrm flipH="1" flipV="1">
            <a:off x="3106840" y="6563745"/>
            <a:ext cx="327064" cy="286580"/>
          </a:xfrm>
          <a:prstGeom prst="straightConnector1">
            <a:avLst/>
          </a:prstGeom>
          <a:ln>
            <a:solidFill>
              <a:srgbClr val="FDC4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33904" y="6636270"/>
            <a:ext cx="2368556" cy="42810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Imbalance</a:t>
            </a:r>
            <a:endParaRPr lang="fr-FR" dirty="0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5789649"/>
            <a:ext cx="711200" cy="4064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6520125"/>
            <a:ext cx="711200" cy="33020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580067" y="6342489"/>
            <a:ext cx="4197229" cy="43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15/07/2015</a:t>
            </a:r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5278725" y="3930560"/>
            <a:ext cx="4495172" cy="2902566"/>
            <a:chOff x="5278725" y="3930560"/>
            <a:chExt cx="4495172" cy="2902566"/>
          </a:xfrm>
        </p:grpSpPr>
        <p:sp>
          <p:nvSpPr>
            <p:cNvPr id="38" name="Espace réservé du contenu 6"/>
            <p:cNvSpPr txBox="1">
              <a:spLocks/>
            </p:cNvSpPr>
            <p:nvPr/>
          </p:nvSpPr>
          <p:spPr>
            <a:xfrm>
              <a:off x="5278725" y="3930560"/>
              <a:ext cx="4495172" cy="29025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377789" indent="-377789" algn="just" defTabSz="1006380" rtl="0" eaLnBrk="0" fontAlgn="base" hangingPunct="0">
                <a:spcBef>
                  <a:spcPts val="600"/>
                </a:spcBef>
                <a:spcAft>
                  <a:spcPts val="200"/>
                </a:spcAft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ü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817486" indent="-314295" algn="just" defTabSz="1006380" rtl="0" eaLnBrk="0" fontAlgn="base" hangingPunct="0">
                <a:spcBef>
                  <a:spcPts val="300"/>
                </a:spcBef>
                <a:spcAft>
                  <a:spcPts val="200"/>
                </a:spcAft>
                <a:buClr>
                  <a:schemeClr val="accent1"/>
                </a:buClr>
                <a:buFont typeface="Wingdings" pitchFamily="2" charset="2"/>
                <a:buChar char="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58769" indent="-250801" algn="just" defTabSz="1006380" rtl="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chemeClr val="accent3">
                    <a:lumMod val="50000"/>
                  </a:schemeClr>
                </a:buClr>
                <a:buSzPct val="80000"/>
                <a:buFont typeface="Wingdings" pitchFamily="2" charset="2"/>
                <a:buChar char="è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763546" indent="-250801" algn="just" defTabSz="1006380" rtl="0" eaLnBrk="0" fontAlgn="base" hangingPunct="0">
                <a:spcBef>
                  <a:spcPts val="200"/>
                </a:spcBef>
                <a:spcAft>
                  <a:spcPts val="1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266737" indent="-250801" algn="just" defTabSz="1006380" rtl="0" eaLnBrk="0" fontAlgn="base" hangingPunct="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771582" indent="-251962" algn="l" defTabSz="100784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506" indent="-251962" algn="l" defTabSz="100784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431" indent="-251962" algn="l" defTabSz="100784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354" indent="-251962" algn="l" defTabSz="100784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SzTx/>
                <a:buNone/>
              </a:pPr>
              <a:r>
                <a:rPr lang="fr-CA" dirty="0" err="1" smtClean="0">
                  <a:solidFill>
                    <a:srgbClr val="FF0000"/>
                  </a:solidFill>
                </a:rPr>
                <a:t>Imbalance</a:t>
              </a:r>
              <a:r>
                <a:rPr lang="fr-CA" dirty="0" smtClean="0">
                  <a:solidFill>
                    <a:srgbClr val="FF0000"/>
                  </a:solidFill>
                </a:rPr>
                <a:t> </a:t>
              </a:r>
              <a:r>
                <a:rPr lang="fr-CA" dirty="0" err="1" smtClean="0">
                  <a:solidFill>
                    <a:srgbClr val="FF0000"/>
                  </a:solidFill>
                </a:rPr>
                <a:t>cost</a:t>
              </a:r>
              <a:endParaRPr lang="en-US" dirty="0" smtClean="0"/>
            </a:p>
            <a:p>
              <a:pPr algn="l"/>
              <a:r>
                <a:rPr lang="en-US" sz="1600" dirty="0"/>
                <a:t>Imbalance </a:t>
              </a:r>
              <a:r>
                <a:rPr lang="en-US" sz="1600" dirty="0" smtClean="0"/>
                <a:t>prices</a:t>
              </a:r>
              <a:br>
                <a:rPr lang="en-US" sz="1600" dirty="0" smtClean="0"/>
              </a:br>
              <a:r>
                <a:rPr lang="en-US" sz="1600" dirty="0">
                  <a:solidFill>
                    <a:srgbClr val="009EE0"/>
                  </a:solidFill>
                </a:rPr>
                <a:t>Random variables</a:t>
              </a:r>
              <a:endParaRPr lang="en-US" sz="1600" dirty="0" smtClean="0">
                <a:solidFill>
                  <a:srgbClr val="009EE0"/>
                </a:solidFill>
              </a:endParaRPr>
            </a:p>
            <a:p>
              <a:r>
                <a:rPr lang="fr-FR" sz="1600" dirty="0"/>
                <a:t>« Gain »</a:t>
              </a:r>
            </a:p>
            <a:p>
              <a:endParaRPr lang="fr-FR" sz="1600" dirty="0" smtClean="0"/>
            </a:p>
            <a:p>
              <a:pPr marL="0" indent="0">
                <a:buNone/>
              </a:pPr>
              <a:r>
                <a:rPr lang="fr-FR" sz="1600" dirty="0" smtClean="0"/>
                <a:t>   </a:t>
              </a:r>
            </a:p>
            <a:p>
              <a:pPr marL="0" indent="0">
                <a:buNone/>
              </a:pPr>
              <a:r>
                <a:rPr lang="fr-FR" sz="1600" dirty="0" err="1" smtClean="0"/>
                <a:t>With</a:t>
              </a:r>
              <a:endParaRPr lang="fr-FR" sz="16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843227" y="5102944"/>
              <a:ext cx="670279" cy="3260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endParaRPr lang="fr-FR" sz="2000" dirty="0"/>
            </a:p>
          </p:txBody>
        </p:sp>
        <p:pic>
          <p:nvPicPr>
            <p:cNvPr id="17" name="Imag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362" y="5259203"/>
              <a:ext cx="3696021" cy="553146"/>
            </a:xfrm>
            <a:prstGeom prst="rect">
              <a:avLst/>
            </a:prstGeom>
          </p:spPr>
        </p:pic>
        <p:pic>
          <p:nvPicPr>
            <p:cNvPr id="21" name="Imag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767" y="4384547"/>
              <a:ext cx="1291698" cy="250006"/>
            </a:xfrm>
            <a:prstGeom prst="rect">
              <a:avLst/>
            </a:prstGeom>
          </p:spPr>
        </p:pic>
        <p:pic>
          <p:nvPicPr>
            <p:cNvPr id="23" name="Image 22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846" y="4685106"/>
              <a:ext cx="1245540" cy="237785"/>
            </a:xfrm>
            <a:prstGeom prst="rect">
              <a:avLst/>
            </a:prstGeom>
          </p:spPr>
        </p:pic>
      </p:grpSp>
      <p:pic>
        <p:nvPicPr>
          <p:cNvPr id="27" name="Image 2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10" y="2735529"/>
            <a:ext cx="520700" cy="279400"/>
          </a:xfrm>
          <a:prstGeom prst="rect">
            <a:avLst/>
          </a:prstGeom>
        </p:spPr>
      </p:pic>
      <p:pic>
        <p:nvPicPr>
          <p:cNvPr id="28" name="Image 2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34" y="3099311"/>
            <a:ext cx="2230961" cy="437852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08" y="6337678"/>
            <a:ext cx="4294996" cy="4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01307" y="5295380"/>
            <a:ext cx="5628539" cy="1688349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" y="2652736"/>
            <a:ext cx="10080625" cy="18542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80358" y="4073816"/>
            <a:ext cx="2798095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(Recourse)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RES </a:t>
            </a:r>
            <a:r>
              <a:rPr lang="fr-FR" noProof="0" dirty="0" err="1" smtClean="0"/>
              <a:t>aggregator</a:t>
            </a:r>
            <a:r>
              <a:rPr lang="fr-FR" dirty="0" smtClean="0"/>
              <a:t>’s</a:t>
            </a:r>
            <a:r>
              <a:rPr lang="fr-FR" noProof="0" dirty="0" smtClean="0"/>
              <a:t> </a:t>
            </a:r>
            <a:r>
              <a:rPr lang="fr-FR" noProof="0" dirty="0" err="1" smtClean="0"/>
              <a:t>expected</a:t>
            </a:r>
            <a:r>
              <a:rPr lang="fr-FR" noProof="0" dirty="0" smtClean="0"/>
              <a:t> revenue </a:t>
            </a:r>
            <a:r>
              <a:rPr lang="fr-FR" noProof="0" dirty="0" err="1" smtClean="0"/>
              <a:t>maximization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/>
              <a:t>&gt; Multi-stage stochastic program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 smtClean="0"/>
              <a:t>Optim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520237" y="131388"/>
            <a:ext cx="441327" cy="304259"/>
          </a:xfrm>
          <a:prstGeom prst="rect">
            <a:avLst/>
          </a:prstGeom>
        </p:spPr>
        <p:txBody>
          <a:bodyPr/>
          <a:lstStyle/>
          <a:p>
            <a:fld id="{6F9D60E6-178A-46BC-B9A0-5C03402441F0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7914502" y="3640650"/>
            <a:ext cx="1433332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(Imbalance)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989" y="1905160"/>
            <a:ext cx="2170800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(Bid gain)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 flipH="1">
            <a:off x="3479348" y="889089"/>
            <a:ext cx="262911" cy="320954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 flipH="1">
            <a:off x="6765644" y="1100617"/>
            <a:ext cx="229157" cy="289891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2"/>
          <p:cNvSpPr txBox="1"/>
          <p:nvPr/>
        </p:nvSpPr>
        <p:spPr>
          <a:xfrm>
            <a:off x="6245143" y="1968893"/>
            <a:ext cx="1165864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(Imbalance cost)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61970" y="307871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endParaRPr lang="fr-FR" dirty="0"/>
          </a:p>
        </p:txBody>
      </p:sp>
      <p:sp>
        <p:nvSpPr>
          <p:cNvPr id="28" name="Left Brace 25"/>
          <p:cNvSpPr/>
          <p:nvPr/>
        </p:nvSpPr>
        <p:spPr>
          <a:xfrm rot="16200000" flipH="1">
            <a:off x="8953841" y="2098258"/>
            <a:ext cx="243725" cy="88907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2"/>
          <p:cNvSpPr txBox="1"/>
          <p:nvPr/>
        </p:nvSpPr>
        <p:spPr>
          <a:xfrm>
            <a:off x="8631168" y="1942205"/>
            <a:ext cx="1165864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(RES cost)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Image 3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7" t="26309" r="-863"/>
          <a:stretch/>
        </p:blipFill>
        <p:spPr>
          <a:xfrm>
            <a:off x="4978501" y="3038686"/>
            <a:ext cx="640576" cy="14093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18777" y="5470862"/>
            <a:ext cx="4252656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2800" dirty="0" smtClean="0"/>
              <a:t>😀 </a:t>
            </a:r>
            <a:r>
              <a:rPr lang="fr-FR" dirty="0" err="1" smtClean="0"/>
              <a:t>Linear</a:t>
            </a:r>
            <a:r>
              <a:rPr lang="fr-FR" dirty="0" smtClean="0"/>
              <a:t> formulation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😡 </a:t>
            </a:r>
            <a:r>
              <a:rPr lang="fr-FR" dirty="0" smtClean="0"/>
              <a:t>5 </a:t>
            </a:r>
            <a:r>
              <a:rPr lang="fr-FR" dirty="0" err="1" smtClean="0"/>
              <a:t>random</a:t>
            </a:r>
            <a:r>
              <a:rPr lang="fr-FR" dirty="0" smtClean="0"/>
              <a:t> variables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&gt; one to </a:t>
            </a:r>
            <a:r>
              <a:rPr lang="fr-FR" dirty="0" err="1" smtClean="0"/>
              <a:t>another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&gt; in time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1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19" y="3245442"/>
            <a:ext cx="8773602" cy="1501435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have a </a:t>
            </a:r>
            <a:r>
              <a:rPr lang="fr-FR" dirty="0" err="1" smtClean="0"/>
              <a:t>formulated</a:t>
            </a:r>
            <a:r>
              <a:rPr lang="fr-FR" dirty="0" smtClean="0"/>
              <a:t> a </a:t>
            </a:r>
            <a:r>
              <a:rPr lang="fr-FR" dirty="0" err="1" smtClean="0"/>
              <a:t>res</a:t>
            </a:r>
            <a:r>
              <a:rPr lang="fr-FR" dirty="0" smtClean="0"/>
              <a:t> </a:t>
            </a:r>
            <a:r>
              <a:rPr lang="fr-FR" dirty="0" err="1" smtClean="0"/>
              <a:t>aggregator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How to </a:t>
            </a:r>
            <a:r>
              <a:rPr lang="fr-FR" dirty="0" err="1" smtClean="0"/>
              <a:t>solve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573721" y="150442"/>
            <a:ext cx="441327" cy="304259"/>
          </a:xfrm>
          <a:prstGeom prst="rect">
            <a:avLst/>
          </a:prstGeom>
        </p:spPr>
        <p:txBody>
          <a:bodyPr/>
          <a:lstStyle/>
          <a:p>
            <a:fld id="{6F9D60E6-178A-46BC-B9A0-5C03402441F0}" type="slidenum">
              <a:rPr>
                <a:solidFill>
                  <a:srgbClr val="009EE0">
                    <a:lumMod val="75000"/>
                  </a:srgbClr>
                </a:solidFill>
              </a:rPr>
              <a:pPr/>
              <a:t>23</a:t>
            </a:fld>
            <a:endParaRPr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Stochastic</a:t>
            </a:r>
            <a:r>
              <a:rPr lang="fr-CA" dirty="0" smtClean="0"/>
              <a:t> </a:t>
            </a:r>
            <a:r>
              <a:rPr lang="fr-CA" dirty="0" err="1" smtClean="0"/>
              <a:t>programming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&gt; </a:t>
            </a:r>
            <a:r>
              <a:rPr lang="fr-CA" dirty="0" err="1" smtClean="0"/>
              <a:t>Solving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Linear</a:t>
            </a:r>
            <a:r>
              <a:rPr lang="fr-CA" dirty="0" smtClean="0"/>
              <a:t> </a:t>
            </a:r>
            <a:r>
              <a:rPr lang="fr-CA" dirty="0" err="1" smtClean="0"/>
              <a:t>Programming</a:t>
            </a:r>
            <a:r>
              <a:rPr lang="fr-CA" dirty="0" smtClean="0"/>
              <a:t> on a scenario </a:t>
            </a:r>
            <a:r>
              <a:rPr lang="fr-CA" dirty="0" err="1" smtClean="0"/>
              <a:t>tree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Optim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6" name="ZoneTexte 12"/>
          <p:cNvSpPr txBox="1"/>
          <p:nvPr/>
        </p:nvSpPr>
        <p:spPr>
          <a:xfrm>
            <a:off x="432446" y="2224456"/>
            <a:ext cx="1204913" cy="36019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Pilotage fin</a:t>
            </a:r>
          </a:p>
        </p:txBody>
      </p:sp>
      <p:sp>
        <p:nvSpPr>
          <p:cNvPr id="18" name="ZoneTexte 37"/>
          <p:cNvSpPr txBox="1"/>
          <p:nvPr/>
        </p:nvSpPr>
        <p:spPr>
          <a:xfrm>
            <a:off x="275834" y="1800526"/>
            <a:ext cx="914400" cy="27097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CA" dirty="0" smtClean="0">
                <a:solidFill>
                  <a:prstClr val="black"/>
                </a:solidFill>
              </a:rPr>
              <a:t>12h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9" name="ZoneTexte 38"/>
          <p:cNvSpPr txBox="1"/>
          <p:nvPr/>
        </p:nvSpPr>
        <p:spPr>
          <a:xfrm>
            <a:off x="1396369" y="1802236"/>
            <a:ext cx="516043" cy="27097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CA" dirty="0" smtClean="0">
                <a:solidFill>
                  <a:prstClr val="black"/>
                </a:solidFill>
              </a:rPr>
              <a:t>12h45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20" name="ZoneTexte 39"/>
          <p:cNvSpPr txBox="1"/>
          <p:nvPr/>
        </p:nvSpPr>
        <p:spPr>
          <a:xfrm>
            <a:off x="3527546" y="1831399"/>
            <a:ext cx="914400" cy="27097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CA" dirty="0" smtClean="0">
                <a:solidFill>
                  <a:prstClr val="black"/>
                </a:solidFill>
              </a:rPr>
              <a:t>J+1 0h00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59216" y="1776424"/>
            <a:ext cx="914400" cy="27097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CA" dirty="0" smtClean="0">
                <a:solidFill>
                  <a:prstClr val="black"/>
                </a:solidFill>
              </a:rPr>
              <a:t>J+1 24h00</a:t>
            </a:r>
            <a:endParaRPr lang="fr-CA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210" y="1951007"/>
            <a:ext cx="9390697" cy="825661"/>
            <a:chOff x="458634" y="5658539"/>
            <a:chExt cx="9390697" cy="1596877"/>
          </a:xfrm>
        </p:grpSpPr>
        <p:sp>
          <p:nvSpPr>
            <p:cNvPr id="15" name="Flèche droite 5"/>
            <p:cNvSpPr/>
            <p:nvPr/>
          </p:nvSpPr>
          <p:spPr>
            <a:xfrm>
              <a:off x="458634" y="5658539"/>
              <a:ext cx="9390697" cy="159687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rgbClr val="FFFFFF"/>
                </a:solidFill>
              </a:endParaRPr>
            </a:p>
          </p:txBody>
        </p:sp>
        <p:cxnSp>
          <p:nvCxnSpPr>
            <p:cNvPr id="22" name="Connecteur droit 24"/>
            <p:cNvCxnSpPr/>
            <p:nvPr/>
          </p:nvCxnSpPr>
          <p:spPr>
            <a:xfrm>
              <a:off x="8299870" y="6098512"/>
              <a:ext cx="0" cy="8444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32"/>
            <p:cNvCxnSpPr/>
            <p:nvPr/>
          </p:nvCxnSpPr>
          <p:spPr>
            <a:xfrm>
              <a:off x="4085690" y="6048265"/>
              <a:ext cx="0" cy="8444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33"/>
            <p:cNvCxnSpPr/>
            <p:nvPr/>
          </p:nvCxnSpPr>
          <p:spPr>
            <a:xfrm>
              <a:off x="1808449" y="6048265"/>
              <a:ext cx="0" cy="8444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ZoneTexte 14"/>
          <p:cNvSpPr txBox="1"/>
          <p:nvPr/>
        </p:nvSpPr>
        <p:spPr>
          <a:xfrm>
            <a:off x="275834" y="2178494"/>
            <a:ext cx="1524286" cy="37282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Day-Ahead</a:t>
            </a:r>
          </a:p>
        </p:txBody>
      </p:sp>
      <p:sp>
        <p:nvSpPr>
          <p:cNvPr id="26" name="ZoneTexte 13"/>
          <p:cNvSpPr txBox="1"/>
          <p:nvPr/>
        </p:nvSpPr>
        <p:spPr>
          <a:xfrm>
            <a:off x="5101779" y="2194984"/>
            <a:ext cx="2080668" cy="35633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Intraday</a:t>
            </a:r>
            <a:endParaRPr lang="fr-FR" sz="20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2446" y="5139841"/>
            <a:ext cx="1263442" cy="99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95888" y="4165196"/>
            <a:ext cx="913565" cy="984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95888" y="5149760"/>
            <a:ext cx="913565" cy="11113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09453" y="3499429"/>
            <a:ext cx="2066438" cy="665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96274" y="3868805"/>
            <a:ext cx="19464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09453" y="4165195"/>
            <a:ext cx="2066438" cy="5281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75891" y="3166546"/>
            <a:ext cx="2066438" cy="3328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46962" y="4693326"/>
            <a:ext cx="2066438" cy="369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75891" y="4360443"/>
            <a:ext cx="2066438" cy="3328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46962" y="3499429"/>
            <a:ext cx="2066438" cy="369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42329" y="4353443"/>
            <a:ext cx="1671421" cy="70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827945" y="5062697"/>
            <a:ext cx="1914824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742329" y="3166546"/>
            <a:ext cx="20004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06014" y="5595320"/>
            <a:ext cx="2066438" cy="665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92835" y="5964692"/>
            <a:ext cx="1949934" cy="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06014" y="6261086"/>
            <a:ext cx="2066438" cy="5281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672452" y="5262437"/>
            <a:ext cx="2066438" cy="3328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43523" y="6789217"/>
            <a:ext cx="2066438" cy="369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672452" y="6456334"/>
            <a:ext cx="2066438" cy="3328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43523" y="5595320"/>
            <a:ext cx="2066438" cy="369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38890" y="6456334"/>
            <a:ext cx="2003879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809961" y="7158589"/>
            <a:ext cx="1932808" cy="2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738890" y="5262437"/>
            <a:ext cx="2003879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3952432" y="2698909"/>
            <a:ext cx="512410" cy="4516819"/>
            <a:chOff x="4258963" y="2698909"/>
            <a:chExt cx="512410" cy="4516819"/>
          </a:xfrm>
        </p:grpSpPr>
        <p:sp>
          <p:nvSpPr>
            <p:cNvPr id="74" name="Rounded Rectangle 73"/>
            <p:cNvSpPr/>
            <p:nvPr/>
          </p:nvSpPr>
          <p:spPr>
            <a:xfrm>
              <a:off x="4258963" y="2698909"/>
              <a:ext cx="487999" cy="4516819"/>
            </a:xfrm>
            <a:prstGeom prst="roundRect">
              <a:avLst/>
            </a:prstGeom>
            <a:solidFill>
              <a:schemeClr val="accent2">
                <a:alpha val="67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1699" y="2724332"/>
              <a:ext cx="499674" cy="344037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7660232" y="2680727"/>
            <a:ext cx="521809" cy="4535001"/>
            <a:chOff x="7951554" y="2698909"/>
            <a:chExt cx="521809" cy="4535001"/>
          </a:xfrm>
        </p:grpSpPr>
        <p:sp>
          <p:nvSpPr>
            <p:cNvPr id="73" name="Rounded Rectangle 72"/>
            <p:cNvSpPr/>
            <p:nvPr/>
          </p:nvSpPr>
          <p:spPr>
            <a:xfrm>
              <a:off x="7965520" y="2698909"/>
              <a:ext cx="487999" cy="4535001"/>
            </a:xfrm>
            <a:prstGeom prst="roundRect">
              <a:avLst/>
            </a:prstGeom>
            <a:solidFill>
              <a:schemeClr val="accent2">
                <a:alpha val="67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1554" y="2753389"/>
              <a:ext cx="521809" cy="359278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913437" y="2698909"/>
            <a:ext cx="503081" cy="4516819"/>
            <a:chOff x="5992813" y="2698909"/>
            <a:chExt cx="503081" cy="4516819"/>
          </a:xfrm>
        </p:grpSpPr>
        <p:sp>
          <p:nvSpPr>
            <p:cNvPr id="72" name="Rounded Rectangle 71"/>
            <p:cNvSpPr/>
            <p:nvPr/>
          </p:nvSpPr>
          <p:spPr>
            <a:xfrm>
              <a:off x="5992813" y="2698909"/>
              <a:ext cx="487999" cy="4516819"/>
            </a:xfrm>
            <a:prstGeom prst="roundRect">
              <a:avLst/>
            </a:prstGeom>
            <a:solidFill>
              <a:schemeClr val="accent2">
                <a:alpha val="67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245" y="2756823"/>
              <a:ext cx="476649" cy="335999"/>
            </a:xfrm>
            <a:prstGeom prst="rect">
              <a:avLst/>
            </a:prstGeom>
          </p:spPr>
        </p:pic>
      </p:grpSp>
      <p:grpSp>
        <p:nvGrpSpPr>
          <p:cNvPr id="9" name="Grouper 8"/>
          <p:cNvGrpSpPr/>
          <p:nvPr/>
        </p:nvGrpSpPr>
        <p:grpSpPr>
          <a:xfrm>
            <a:off x="4662978" y="2698909"/>
            <a:ext cx="1033464" cy="4516819"/>
            <a:chOff x="4662978" y="2698909"/>
            <a:chExt cx="1033464" cy="4516819"/>
          </a:xfrm>
        </p:grpSpPr>
        <p:grpSp>
          <p:nvGrpSpPr>
            <p:cNvPr id="65" name="Grouper 64"/>
            <p:cNvGrpSpPr/>
            <p:nvPr/>
          </p:nvGrpSpPr>
          <p:grpSpPr>
            <a:xfrm>
              <a:off x="4662978" y="2698909"/>
              <a:ext cx="1033464" cy="4516819"/>
              <a:chOff x="4702666" y="2698909"/>
              <a:chExt cx="1033464" cy="4516819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070077" y="2698909"/>
                <a:ext cx="666053" cy="4516819"/>
                <a:chOff x="5112242" y="2698909"/>
                <a:chExt cx="666053" cy="4516819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5112242" y="2698909"/>
                  <a:ext cx="666053" cy="4516819"/>
                </a:xfrm>
                <a:prstGeom prst="roundRect">
                  <a:avLst/>
                </a:prstGeom>
                <a:solidFill>
                  <a:srgbClr val="FF9900">
                    <a:alpha val="41000"/>
                  </a:srgbClr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5151930" y="3952102"/>
                  <a:ext cx="584200" cy="1187739"/>
                </a:xfrm>
                <a:prstGeom prst="roundRect">
                  <a:avLst/>
                </a:prstGeom>
                <a:solidFill>
                  <a:srgbClr val="FF9900">
                    <a:alpha val="67000"/>
                  </a:srgbClr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 smtClean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0" name="Connecteur en arc 9"/>
              <p:cNvCxnSpPr/>
              <p:nvPr/>
            </p:nvCxnSpPr>
            <p:spPr>
              <a:xfrm flipV="1">
                <a:off x="4783211" y="4254332"/>
                <a:ext cx="286866" cy="438994"/>
              </a:xfrm>
              <a:prstGeom prst="straightConnector1">
                <a:avLst/>
              </a:prstGeom>
              <a:ln w="28575" cmpd="sng">
                <a:solidFill>
                  <a:srgbClr val="FF99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82"/>
              <p:cNvSpPr/>
              <p:nvPr/>
            </p:nvSpPr>
            <p:spPr>
              <a:xfrm>
                <a:off x="4702666" y="4579689"/>
                <a:ext cx="157055" cy="169224"/>
              </a:xfrm>
              <a:prstGeom prst="ellipse">
                <a:avLst/>
              </a:prstGeom>
              <a:noFill/>
              <a:ln>
                <a:solidFill>
                  <a:srgbClr val="FF99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" name="Imag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078" y="2795420"/>
              <a:ext cx="584200" cy="386724"/>
            </a:xfrm>
            <a:prstGeom prst="rect">
              <a:avLst/>
            </a:prstGeom>
          </p:spPr>
        </p:pic>
        <p:pic>
          <p:nvPicPr>
            <p:cNvPr id="7" name="Image 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586" y="3996481"/>
              <a:ext cx="564691" cy="425690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4877955" y="2809322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endParaRPr lang="fr-FR" dirty="0"/>
          </a:p>
        </p:txBody>
      </p:sp>
      <p:pic>
        <p:nvPicPr>
          <p:cNvPr id="12" name="Image 11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7"/>
          <a:stretch/>
        </p:blipFill>
        <p:spPr>
          <a:xfrm>
            <a:off x="8502158" y="4230270"/>
            <a:ext cx="1502304" cy="246345"/>
          </a:xfrm>
          <a:prstGeom prst="rect">
            <a:avLst/>
          </a:prstGeom>
        </p:spPr>
      </p:pic>
      <p:grpSp>
        <p:nvGrpSpPr>
          <p:cNvPr id="116" name="Grouper 115"/>
          <p:cNvGrpSpPr/>
          <p:nvPr/>
        </p:nvGrpSpPr>
        <p:grpSpPr>
          <a:xfrm>
            <a:off x="336405" y="5055953"/>
            <a:ext cx="7323829" cy="1919544"/>
            <a:chOff x="336405" y="5055953"/>
            <a:chExt cx="7450337" cy="1919544"/>
          </a:xfrm>
        </p:grpSpPr>
        <p:cxnSp>
          <p:nvCxnSpPr>
            <p:cNvPr id="100" name="Connecteur en arc 9"/>
            <p:cNvCxnSpPr>
              <a:stCxn id="120" idx="4"/>
            </p:cNvCxnSpPr>
            <p:nvPr/>
          </p:nvCxnSpPr>
          <p:spPr>
            <a:xfrm rot="16200000" flipH="1">
              <a:off x="1741890" y="3898220"/>
              <a:ext cx="827524" cy="3481438"/>
            </a:xfrm>
            <a:prstGeom prst="curvedConnector2">
              <a:avLst/>
            </a:prstGeom>
            <a:ln w="38100" cmpd="sng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Connecteur en arc 9"/>
            <p:cNvCxnSpPr>
              <a:stCxn id="120" idx="4"/>
            </p:cNvCxnSpPr>
            <p:nvPr/>
          </p:nvCxnSpPr>
          <p:spPr>
            <a:xfrm rot="16200000" flipH="1">
              <a:off x="2558528" y="3081582"/>
              <a:ext cx="1211315" cy="5498504"/>
            </a:xfrm>
            <a:prstGeom prst="curvedConnector2">
              <a:avLst/>
            </a:prstGeom>
            <a:ln w="38100" cmpd="sng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Connecteur en arc 9"/>
            <p:cNvCxnSpPr>
              <a:stCxn id="120" idx="4"/>
            </p:cNvCxnSpPr>
            <p:nvPr/>
          </p:nvCxnSpPr>
          <p:spPr>
            <a:xfrm rot="16200000" flipH="1">
              <a:off x="3225677" y="2414432"/>
              <a:ext cx="1750320" cy="7371810"/>
            </a:xfrm>
            <a:prstGeom prst="curvedConnector2">
              <a:avLst/>
            </a:prstGeom>
            <a:ln w="38100" cmpd="sng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Oval 82"/>
            <p:cNvSpPr/>
            <p:nvPr/>
          </p:nvSpPr>
          <p:spPr>
            <a:xfrm>
              <a:off x="336405" y="5055953"/>
              <a:ext cx="157055" cy="169224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95" name="Image 94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791"/>
          <a:stretch/>
        </p:blipFill>
        <p:spPr>
          <a:xfrm>
            <a:off x="8512821" y="4527686"/>
            <a:ext cx="1392767" cy="244395"/>
          </a:xfrm>
          <a:prstGeom prst="rect">
            <a:avLst/>
          </a:prstGeom>
        </p:spPr>
      </p:pic>
      <p:sp>
        <p:nvSpPr>
          <p:cNvPr id="64" name="Parenthèses 63"/>
          <p:cNvSpPr/>
          <p:nvPr/>
        </p:nvSpPr>
        <p:spPr>
          <a:xfrm>
            <a:off x="8413750" y="4146453"/>
            <a:ext cx="1601298" cy="59917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8632031" y="3896233"/>
            <a:ext cx="1150938" cy="36815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1 scenario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9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have </a:t>
            </a:r>
            <a:r>
              <a:rPr lang="fr-FR" dirty="0" err="1" smtClean="0"/>
              <a:t>tools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res</a:t>
            </a:r>
            <a:r>
              <a:rPr lang="fr-FR" dirty="0" smtClean="0"/>
              <a:t> </a:t>
            </a:r>
            <a:r>
              <a:rPr lang="fr-FR" dirty="0" err="1" smtClean="0"/>
              <a:t>aggregator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 </a:t>
            </a:r>
            <a:r>
              <a:rPr lang="fr-FR" dirty="0" err="1" smtClean="0"/>
              <a:t>behave</a:t>
            </a:r>
            <a:r>
              <a:rPr lang="fr-FR" dirty="0" smtClean="0"/>
              <a:t> in real life?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9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t="16328"/>
          <a:stretch/>
        </p:blipFill>
        <p:spPr>
          <a:xfrm>
            <a:off x="822256" y="2084694"/>
            <a:ext cx="8467493" cy="182754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of Day-</a:t>
            </a:r>
            <a:r>
              <a:rPr lang="fr-FR" dirty="0" err="1" smtClean="0"/>
              <a:t>Ahead</a:t>
            </a:r>
            <a:r>
              <a:rPr lang="fr-FR" dirty="0" smtClean="0"/>
              <a:t>/</a:t>
            </a:r>
            <a:r>
              <a:rPr lang="fr-FR" dirty="0" err="1" smtClean="0"/>
              <a:t>Intraday</a:t>
            </a:r>
            <a:r>
              <a:rPr lang="fr-FR" dirty="0" smtClean="0"/>
              <a:t> </a:t>
            </a:r>
            <a:r>
              <a:rPr lang="fr-FR" dirty="0" err="1" smtClean="0"/>
              <a:t>aggregator’s</a:t>
            </a:r>
            <a:r>
              <a:rPr lang="fr-FR" dirty="0" smtClean="0"/>
              <a:t> </a:t>
            </a:r>
            <a:r>
              <a:rPr lang="fr-FR" dirty="0" err="1" smtClean="0"/>
              <a:t>selling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&gt; A large variance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Optim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75898" y="3774754"/>
            <a:ext cx="3360208" cy="33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/>
              <a:t>Daily gain distribution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01459" y="3631528"/>
            <a:ext cx="311104" cy="38212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838856" y="3393428"/>
            <a:ext cx="1058333" cy="476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968501" y="3089189"/>
            <a:ext cx="914400" cy="30423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Losses</a:t>
            </a:r>
            <a:endParaRPr lang="fr-FR" dirty="0">
              <a:solidFill>
                <a:schemeClr val="accent2"/>
              </a:solidFill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1139848" y="4245853"/>
            <a:ext cx="8529915" cy="3046494"/>
            <a:chOff x="1139848" y="4245853"/>
            <a:chExt cx="8529915" cy="304649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l="13885" b="6256"/>
            <a:stretch/>
          </p:blipFill>
          <p:spPr>
            <a:xfrm>
              <a:off x="1584580" y="4245853"/>
              <a:ext cx="7776803" cy="262994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396859" y="6915329"/>
              <a:ext cx="3360208" cy="2764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/>
                <a:t>Cumulated</a:t>
              </a:r>
              <a:r>
                <a:rPr lang="fr-FR" dirty="0" smtClean="0"/>
                <a:t> gain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39848" y="4282083"/>
              <a:ext cx="311104" cy="38212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smtClean="0"/>
                <a:t>€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755363" y="6893514"/>
              <a:ext cx="914400" cy="39883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smtClean="0"/>
                <a:t>time</a:t>
              </a:r>
              <a:endParaRPr lang="fr-FR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821405" y="6304590"/>
              <a:ext cx="1185218" cy="476200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770496" y="5932910"/>
              <a:ext cx="914400" cy="30423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Bankrupt</a:t>
              </a:r>
              <a:r>
                <a:rPr lang="fr-FR" dirty="0" smtClean="0">
                  <a:solidFill>
                    <a:schemeClr val="accent2"/>
                  </a:solidFill>
                </a:rPr>
                <a:t>?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4939633" y="2104959"/>
            <a:ext cx="0" cy="15794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56002" y="2104959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Expected</a:t>
            </a:r>
            <a:r>
              <a:rPr lang="fr-FR" dirty="0" smtClean="0">
                <a:solidFill>
                  <a:schemeClr val="accent1"/>
                </a:solidFill>
              </a:rPr>
              <a:t> gain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 27"/>
          <p:cNvSpPr/>
          <p:nvPr/>
        </p:nvSpPr>
        <p:spPr>
          <a:xfrm>
            <a:off x="987346" y="2982328"/>
            <a:ext cx="6862884" cy="1950487"/>
          </a:xfrm>
          <a:custGeom>
            <a:avLst/>
            <a:gdLst>
              <a:gd name="connsiteX0" fmla="*/ 0 w 7571154"/>
              <a:gd name="connsiteY0" fmla="*/ 1905999 h 1934982"/>
              <a:gd name="connsiteX1" fmla="*/ 968782 w 7571154"/>
              <a:gd name="connsiteY1" fmla="*/ 1905999 h 1934982"/>
              <a:gd name="connsiteX2" fmla="*/ 2417885 w 7571154"/>
              <a:gd name="connsiteY2" fmla="*/ 1604792 h 1934982"/>
              <a:gd name="connsiteX3" fmla="*/ 3061026 w 7571154"/>
              <a:gd name="connsiteY3" fmla="*/ 986098 h 1934982"/>
              <a:gd name="connsiteX4" fmla="*/ 3582052 w 7571154"/>
              <a:gd name="connsiteY4" fmla="*/ 98759 h 1934982"/>
              <a:gd name="connsiteX5" fmla="*/ 4192629 w 7571154"/>
              <a:gd name="connsiteY5" fmla="*/ 123181 h 1934982"/>
              <a:gd name="connsiteX6" fmla="*/ 4697372 w 7571154"/>
              <a:gd name="connsiteY6" fmla="*/ 1002379 h 1934982"/>
              <a:gd name="connsiteX7" fmla="*/ 5299808 w 7571154"/>
              <a:gd name="connsiteY7" fmla="*/ 1604792 h 1934982"/>
              <a:gd name="connsiteX8" fmla="*/ 6406988 w 7571154"/>
              <a:gd name="connsiteY8" fmla="*/ 1905999 h 1934982"/>
              <a:gd name="connsiteX9" fmla="*/ 7563013 w 7571154"/>
              <a:gd name="connsiteY9" fmla="*/ 1905999 h 1934982"/>
              <a:gd name="connsiteX10" fmla="*/ 7563013 w 7571154"/>
              <a:gd name="connsiteY10" fmla="*/ 1905999 h 1934982"/>
              <a:gd name="connsiteX11" fmla="*/ 7571154 w 7571154"/>
              <a:gd name="connsiteY11" fmla="*/ 1905999 h 1934982"/>
              <a:gd name="connsiteX0" fmla="*/ 0 w 7571154"/>
              <a:gd name="connsiteY0" fmla="*/ 1905999 h 1934982"/>
              <a:gd name="connsiteX1" fmla="*/ 968782 w 7571154"/>
              <a:gd name="connsiteY1" fmla="*/ 1905999 h 1934982"/>
              <a:gd name="connsiteX2" fmla="*/ 2417885 w 7571154"/>
              <a:gd name="connsiteY2" fmla="*/ 1604792 h 1934982"/>
              <a:gd name="connsiteX3" fmla="*/ 3061026 w 7571154"/>
              <a:gd name="connsiteY3" fmla="*/ 986098 h 1934982"/>
              <a:gd name="connsiteX4" fmla="*/ 3582052 w 7571154"/>
              <a:gd name="connsiteY4" fmla="*/ 98759 h 1934982"/>
              <a:gd name="connsiteX5" fmla="*/ 4192629 w 7571154"/>
              <a:gd name="connsiteY5" fmla="*/ 123181 h 1934982"/>
              <a:gd name="connsiteX6" fmla="*/ 4697372 w 7571154"/>
              <a:gd name="connsiteY6" fmla="*/ 1002379 h 1934982"/>
              <a:gd name="connsiteX7" fmla="*/ 5316090 w 7571154"/>
              <a:gd name="connsiteY7" fmla="*/ 1555948 h 1934982"/>
              <a:gd name="connsiteX8" fmla="*/ 6406988 w 7571154"/>
              <a:gd name="connsiteY8" fmla="*/ 1905999 h 1934982"/>
              <a:gd name="connsiteX9" fmla="*/ 7563013 w 7571154"/>
              <a:gd name="connsiteY9" fmla="*/ 1905999 h 1934982"/>
              <a:gd name="connsiteX10" fmla="*/ 7563013 w 7571154"/>
              <a:gd name="connsiteY10" fmla="*/ 1905999 h 1934982"/>
              <a:gd name="connsiteX11" fmla="*/ 7571154 w 7571154"/>
              <a:gd name="connsiteY11" fmla="*/ 1905999 h 1934982"/>
              <a:gd name="connsiteX0" fmla="*/ 0 w 7571154"/>
              <a:gd name="connsiteY0" fmla="*/ 1914140 h 1938940"/>
              <a:gd name="connsiteX1" fmla="*/ 968782 w 7571154"/>
              <a:gd name="connsiteY1" fmla="*/ 1905999 h 1938940"/>
              <a:gd name="connsiteX2" fmla="*/ 2417885 w 7571154"/>
              <a:gd name="connsiteY2" fmla="*/ 1604792 h 1938940"/>
              <a:gd name="connsiteX3" fmla="*/ 3061026 w 7571154"/>
              <a:gd name="connsiteY3" fmla="*/ 986098 h 1938940"/>
              <a:gd name="connsiteX4" fmla="*/ 3582052 w 7571154"/>
              <a:gd name="connsiteY4" fmla="*/ 98759 h 1938940"/>
              <a:gd name="connsiteX5" fmla="*/ 4192629 w 7571154"/>
              <a:gd name="connsiteY5" fmla="*/ 123181 h 1938940"/>
              <a:gd name="connsiteX6" fmla="*/ 4697372 w 7571154"/>
              <a:gd name="connsiteY6" fmla="*/ 1002379 h 1938940"/>
              <a:gd name="connsiteX7" fmla="*/ 5316090 w 7571154"/>
              <a:gd name="connsiteY7" fmla="*/ 1555948 h 1938940"/>
              <a:gd name="connsiteX8" fmla="*/ 6406988 w 7571154"/>
              <a:gd name="connsiteY8" fmla="*/ 1905999 h 1938940"/>
              <a:gd name="connsiteX9" fmla="*/ 7563013 w 7571154"/>
              <a:gd name="connsiteY9" fmla="*/ 1905999 h 1938940"/>
              <a:gd name="connsiteX10" fmla="*/ 7563013 w 7571154"/>
              <a:gd name="connsiteY10" fmla="*/ 1905999 h 1938940"/>
              <a:gd name="connsiteX11" fmla="*/ 7571154 w 7571154"/>
              <a:gd name="connsiteY11" fmla="*/ 1905999 h 1938940"/>
              <a:gd name="connsiteX0" fmla="*/ 0 w 7571154"/>
              <a:gd name="connsiteY0" fmla="*/ 1914140 h 1931928"/>
              <a:gd name="connsiteX1" fmla="*/ 968782 w 7571154"/>
              <a:gd name="connsiteY1" fmla="*/ 1905999 h 1931928"/>
              <a:gd name="connsiteX2" fmla="*/ 2417885 w 7571154"/>
              <a:gd name="connsiteY2" fmla="*/ 1604792 h 1931928"/>
              <a:gd name="connsiteX3" fmla="*/ 3061026 w 7571154"/>
              <a:gd name="connsiteY3" fmla="*/ 986098 h 1931928"/>
              <a:gd name="connsiteX4" fmla="*/ 3582052 w 7571154"/>
              <a:gd name="connsiteY4" fmla="*/ 98759 h 1931928"/>
              <a:gd name="connsiteX5" fmla="*/ 4192629 w 7571154"/>
              <a:gd name="connsiteY5" fmla="*/ 123181 h 1931928"/>
              <a:gd name="connsiteX6" fmla="*/ 4697372 w 7571154"/>
              <a:gd name="connsiteY6" fmla="*/ 1002379 h 1931928"/>
              <a:gd name="connsiteX7" fmla="*/ 5316090 w 7571154"/>
              <a:gd name="connsiteY7" fmla="*/ 1555948 h 1931928"/>
              <a:gd name="connsiteX8" fmla="*/ 6406988 w 7571154"/>
              <a:gd name="connsiteY8" fmla="*/ 1905999 h 1931928"/>
              <a:gd name="connsiteX9" fmla="*/ 7563013 w 7571154"/>
              <a:gd name="connsiteY9" fmla="*/ 1905999 h 1931928"/>
              <a:gd name="connsiteX10" fmla="*/ 7563013 w 7571154"/>
              <a:gd name="connsiteY10" fmla="*/ 1905999 h 1931928"/>
              <a:gd name="connsiteX11" fmla="*/ 7571154 w 7571154"/>
              <a:gd name="connsiteY11" fmla="*/ 1905999 h 1931928"/>
              <a:gd name="connsiteX0" fmla="*/ 0 w 7432756"/>
              <a:gd name="connsiteY0" fmla="*/ 1938562 h 1943577"/>
              <a:gd name="connsiteX1" fmla="*/ 830384 w 7432756"/>
              <a:gd name="connsiteY1" fmla="*/ 1905999 h 1943577"/>
              <a:gd name="connsiteX2" fmla="*/ 2279487 w 7432756"/>
              <a:gd name="connsiteY2" fmla="*/ 1604792 h 1943577"/>
              <a:gd name="connsiteX3" fmla="*/ 2922628 w 7432756"/>
              <a:gd name="connsiteY3" fmla="*/ 986098 h 1943577"/>
              <a:gd name="connsiteX4" fmla="*/ 3443654 w 7432756"/>
              <a:gd name="connsiteY4" fmla="*/ 98759 h 1943577"/>
              <a:gd name="connsiteX5" fmla="*/ 4054231 w 7432756"/>
              <a:gd name="connsiteY5" fmla="*/ 123181 h 1943577"/>
              <a:gd name="connsiteX6" fmla="*/ 4558974 w 7432756"/>
              <a:gd name="connsiteY6" fmla="*/ 1002379 h 1943577"/>
              <a:gd name="connsiteX7" fmla="*/ 5177692 w 7432756"/>
              <a:gd name="connsiteY7" fmla="*/ 1555948 h 1943577"/>
              <a:gd name="connsiteX8" fmla="*/ 6268590 w 7432756"/>
              <a:gd name="connsiteY8" fmla="*/ 1905999 h 1943577"/>
              <a:gd name="connsiteX9" fmla="*/ 7424615 w 7432756"/>
              <a:gd name="connsiteY9" fmla="*/ 1905999 h 1943577"/>
              <a:gd name="connsiteX10" fmla="*/ 7424615 w 7432756"/>
              <a:gd name="connsiteY10" fmla="*/ 1905999 h 1943577"/>
              <a:gd name="connsiteX11" fmla="*/ 7432756 w 7432756"/>
              <a:gd name="connsiteY11" fmla="*/ 1905999 h 1943577"/>
              <a:gd name="connsiteX0" fmla="*/ 0 w 7424615"/>
              <a:gd name="connsiteY0" fmla="*/ 1938562 h 1943577"/>
              <a:gd name="connsiteX1" fmla="*/ 830384 w 7424615"/>
              <a:gd name="connsiteY1" fmla="*/ 1905999 h 1943577"/>
              <a:gd name="connsiteX2" fmla="*/ 2279487 w 7424615"/>
              <a:gd name="connsiteY2" fmla="*/ 1604792 h 1943577"/>
              <a:gd name="connsiteX3" fmla="*/ 2922628 w 7424615"/>
              <a:gd name="connsiteY3" fmla="*/ 986098 h 1943577"/>
              <a:gd name="connsiteX4" fmla="*/ 3443654 w 7424615"/>
              <a:gd name="connsiteY4" fmla="*/ 98759 h 1943577"/>
              <a:gd name="connsiteX5" fmla="*/ 4054231 w 7424615"/>
              <a:gd name="connsiteY5" fmla="*/ 123181 h 1943577"/>
              <a:gd name="connsiteX6" fmla="*/ 4558974 w 7424615"/>
              <a:gd name="connsiteY6" fmla="*/ 1002379 h 1943577"/>
              <a:gd name="connsiteX7" fmla="*/ 5177692 w 7424615"/>
              <a:gd name="connsiteY7" fmla="*/ 1555948 h 1943577"/>
              <a:gd name="connsiteX8" fmla="*/ 6268590 w 7424615"/>
              <a:gd name="connsiteY8" fmla="*/ 1905999 h 1943577"/>
              <a:gd name="connsiteX9" fmla="*/ 7424615 w 7424615"/>
              <a:gd name="connsiteY9" fmla="*/ 1905999 h 1943577"/>
              <a:gd name="connsiteX10" fmla="*/ 7424615 w 7424615"/>
              <a:gd name="connsiteY10" fmla="*/ 1905999 h 1943577"/>
              <a:gd name="connsiteX11" fmla="*/ 6529102 w 7424615"/>
              <a:gd name="connsiteY11" fmla="*/ 1930421 h 1943577"/>
              <a:gd name="connsiteX0" fmla="*/ 0 w 7424615"/>
              <a:gd name="connsiteY0" fmla="*/ 1938562 h 1943577"/>
              <a:gd name="connsiteX1" fmla="*/ 830384 w 7424615"/>
              <a:gd name="connsiteY1" fmla="*/ 1905999 h 1943577"/>
              <a:gd name="connsiteX2" fmla="*/ 2279487 w 7424615"/>
              <a:gd name="connsiteY2" fmla="*/ 1604792 h 1943577"/>
              <a:gd name="connsiteX3" fmla="*/ 2922628 w 7424615"/>
              <a:gd name="connsiteY3" fmla="*/ 986098 h 1943577"/>
              <a:gd name="connsiteX4" fmla="*/ 3443654 w 7424615"/>
              <a:gd name="connsiteY4" fmla="*/ 98759 h 1943577"/>
              <a:gd name="connsiteX5" fmla="*/ 4054231 w 7424615"/>
              <a:gd name="connsiteY5" fmla="*/ 123181 h 1943577"/>
              <a:gd name="connsiteX6" fmla="*/ 4558974 w 7424615"/>
              <a:gd name="connsiteY6" fmla="*/ 1002379 h 1943577"/>
              <a:gd name="connsiteX7" fmla="*/ 5177692 w 7424615"/>
              <a:gd name="connsiteY7" fmla="*/ 1555948 h 1943577"/>
              <a:gd name="connsiteX8" fmla="*/ 6268590 w 7424615"/>
              <a:gd name="connsiteY8" fmla="*/ 1905999 h 1943577"/>
              <a:gd name="connsiteX9" fmla="*/ 7424615 w 7424615"/>
              <a:gd name="connsiteY9" fmla="*/ 1905999 h 1943577"/>
              <a:gd name="connsiteX10" fmla="*/ 7424615 w 7424615"/>
              <a:gd name="connsiteY10" fmla="*/ 1905999 h 1943577"/>
              <a:gd name="connsiteX11" fmla="*/ 6529102 w 7424615"/>
              <a:gd name="connsiteY11" fmla="*/ 1930421 h 1943577"/>
              <a:gd name="connsiteX0" fmla="*/ 0 w 7424615"/>
              <a:gd name="connsiteY0" fmla="*/ 1938562 h 1957622"/>
              <a:gd name="connsiteX1" fmla="*/ 879230 w 7424615"/>
              <a:gd name="connsiteY1" fmla="*/ 1930421 h 1957622"/>
              <a:gd name="connsiteX2" fmla="*/ 2279487 w 7424615"/>
              <a:gd name="connsiteY2" fmla="*/ 1604792 h 1957622"/>
              <a:gd name="connsiteX3" fmla="*/ 2922628 w 7424615"/>
              <a:gd name="connsiteY3" fmla="*/ 986098 h 1957622"/>
              <a:gd name="connsiteX4" fmla="*/ 3443654 w 7424615"/>
              <a:gd name="connsiteY4" fmla="*/ 98759 h 1957622"/>
              <a:gd name="connsiteX5" fmla="*/ 4054231 w 7424615"/>
              <a:gd name="connsiteY5" fmla="*/ 123181 h 1957622"/>
              <a:gd name="connsiteX6" fmla="*/ 4558974 w 7424615"/>
              <a:gd name="connsiteY6" fmla="*/ 1002379 h 1957622"/>
              <a:gd name="connsiteX7" fmla="*/ 5177692 w 7424615"/>
              <a:gd name="connsiteY7" fmla="*/ 1555948 h 1957622"/>
              <a:gd name="connsiteX8" fmla="*/ 6268590 w 7424615"/>
              <a:gd name="connsiteY8" fmla="*/ 1905999 h 1957622"/>
              <a:gd name="connsiteX9" fmla="*/ 7424615 w 7424615"/>
              <a:gd name="connsiteY9" fmla="*/ 1905999 h 1957622"/>
              <a:gd name="connsiteX10" fmla="*/ 7424615 w 7424615"/>
              <a:gd name="connsiteY10" fmla="*/ 1905999 h 1957622"/>
              <a:gd name="connsiteX11" fmla="*/ 6529102 w 7424615"/>
              <a:gd name="connsiteY11" fmla="*/ 1930421 h 1957622"/>
              <a:gd name="connsiteX0" fmla="*/ 0 w 7424615"/>
              <a:gd name="connsiteY0" fmla="*/ 1938562 h 1950487"/>
              <a:gd name="connsiteX1" fmla="*/ 879230 w 7424615"/>
              <a:gd name="connsiteY1" fmla="*/ 1930421 h 1950487"/>
              <a:gd name="connsiteX2" fmla="*/ 2279487 w 7424615"/>
              <a:gd name="connsiteY2" fmla="*/ 1604792 h 1950487"/>
              <a:gd name="connsiteX3" fmla="*/ 2922628 w 7424615"/>
              <a:gd name="connsiteY3" fmla="*/ 986098 h 1950487"/>
              <a:gd name="connsiteX4" fmla="*/ 3443654 w 7424615"/>
              <a:gd name="connsiteY4" fmla="*/ 98759 h 1950487"/>
              <a:gd name="connsiteX5" fmla="*/ 4054231 w 7424615"/>
              <a:gd name="connsiteY5" fmla="*/ 123181 h 1950487"/>
              <a:gd name="connsiteX6" fmla="*/ 4558974 w 7424615"/>
              <a:gd name="connsiteY6" fmla="*/ 1002379 h 1950487"/>
              <a:gd name="connsiteX7" fmla="*/ 5177692 w 7424615"/>
              <a:gd name="connsiteY7" fmla="*/ 1555948 h 1950487"/>
              <a:gd name="connsiteX8" fmla="*/ 6268590 w 7424615"/>
              <a:gd name="connsiteY8" fmla="*/ 1905999 h 1950487"/>
              <a:gd name="connsiteX9" fmla="*/ 7424615 w 7424615"/>
              <a:gd name="connsiteY9" fmla="*/ 1905999 h 1950487"/>
              <a:gd name="connsiteX10" fmla="*/ 7424615 w 7424615"/>
              <a:gd name="connsiteY10" fmla="*/ 1905999 h 1950487"/>
              <a:gd name="connsiteX11" fmla="*/ 6529102 w 7424615"/>
              <a:gd name="connsiteY11" fmla="*/ 1930421 h 1950487"/>
              <a:gd name="connsiteX0" fmla="*/ 0 w 7424615"/>
              <a:gd name="connsiteY0" fmla="*/ 1938562 h 1950487"/>
              <a:gd name="connsiteX1" fmla="*/ 879230 w 7424615"/>
              <a:gd name="connsiteY1" fmla="*/ 1930421 h 1950487"/>
              <a:gd name="connsiteX2" fmla="*/ 2279487 w 7424615"/>
              <a:gd name="connsiteY2" fmla="*/ 1604792 h 1950487"/>
              <a:gd name="connsiteX3" fmla="*/ 2922628 w 7424615"/>
              <a:gd name="connsiteY3" fmla="*/ 986098 h 1950487"/>
              <a:gd name="connsiteX4" fmla="*/ 3443654 w 7424615"/>
              <a:gd name="connsiteY4" fmla="*/ 98759 h 1950487"/>
              <a:gd name="connsiteX5" fmla="*/ 4054231 w 7424615"/>
              <a:gd name="connsiteY5" fmla="*/ 123181 h 1950487"/>
              <a:gd name="connsiteX6" fmla="*/ 4558974 w 7424615"/>
              <a:gd name="connsiteY6" fmla="*/ 1002379 h 1950487"/>
              <a:gd name="connsiteX7" fmla="*/ 5177692 w 7424615"/>
              <a:gd name="connsiteY7" fmla="*/ 1555948 h 1950487"/>
              <a:gd name="connsiteX8" fmla="*/ 6268590 w 7424615"/>
              <a:gd name="connsiteY8" fmla="*/ 1905999 h 1950487"/>
              <a:gd name="connsiteX9" fmla="*/ 7424615 w 7424615"/>
              <a:gd name="connsiteY9" fmla="*/ 1905999 h 1950487"/>
              <a:gd name="connsiteX10" fmla="*/ 6529102 w 7424615"/>
              <a:gd name="connsiteY10" fmla="*/ 1930421 h 1950487"/>
              <a:gd name="connsiteX0" fmla="*/ 0 w 6529102"/>
              <a:gd name="connsiteY0" fmla="*/ 1938562 h 1950487"/>
              <a:gd name="connsiteX1" fmla="*/ 879230 w 6529102"/>
              <a:gd name="connsiteY1" fmla="*/ 1930421 h 1950487"/>
              <a:gd name="connsiteX2" fmla="*/ 2279487 w 6529102"/>
              <a:gd name="connsiteY2" fmla="*/ 1604792 h 1950487"/>
              <a:gd name="connsiteX3" fmla="*/ 2922628 w 6529102"/>
              <a:gd name="connsiteY3" fmla="*/ 986098 h 1950487"/>
              <a:gd name="connsiteX4" fmla="*/ 3443654 w 6529102"/>
              <a:gd name="connsiteY4" fmla="*/ 98759 h 1950487"/>
              <a:gd name="connsiteX5" fmla="*/ 4054231 w 6529102"/>
              <a:gd name="connsiteY5" fmla="*/ 123181 h 1950487"/>
              <a:gd name="connsiteX6" fmla="*/ 4558974 w 6529102"/>
              <a:gd name="connsiteY6" fmla="*/ 1002379 h 1950487"/>
              <a:gd name="connsiteX7" fmla="*/ 5177692 w 6529102"/>
              <a:gd name="connsiteY7" fmla="*/ 1555948 h 1950487"/>
              <a:gd name="connsiteX8" fmla="*/ 6268590 w 6529102"/>
              <a:gd name="connsiteY8" fmla="*/ 1905999 h 1950487"/>
              <a:gd name="connsiteX9" fmla="*/ 6529102 w 6529102"/>
              <a:gd name="connsiteY9" fmla="*/ 1930421 h 1950487"/>
              <a:gd name="connsiteX0" fmla="*/ 0 w 6862884"/>
              <a:gd name="connsiteY0" fmla="*/ 1938562 h 1950487"/>
              <a:gd name="connsiteX1" fmla="*/ 879230 w 6862884"/>
              <a:gd name="connsiteY1" fmla="*/ 1930421 h 1950487"/>
              <a:gd name="connsiteX2" fmla="*/ 2279487 w 6862884"/>
              <a:gd name="connsiteY2" fmla="*/ 1604792 h 1950487"/>
              <a:gd name="connsiteX3" fmla="*/ 2922628 w 6862884"/>
              <a:gd name="connsiteY3" fmla="*/ 986098 h 1950487"/>
              <a:gd name="connsiteX4" fmla="*/ 3443654 w 6862884"/>
              <a:gd name="connsiteY4" fmla="*/ 98759 h 1950487"/>
              <a:gd name="connsiteX5" fmla="*/ 4054231 w 6862884"/>
              <a:gd name="connsiteY5" fmla="*/ 123181 h 1950487"/>
              <a:gd name="connsiteX6" fmla="*/ 4558974 w 6862884"/>
              <a:gd name="connsiteY6" fmla="*/ 1002379 h 1950487"/>
              <a:gd name="connsiteX7" fmla="*/ 5177692 w 6862884"/>
              <a:gd name="connsiteY7" fmla="*/ 1555948 h 1950487"/>
              <a:gd name="connsiteX8" fmla="*/ 6268590 w 6862884"/>
              <a:gd name="connsiteY8" fmla="*/ 1905999 h 1950487"/>
              <a:gd name="connsiteX9" fmla="*/ 6862884 w 6862884"/>
              <a:gd name="connsiteY9" fmla="*/ 1938562 h 195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884" h="1950487">
                <a:moveTo>
                  <a:pt x="0" y="1938562"/>
                </a:moveTo>
                <a:cubicBezTo>
                  <a:pt x="315464" y="1939239"/>
                  <a:pt x="255086" y="1969767"/>
                  <a:pt x="879230" y="1930421"/>
                </a:cubicBezTo>
                <a:cubicBezTo>
                  <a:pt x="1503374" y="1891075"/>
                  <a:pt x="1938921" y="1762179"/>
                  <a:pt x="2279487" y="1604792"/>
                </a:cubicBezTo>
                <a:cubicBezTo>
                  <a:pt x="2620053" y="1447405"/>
                  <a:pt x="2728600" y="1237104"/>
                  <a:pt x="2922628" y="986098"/>
                </a:cubicBezTo>
                <a:cubicBezTo>
                  <a:pt x="3116656" y="735092"/>
                  <a:pt x="3255054" y="242578"/>
                  <a:pt x="3443654" y="98759"/>
                </a:cubicBezTo>
                <a:cubicBezTo>
                  <a:pt x="3632254" y="-45060"/>
                  <a:pt x="3868344" y="-27422"/>
                  <a:pt x="4054231" y="123181"/>
                </a:cubicBezTo>
                <a:cubicBezTo>
                  <a:pt x="4240118" y="273784"/>
                  <a:pt x="4371731" y="763585"/>
                  <a:pt x="4558974" y="1002379"/>
                </a:cubicBezTo>
                <a:cubicBezTo>
                  <a:pt x="4746217" y="1241173"/>
                  <a:pt x="4892756" y="1405345"/>
                  <a:pt x="5177692" y="1555948"/>
                </a:cubicBezTo>
                <a:cubicBezTo>
                  <a:pt x="5462628" y="1706551"/>
                  <a:pt x="5987725" y="1842230"/>
                  <a:pt x="6268590" y="1905999"/>
                </a:cubicBezTo>
                <a:cubicBezTo>
                  <a:pt x="6549455" y="1969768"/>
                  <a:pt x="6808611" y="1933474"/>
                  <a:pt x="6862884" y="1938562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model </a:t>
            </a:r>
            <a:r>
              <a:rPr lang="fr-FR" dirty="0" err="1" smtClean="0"/>
              <a:t>risk</a:t>
            </a:r>
            <a:r>
              <a:rPr lang="fr-FR" dirty="0" smtClean="0">
                <a:sym typeface="Wingdings"/>
              </a:rPr>
              <a:t>? </a:t>
            </a:r>
            <a:br>
              <a:rPr lang="fr-FR" dirty="0" smtClean="0">
                <a:sym typeface="Wingdings"/>
              </a:rPr>
            </a:br>
            <a:r>
              <a:rPr lang="fr-FR" dirty="0" smtClean="0"/>
              <a:t>&gt; Value at </a:t>
            </a:r>
            <a:r>
              <a:rPr lang="fr-FR" dirty="0" err="1" smtClean="0"/>
              <a:t>Risk</a:t>
            </a:r>
            <a:r>
              <a:rPr lang="fr-FR" dirty="0" smtClean="0"/>
              <a:t> (</a:t>
            </a:r>
            <a:r>
              <a:rPr lang="fr-FR" dirty="0" err="1" smtClean="0"/>
              <a:t>VaR</a:t>
            </a:r>
            <a:r>
              <a:rPr lang="fr-FR" dirty="0" smtClean="0"/>
              <a:t>) &amp; </a:t>
            </a:r>
            <a:r>
              <a:rPr lang="fr-FR" dirty="0" err="1" smtClean="0"/>
              <a:t>Conditional</a:t>
            </a:r>
            <a:r>
              <a:rPr lang="fr-FR" dirty="0" smtClean="0"/>
              <a:t> </a:t>
            </a:r>
            <a:r>
              <a:rPr lang="fr-FR" dirty="0" err="1" smtClean="0"/>
              <a:t>VaR</a:t>
            </a:r>
            <a:r>
              <a:rPr lang="fr-FR" dirty="0" smtClean="0"/>
              <a:t> (</a:t>
            </a:r>
            <a:r>
              <a:rPr lang="fr-FR" dirty="0" err="1" smtClean="0"/>
              <a:t>CVaR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Optim</a:t>
            </a:r>
            <a:r>
              <a:rPr lang="fr-FR" dirty="0" smtClean="0"/>
              <a:t>’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493436" y="2503098"/>
            <a:ext cx="0" cy="2523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143003" y="4937172"/>
            <a:ext cx="68374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2560" y="2091277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Probability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724077" y="2982328"/>
            <a:ext cx="0" cy="2199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3511059" y="4448729"/>
            <a:ext cx="16288" cy="1108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riangle rectangle 36"/>
          <p:cNvSpPr/>
          <p:nvPr/>
        </p:nvSpPr>
        <p:spPr>
          <a:xfrm flipH="1">
            <a:off x="2102662" y="4733654"/>
            <a:ext cx="1408399" cy="187235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38" name="Triangle rectangle 37"/>
          <p:cNvSpPr/>
          <p:nvPr/>
        </p:nvSpPr>
        <p:spPr>
          <a:xfrm flipH="1">
            <a:off x="2566704" y="4505715"/>
            <a:ext cx="944355" cy="423316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39" name="Triangle rectangle 38"/>
          <p:cNvSpPr/>
          <p:nvPr/>
        </p:nvSpPr>
        <p:spPr>
          <a:xfrm flipH="1">
            <a:off x="2379460" y="4701090"/>
            <a:ext cx="887373" cy="170954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40" name="Triangle rectangle 39"/>
          <p:cNvSpPr/>
          <p:nvPr/>
        </p:nvSpPr>
        <p:spPr>
          <a:xfrm flipH="1">
            <a:off x="2696960" y="4668528"/>
            <a:ext cx="569873" cy="130251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pic>
        <p:nvPicPr>
          <p:cNvPr id="50" name="Image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200" y="4646215"/>
            <a:ext cx="179973" cy="282815"/>
          </a:xfrm>
          <a:prstGeom prst="rect">
            <a:avLst/>
          </a:prstGeom>
        </p:spPr>
      </p:pic>
      <p:pic>
        <p:nvPicPr>
          <p:cNvPr id="51" name="Image 5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487" y="5181394"/>
            <a:ext cx="733180" cy="35230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432433" y="5012960"/>
            <a:ext cx="914400" cy="336868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Gain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5869679" y="2014621"/>
            <a:ext cx="3451796" cy="18929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pic>
        <p:nvPicPr>
          <p:cNvPr id="63" name="Image 6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356" y="2231112"/>
            <a:ext cx="2916442" cy="497929"/>
          </a:xfrm>
          <a:prstGeom prst="rect">
            <a:avLst/>
          </a:prstGeom>
        </p:spPr>
      </p:pic>
      <p:pic>
        <p:nvPicPr>
          <p:cNvPr id="26" name="Image 25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8" t="-2892" r="24394" b="-11166"/>
          <a:stretch/>
        </p:blipFill>
        <p:spPr>
          <a:xfrm>
            <a:off x="2981896" y="5688575"/>
            <a:ext cx="1000711" cy="461138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4043290" y="5638640"/>
            <a:ext cx="4781588" cy="344168"/>
            <a:chOff x="1934957" y="6637891"/>
            <a:chExt cx="4781588" cy="344168"/>
          </a:xfrm>
        </p:grpSpPr>
        <p:sp>
          <p:nvSpPr>
            <p:cNvPr id="2" name="ZoneTexte 1"/>
            <p:cNvSpPr txBox="1"/>
            <p:nvPr/>
          </p:nvSpPr>
          <p:spPr>
            <a:xfrm>
              <a:off x="1934957" y="6637891"/>
              <a:ext cx="4781588" cy="34416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smtClean="0">
                  <a:sym typeface="Wingdings"/>
                </a:rPr>
                <a:t></a:t>
              </a:r>
              <a:r>
                <a:rPr lang="fr-FR" dirty="0" smtClean="0"/>
                <a:t> </a:t>
              </a:r>
              <a:r>
                <a:rPr lang="fr-FR" dirty="0" err="1" smtClean="0"/>
                <a:t>probability</a:t>
              </a:r>
              <a:r>
                <a:rPr lang="fr-FR" dirty="0" smtClean="0"/>
                <a:t>     to have a gain </a:t>
              </a:r>
              <a:r>
                <a:rPr lang="fr-FR" dirty="0" err="1" smtClean="0"/>
                <a:t>less</a:t>
              </a:r>
              <a:r>
                <a:rPr lang="fr-FR" dirty="0" smtClean="0"/>
                <a:t> </a:t>
              </a:r>
              <a:r>
                <a:rPr lang="fr-FR" dirty="0" err="1" smtClean="0"/>
                <a:t>than</a:t>
              </a:r>
              <a:r>
                <a:rPr lang="fr-FR" dirty="0" smtClean="0"/>
                <a:t> </a:t>
              </a:r>
              <a:r>
                <a:rPr lang="fr-FR" dirty="0" err="1" smtClean="0"/>
                <a:t>this</a:t>
              </a:r>
              <a:r>
                <a:rPr lang="fr-FR" dirty="0" smtClean="0"/>
                <a:t> value</a:t>
              </a:r>
              <a:br>
                <a:rPr lang="fr-FR" dirty="0" smtClean="0"/>
              </a:br>
              <a:r>
                <a:rPr lang="fr-FR" dirty="0" smtClean="0"/>
                <a:t>     </a:t>
              </a:r>
              <a:r>
                <a:rPr lang="fr-FR" dirty="0" smtClean="0">
                  <a:solidFill>
                    <a:schemeClr val="accent2"/>
                  </a:solidFill>
                  <a:sym typeface="Wingdings"/>
                </a:rPr>
                <a:t> </a:t>
              </a:r>
              <a:r>
                <a:rPr lang="fr-FR" dirty="0">
                  <a:solidFill>
                    <a:schemeClr val="accent2"/>
                  </a:solidFill>
                  <a:sym typeface="Wingdings"/>
                </a:rPr>
                <a:t> </a:t>
              </a:r>
              <a:r>
                <a:rPr lang="fr-FR" dirty="0" smtClean="0">
                  <a:solidFill>
                    <a:schemeClr val="accent2"/>
                  </a:solidFill>
                  <a:sym typeface="Wingdings"/>
                </a:rPr>
                <a:t>not </a:t>
              </a:r>
              <a:r>
                <a:rPr lang="fr-FR" dirty="0" err="1" smtClean="0">
                  <a:solidFill>
                    <a:schemeClr val="accent2"/>
                  </a:solidFill>
                  <a:sym typeface="Wingdings"/>
                </a:rPr>
                <a:t>linear</a:t>
              </a:r>
              <a:endParaRPr lang="fr-FR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248" y="6656588"/>
              <a:ext cx="207118" cy="325471"/>
            </a:xfrm>
            <a:prstGeom prst="rect">
              <a:avLst/>
            </a:prstGeom>
          </p:spPr>
        </p:pic>
      </p:grpSp>
      <p:grpSp>
        <p:nvGrpSpPr>
          <p:cNvPr id="13" name="Grouper 12"/>
          <p:cNvGrpSpPr/>
          <p:nvPr/>
        </p:nvGrpSpPr>
        <p:grpSpPr>
          <a:xfrm>
            <a:off x="2378849" y="2794850"/>
            <a:ext cx="6991675" cy="3911732"/>
            <a:chOff x="2378849" y="2794850"/>
            <a:chExt cx="6991675" cy="3911732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2900488" y="4908189"/>
              <a:ext cx="0" cy="1289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Image 5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8849" y="6318464"/>
              <a:ext cx="942572" cy="38811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7381304" y="2794850"/>
              <a:ext cx="914400" cy="37447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smtClean="0"/>
                <a:t>and</a:t>
              </a:r>
              <a:endParaRPr lang="fr-FR" dirty="0"/>
            </a:p>
          </p:txBody>
        </p:sp>
        <p:pic>
          <p:nvPicPr>
            <p:cNvPr id="61" name="Image 6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7850" y="3116998"/>
              <a:ext cx="3258347" cy="647447"/>
            </a:xfrm>
            <a:prstGeom prst="rect">
              <a:avLst/>
            </a:prstGeom>
          </p:spPr>
        </p:pic>
        <p:grpSp>
          <p:nvGrpSpPr>
            <p:cNvPr id="33" name="Grouper 32"/>
            <p:cNvGrpSpPr/>
            <p:nvPr/>
          </p:nvGrpSpPr>
          <p:grpSpPr>
            <a:xfrm>
              <a:off x="3431451" y="6280304"/>
              <a:ext cx="5939073" cy="426278"/>
              <a:chOff x="1934956" y="6637891"/>
              <a:chExt cx="5939073" cy="426278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1934956" y="6637891"/>
                <a:ext cx="5939073" cy="42627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r>
                  <a:rPr lang="fr-FR" dirty="0">
                    <a:sym typeface="Wingdings"/>
                  </a:rPr>
                  <a:t>=</a:t>
                </a:r>
                <a:r>
                  <a:rPr lang="fr-FR" dirty="0" smtClean="0"/>
                  <a:t> </a:t>
                </a:r>
                <a:r>
                  <a:rPr lang="fr-FR" dirty="0"/>
                  <a:t>the </a:t>
                </a:r>
                <a:r>
                  <a:rPr lang="fr-FR" dirty="0" err="1"/>
                  <a:t>expected</a:t>
                </a:r>
                <a:r>
                  <a:rPr lang="fr-FR" dirty="0"/>
                  <a:t> </a:t>
                </a:r>
                <a:r>
                  <a:rPr lang="fr-FR" dirty="0" smtClean="0"/>
                  <a:t>gain in </a:t>
                </a:r>
                <a:r>
                  <a:rPr lang="fr-FR" dirty="0"/>
                  <a:t>the </a:t>
                </a:r>
                <a:r>
                  <a:rPr lang="fr-FR" dirty="0" err="1"/>
                  <a:t>worst</a:t>
                </a:r>
                <a:r>
                  <a:rPr lang="fr-FR" dirty="0"/>
                  <a:t> </a:t>
                </a:r>
                <a:r>
                  <a:rPr lang="fr-FR" dirty="0" smtClean="0"/>
                  <a:t>    « % » of cases</a:t>
                </a:r>
              </a:p>
              <a:p>
                <a:r>
                  <a:rPr lang="fr-FR" dirty="0" smtClean="0">
                    <a:solidFill>
                      <a:schemeClr val="accent2"/>
                    </a:solidFill>
                    <a:sym typeface="Wingdings"/>
                  </a:rPr>
                  <a:t> </a:t>
                </a:r>
                <a:r>
                  <a:rPr lang="fr-FR" dirty="0">
                    <a:solidFill>
                      <a:schemeClr val="accent2"/>
                    </a:solidFill>
                  </a:rPr>
                  <a:t>more sensitive to 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the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distribution’s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shape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/>
                </a:r>
                <a:br>
                  <a:rPr lang="fr-FR" dirty="0" smtClean="0">
                    <a:solidFill>
                      <a:schemeClr val="accent2"/>
                    </a:solidFill>
                  </a:rPr>
                </a:br>
                <a:r>
                  <a:rPr lang="fr-FR" dirty="0" smtClean="0">
                    <a:solidFill>
                      <a:schemeClr val="accent2"/>
                    </a:solidFill>
                    <a:sym typeface="Wingdings"/>
                  </a:rPr>
                  <a:t> </a:t>
                </a:r>
                <a:r>
                  <a:rPr lang="fr-FR" dirty="0" err="1" smtClean="0">
                    <a:solidFill>
                      <a:schemeClr val="accent2"/>
                    </a:solidFill>
                    <a:sym typeface="Wingdings"/>
                  </a:rPr>
                  <a:t>can</a:t>
                </a:r>
                <a:r>
                  <a:rPr lang="fr-FR" dirty="0" smtClean="0">
                    <a:solidFill>
                      <a:schemeClr val="accent2"/>
                    </a:solidFill>
                    <a:sym typeface="Wingdings"/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  <a:sym typeface="Wingdings"/>
                  </a:rPr>
                  <a:t>be</a:t>
                </a:r>
                <a:r>
                  <a:rPr lang="fr-FR" dirty="0" smtClean="0">
                    <a:solidFill>
                      <a:schemeClr val="accent2"/>
                    </a:solidFill>
                    <a:sym typeface="Wingdings"/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  <a:sym typeface="Wingdings"/>
                  </a:rPr>
                  <a:t>linearized</a:t>
                </a:r>
                <a:endParaRPr lang="fr-FR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9713" y="6656633"/>
                <a:ext cx="207118" cy="3254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23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 </a:t>
            </a:r>
            <a:r>
              <a:rPr lang="fr-FR" dirty="0" err="1" smtClean="0"/>
              <a:t>aggregator’s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averse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&gt; </a:t>
            </a:r>
            <a:r>
              <a:rPr lang="fr-FR" dirty="0" err="1" smtClean="0"/>
              <a:t>Looking</a:t>
            </a:r>
            <a:r>
              <a:rPr lang="fr-FR" dirty="0" smtClean="0"/>
              <a:t> for a </a:t>
            </a:r>
            <a:r>
              <a:rPr lang="fr-FR" dirty="0" err="1" smtClean="0"/>
              <a:t>risk</a:t>
            </a:r>
            <a:r>
              <a:rPr lang="fr-FR" dirty="0" smtClean="0"/>
              <a:t>/gain balance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Optim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8" name="TextBox 22"/>
          <p:cNvSpPr txBox="1"/>
          <p:nvPr/>
        </p:nvSpPr>
        <p:spPr>
          <a:xfrm>
            <a:off x="570192" y="2021109"/>
            <a:ext cx="1450415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(Expected gain)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Left Brace 24"/>
          <p:cNvSpPr/>
          <p:nvPr/>
        </p:nvSpPr>
        <p:spPr>
          <a:xfrm rot="16200000" flipH="1">
            <a:off x="1310276" y="2090301"/>
            <a:ext cx="262913" cy="100591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22"/>
          <p:cNvSpPr txBox="1"/>
          <p:nvPr/>
        </p:nvSpPr>
        <p:spPr>
          <a:xfrm>
            <a:off x="2790472" y="2016778"/>
            <a:ext cx="983085" cy="374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(Risk)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Left Brace 24"/>
          <p:cNvSpPr/>
          <p:nvPr/>
        </p:nvSpPr>
        <p:spPr>
          <a:xfrm rot="16200000" flipH="1">
            <a:off x="2964288" y="1621591"/>
            <a:ext cx="262911" cy="194333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2911157"/>
            <a:ext cx="9657293" cy="25156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82263" y="6100952"/>
            <a:ext cx="5152234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random</a:t>
            </a:r>
            <a:r>
              <a:rPr lang="fr-FR" dirty="0" smtClean="0"/>
              <a:t> variable </a:t>
            </a:r>
            <a:r>
              <a:rPr lang="fr-FR" dirty="0" err="1" smtClean="0"/>
              <a:t>representing</a:t>
            </a:r>
            <a:r>
              <a:rPr lang="fr-FR" dirty="0" smtClean="0"/>
              <a:t> the </a:t>
            </a:r>
            <a:r>
              <a:rPr lang="fr-FR" dirty="0" err="1" smtClean="0"/>
              <a:t>daily</a:t>
            </a:r>
            <a:r>
              <a:rPr lang="fr-FR" dirty="0" smtClean="0"/>
              <a:t> gain</a:t>
            </a:r>
            <a:endParaRPr lang="fr-FR" dirty="0"/>
          </a:p>
        </p:txBody>
      </p:sp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09" y="6086348"/>
            <a:ext cx="458738" cy="2667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34155" y="6050153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/>
              <a:t>with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2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1"/>
            <a:ext cx="10080623" cy="755967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7584"/>
          <a:stretch/>
        </p:blipFill>
        <p:spPr>
          <a:xfrm>
            <a:off x="2370399" y="3147740"/>
            <a:ext cx="4048125" cy="41521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8036"/>
          <a:stretch/>
        </p:blipFill>
        <p:spPr>
          <a:xfrm>
            <a:off x="347715" y="808043"/>
            <a:ext cx="8636000" cy="214782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29639" y="6979196"/>
            <a:ext cx="2574667" cy="38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rgbClr val="009EE0"/>
                </a:solidFill>
              </a:rPr>
              <a:t>Risk</a:t>
            </a:r>
            <a:r>
              <a:rPr lang="fr-FR" dirty="0" smtClean="0">
                <a:solidFill>
                  <a:srgbClr val="009EE0"/>
                </a:solidFill>
              </a:rPr>
              <a:t> averse </a:t>
            </a:r>
            <a:r>
              <a:rPr lang="fr-FR" dirty="0" err="1" smtClean="0">
                <a:solidFill>
                  <a:srgbClr val="009EE0"/>
                </a:solidFill>
              </a:rPr>
              <a:t>strategy</a:t>
            </a:r>
            <a:endParaRPr lang="fr-FR" dirty="0">
              <a:solidFill>
                <a:srgbClr val="009EE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20501" y="2768694"/>
            <a:ext cx="2519992" cy="38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>
                <a:solidFill>
                  <a:srgbClr val="009EE0"/>
                </a:solidFill>
              </a:rPr>
              <a:t>Risk</a:t>
            </a:r>
            <a:r>
              <a:rPr lang="fr-FR" dirty="0">
                <a:solidFill>
                  <a:srgbClr val="009EE0"/>
                </a:solidFill>
              </a:rPr>
              <a:t> </a:t>
            </a:r>
            <a:r>
              <a:rPr lang="fr-FR" dirty="0" err="1">
                <a:solidFill>
                  <a:srgbClr val="009EE0"/>
                </a:solidFill>
              </a:rPr>
              <a:t>neutral</a:t>
            </a:r>
            <a:r>
              <a:rPr lang="fr-FR" dirty="0">
                <a:solidFill>
                  <a:srgbClr val="009EE0"/>
                </a:solidFill>
              </a:rPr>
              <a:t> </a:t>
            </a:r>
            <a:r>
              <a:rPr lang="fr-FR" dirty="0" err="1">
                <a:solidFill>
                  <a:srgbClr val="009EE0"/>
                </a:solidFill>
              </a:rPr>
              <a:t>strategy</a:t>
            </a:r>
            <a:endParaRPr lang="fr-FR" dirty="0">
              <a:solidFill>
                <a:srgbClr val="009EE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0080625" cy="771525"/>
          </a:xfrm>
          <a:prstGeom prst="rect">
            <a:avLst/>
          </a:prstGeom>
        </p:spPr>
      </p:pic>
      <p:sp>
        <p:nvSpPr>
          <p:cNvPr id="18" name="Titre 3"/>
          <p:cNvSpPr txBox="1">
            <a:spLocks/>
          </p:cNvSpPr>
          <p:nvPr/>
        </p:nvSpPr>
        <p:spPr>
          <a:xfrm>
            <a:off x="1661249" y="150442"/>
            <a:ext cx="7837488" cy="614780"/>
          </a:xfrm>
          <a:prstGeom prst="rect">
            <a:avLst/>
          </a:prstGeom>
        </p:spPr>
        <p:txBody>
          <a:bodyPr vert="horz" lIns="39680" tIns="39680" rIns="39680" bIns="39680" rtlCol="0" anchor="t">
            <a:noAutofit/>
          </a:bodyPr>
          <a:lstStyle>
            <a:lvl1pPr algn="l" defTabSz="100638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0638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r" defTabSz="100638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r" defTabSz="100638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r" defTabSz="1006380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157" algn="r" defTabSz="100638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313" algn="r" defTabSz="100638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470" algn="r" defTabSz="100638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628" algn="r" defTabSz="100638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&gt;&gt;&gt;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daily</a:t>
            </a:r>
            <a:r>
              <a:rPr lang="fr-FR" dirty="0" smtClean="0"/>
              <a:t> gain distributions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96939" y="2646219"/>
            <a:ext cx="319766" cy="310656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258641" y="6691007"/>
            <a:ext cx="319766" cy="310656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1312066" y="2344946"/>
            <a:ext cx="1771395" cy="476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22" name="Ellipse 21"/>
          <p:cNvSpPr/>
          <p:nvPr/>
        </p:nvSpPr>
        <p:spPr>
          <a:xfrm>
            <a:off x="1385888" y="6247943"/>
            <a:ext cx="1843752" cy="476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-23630" y="4002980"/>
            <a:ext cx="2498659" cy="39288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4"/>
                </a:solidFill>
              </a:rPr>
              <a:t>Losses</a:t>
            </a:r>
            <a:r>
              <a:rPr lang="fr-FR" dirty="0" smtClean="0">
                <a:solidFill>
                  <a:schemeClr val="accent4"/>
                </a:solidFill>
              </a:rPr>
              <a:t> &gt;100€</a:t>
            </a:r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219682" y="2727442"/>
            <a:ext cx="510091" cy="1140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22" idx="1"/>
          </p:cNvCxnSpPr>
          <p:nvPr/>
        </p:nvCxnSpPr>
        <p:spPr>
          <a:xfrm>
            <a:off x="1219682" y="4512925"/>
            <a:ext cx="436217" cy="180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Espace réservé du texte 4"/>
          <p:cNvSpPr txBox="1">
            <a:spLocks/>
          </p:cNvSpPr>
          <p:nvPr/>
        </p:nvSpPr>
        <p:spPr bwMode="auto">
          <a:xfrm>
            <a:off x="38733" y="-29688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marL="0" indent="0" algn="r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Tx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191" indent="0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68" indent="0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745" indent="0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936" indent="0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Simu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94" y="7047391"/>
            <a:ext cx="3475043" cy="252489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63" y="2816178"/>
            <a:ext cx="1275063" cy="26958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4530436" y="1066801"/>
            <a:ext cx="0" cy="15794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36823" y="3807375"/>
            <a:ext cx="0" cy="2900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4729"/>
            <a:ext cx="10080625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7" y="-15321"/>
            <a:ext cx="10080625" cy="77152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58131" y="-1955"/>
            <a:ext cx="7837488" cy="599458"/>
          </a:xfrm>
        </p:spPr>
        <p:txBody>
          <a:bodyPr/>
          <a:lstStyle/>
          <a:p>
            <a:r>
              <a:rPr lang="fr-FR" dirty="0" smtClean="0"/>
              <a:t>&gt;&gt;&gt; </a:t>
            </a:r>
            <a:r>
              <a:rPr lang="fr-FR" dirty="0" err="1" smtClean="0"/>
              <a:t>Risk</a:t>
            </a:r>
            <a:r>
              <a:rPr lang="fr-FR" dirty="0" smtClean="0"/>
              <a:t> model </a:t>
            </a:r>
            <a:r>
              <a:rPr lang="fr-FR" dirty="0" err="1" smtClean="0"/>
              <a:t>can</a:t>
            </a:r>
            <a:r>
              <a:rPr lang="fr-FR" dirty="0" smtClean="0"/>
              <a:t> master </a:t>
            </a:r>
            <a:r>
              <a:rPr lang="fr-FR" dirty="0" err="1" smtClean="0"/>
              <a:t>risk</a:t>
            </a:r>
            <a:r>
              <a:rPr lang="fr-FR" dirty="0" smtClean="0"/>
              <a:t>!</a:t>
            </a:r>
            <a:br>
              <a:rPr lang="fr-FR" dirty="0" smtClean="0"/>
            </a:br>
            <a:r>
              <a:rPr lang="fr-FR" dirty="0" smtClean="0"/>
              <a:t>       &gt; </a:t>
            </a:r>
            <a:r>
              <a:rPr lang="fr-FR" dirty="0" err="1" smtClean="0"/>
              <a:t>less</a:t>
            </a:r>
            <a:r>
              <a:rPr lang="fr-FR" dirty="0" smtClean="0"/>
              <a:t> gain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14035" b="5650"/>
          <a:stretch/>
        </p:blipFill>
        <p:spPr>
          <a:xfrm>
            <a:off x="5238187" y="4862708"/>
            <a:ext cx="4298992" cy="20905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13853" b="6985"/>
          <a:stretch/>
        </p:blipFill>
        <p:spPr>
          <a:xfrm>
            <a:off x="173588" y="4052384"/>
            <a:ext cx="4756820" cy="31722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t="22926" b="2126"/>
          <a:stretch/>
        </p:blipFill>
        <p:spPr>
          <a:xfrm>
            <a:off x="6192783" y="1391824"/>
            <a:ext cx="2651033" cy="25005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t="14741"/>
          <a:stretch/>
        </p:blipFill>
        <p:spPr>
          <a:xfrm>
            <a:off x="-34048" y="2567480"/>
            <a:ext cx="4881210" cy="11029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38187" y="843607"/>
            <a:ext cx="4723377" cy="38375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rgbClr val="009EE0"/>
                </a:solidFill>
              </a:rPr>
              <a:t>Risk</a:t>
            </a:r>
            <a:r>
              <a:rPr lang="fr-FR" dirty="0" smtClean="0">
                <a:solidFill>
                  <a:srgbClr val="009EE0"/>
                </a:solidFill>
              </a:rPr>
              <a:t> averse </a:t>
            </a:r>
            <a:r>
              <a:rPr lang="fr-FR" dirty="0" err="1" smtClean="0">
                <a:solidFill>
                  <a:srgbClr val="009EE0"/>
                </a:solidFill>
              </a:rPr>
              <a:t>strategy</a:t>
            </a:r>
            <a:endParaRPr lang="fr-FR" dirty="0">
              <a:solidFill>
                <a:srgbClr val="009EE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5281" y="807059"/>
            <a:ext cx="3367557" cy="38375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rgbClr val="009EE0"/>
                </a:solidFill>
              </a:rPr>
              <a:t>Risk</a:t>
            </a:r>
            <a:r>
              <a:rPr lang="fr-FR" dirty="0" smtClean="0">
                <a:solidFill>
                  <a:srgbClr val="009EE0"/>
                </a:solidFill>
              </a:rPr>
              <a:t> </a:t>
            </a:r>
            <a:r>
              <a:rPr lang="fr-FR" dirty="0" err="1" smtClean="0">
                <a:solidFill>
                  <a:srgbClr val="009EE0"/>
                </a:solidFill>
              </a:rPr>
              <a:t>neutral</a:t>
            </a:r>
            <a:r>
              <a:rPr lang="fr-FR" dirty="0" smtClean="0">
                <a:solidFill>
                  <a:srgbClr val="009EE0"/>
                </a:solidFill>
              </a:rPr>
              <a:t> </a:t>
            </a:r>
            <a:r>
              <a:rPr lang="fr-FR" dirty="0" err="1" smtClean="0">
                <a:solidFill>
                  <a:srgbClr val="009EE0"/>
                </a:solidFill>
              </a:rPr>
              <a:t>strategy</a:t>
            </a:r>
            <a:endParaRPr lang="fr-FR" dirty="0">
              <a:solidFill>
                <a:srgbClr val="009EE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034031" y="940746"/>
            <a:ext cx="0" cy="628389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350800" y="3711232"/>
            <a:ext cx="3360208" cy="37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/>
              <a:t>Daily gain distribution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350800" y="7100960"/>
            <a:ext cx="3360208" cy="37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/>
              <a:t>Cumulated</a:t>
            </a:r>
            <a:r>
              <a:rPr lang="fr-FR" dirty="0" smtClean="0"/>
              <a:t> gain</a:t>
            </a:r>
            <a:endParaRPr lang="fr-FR" dirty="0"/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 bwMode="auto">
          <a:xfrm>
            <a:off x="38733" y="-15321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marL="0" indent="0" algn="r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Tx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191" indent="0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68" indent="0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745" indent="0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936" indent="0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Simu</a:t>
            </a:r>
            <a:r>
              <a:rPr lang="fr-FR" dirty="0" smtClean="0"/>
              <a:t>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8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Sun’R Smart Energy</a:t>
            </a:r>
            <a:r>
              <a:rPr lang="en-US" dirty="0" smtClean="0"/>
              <a:t> is part of the </a:t>
            </a:r>
            <a:r>
              <a:rPr lang="en-US" b="1" dirty="0" smtClean="0"/>
              <a:t>Sun’R group</a:t>
            </a:r>
            <a:r>
              <a:rPr lang="en-US" dirty="0" smtClean="0"/>
              <a:t>, evolving from a pure player in the solar PV generation to a larger position on the value chain.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9D60E6-178A-46BC-B9A0-5C03402441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Sun’R group develops and operates GHG-free energy assets </a:t>
            </a:r>
            <a:br>
              <a:rPr lang="en-US" dirty="0" smtClean="0"/>
            </a:br>
            <a:r>
              <a:rPr lang="en-US" dirty="0" smtClean="0"/>
              <a:t>to facilitate the transition to a sustainable electrical system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Sun’R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175337" y="2835468"/>
            <a:ext cx="1708180" cy="1288439"/>
            <a:chOff x="2160823" y="2762898"/>
            <a:chExt cx="1708180" cy="1288439"/>
          </a:xfrm>
        </p:grpSpPr>
        <p:sp>
          <p:nvSpPr>
            <p:cNvPr id="22" name="ZoneTexte 21"/>
            <p:cNvSpPr txBox="1"/>
            <p:nvPr/>
          </p:nvSpPr>
          <p:spPr>
            <a:xfrm>
              <a:off x="2221737" y="3733430"/>
              <a:ext cx="1586353" cy="31790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en-US" sz="1600" b="1" kern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/>
                </a:rPr>
                <a:t>Solar PV generation</a:t>
              </a:r>
              <a:endParaRPr lang="en-US" sz="1600" b="1" kern="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/>
              </a:endParaRPr>
            </a:p>
          </p:txBody>
        </p:sp>
        <p:pic>
          <p:nvPicPr>
            <p:cNvPr id="11" name="Imag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823" y="2762898"/>
              <a:ext cx="1708180" cy="963874"/>
            </a:xfrm>
            <a:prstGeom prst="roundRect">
              <a:avLst>
                <a:gd name="adj" fmla="val 16667"/>
              </a:avLst>
            </a:prstGeom>
            <a:ln w="12700">
              <a:noFill/>
            </a:ln>
            <a:effectLst/>
          </p:spPr>
        </p:pic>
      </p:grpSp>
      <p:grpSp>
        <p:nvGrpSpPr>
          <p:cNvPr id="15" name="Groupe 14"/>
          <p:cNvGrpSpPr/>
          <p:nvPr/>
        </p:nvGrpSpPr>
        <p:grpSpPr>
          <a:xfrm>
            <a:off x="2133048" y="4374405"/>
            <a:ext cx="1792758" cy="1196259"/>
            <a:chOff x="2118534" y="4301835"/>
            <a:chExt cx="1792758" cy="1196259"/>
          </a:xfrm>
        </p:grpSpPr>
        <p:sp>
          <p:nvSpPr>
            <p:cNvPr id="21" name="ZoneTexte 20"/>
            <p:cNvSpPr txBox="1"/>
            <p:nvPr/>
          </p:nvSpPr>
          <p:spPr>
            <a:xfrm>
              <a:off x="2118534" y="5162536"/>
              <a:ext cx="1792758" cy="33555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>
              <a:defPPr>
                <a:defRPr lang="en-GB"/>
              </a:defPPr>
              <a:lvl1pPr algn="ctr">
                <a:defRPr sz="1600" b="1" kern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/>
                </a:defRPr>
              </a:lvl1pPr>
            </a:lstStyle>
            <a:p>
              <a:r>
                <a:rPr lang="en-US" dirty="0" smtClean="0"/>
                <a:t>RES + Storage  </a:t>
              </a:r>
              <a:br>
                <a:rPr lang="en-US" dirty="0" smtClean="0"/>
              </a:br>
              <a:r>
                <a:rPr lang="en-US" dirty="0" smtClean="0"/>
                <a:t>aggregation</a:t>
              </a:r>
              <a:endParaRPr lang="en-US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3180" y="4301835"/>
              <a:ext cx="1423466" cy="854043"/>
            </a:xfrm>
            <a:prstGeom prst="roundRect">
              <a:avLst>
                <a:gd name="adj" fmla="val 16667"/>
              </a:avLst>
            </a:prstGeom>
            <a:ln w="12700">
              <a:noFill/>
            </a:ln>
            <a:effectLst/>
          </p:spPr>
        </p:pic>
      </p:grpSp>
      <p:grpSp>
        <p:nvGrpSpPr>
          <p:cNvPr id="17" name="Groupe 16"/>
          <p:cNvGrpSpPr/>
          <p:nvPr/>
        </p:nvGrpSpPr>
        <p:grpSpPr>
          <a:xfrm>
            <a:off x="1958892" y="5821162"/>
            <a:ext cx="2141070" cy="1185764"/>
            <a:chOff x="1944378" y="5748592"/>
            <a:chExt cx="2141070" cy="1185764"/>
          </a:xfrm>
        </p:grpSpPr>
        <p:sp>
          <p:nvSpPr>
            <p:cNvPr id="23" name="ZoneTexte 22"/>
            <p:cNvSpPr txBox="1"/>
            <p:nvPr/>
          </p:nvSpPr>
          <p:spPr>
            <a:xfrm>
              <a:off x="1944378" y="6616449"/>
              <a:ext cx="2141070" cy="31790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>
              <a:defPPr>
                <a:defRPr lang="en-GB"/>
              </a:defPPr>
              <a:lvl1pPr algn="ctr">
                <a:defRPr sz="1600" b="1" kern="0">
                  <a:solidFill>
                    <a:schemeClr val="bg1">
                      <a:lumMod val="50000"/>
                    </a:schemeClr>
                  </a:solidFill>
                  <a:latin typeface="+mn-lt"/>
                  <a:cs typeface="ＭＳ Ｐゴシック"/>
                </a:defRPr>
              </a:lvl1pPr>
            </a:lstStyle>
            <a:p>
              <a:r>
                <a:rPr lang="en-US" dirty="0" smtClean="0"/>
                <a:t>Infrastructure financing</a:t>
              </a:r>
              <a:endParaRPr lang="en-US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832" y="5748592"/>
              <a:ext cx="1756163" cy="861199"/>
            </a:xfrm>
            <a:prstGeom prst="roundRect">
              <a:avLst>
                <a:gd name="adj" fmla="val 16667"/>
              </a:avLst>
            </a:prstGeom>
            <a:ln w="12700">
              <a:noFill/>
            </a:ln>
            <a:effectLst/>
          </p:spPr>
        </p:pic>
      </p:grpSp>
      <p:sp>
        <p:nvSpPr>
          <p:cNvPr id="20" name="Accolade ouvrante 19"/>
          <p:cNvSpPr/>
          <p:nvPr/>
        </p:nvSpPr>
        <p:spPr>
          <a:xfrm>
            <a:off x="1604554" y="2835469"/>
            <a:ext cx="252738" cy="4171458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8693" y="4327779"/>
            <a:ext cx="1446849" cy="2466998"/>
            <a:chOff x="68693" y="4478969"/>
            <a:chExt cx="1446849" cy="246699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3" y="4478969"/>
              <a:ext cx="1446849" cy="845953"/>
            </a:xfrm>
            <a:prstGeom prst="roundRect">
              <a:avLst>
                <a:gd name="adj" fmla="val 16667"/>
              </a:avLst>
            </a:prstGeom>
            <a:ln w="12700">
              <a:noFill/>
            </a:ln>
            <a:effectLst/>
          </p:spPr>
        </p:pic>
        <p:sp>
          <p:nvSpPr>
            <p:cNvPr id="38" name="ZoneTexte 37"/>
            <p:cNvSpPr txBox="1"/>
            <p:nvPr/>
          </p:nvSpPr>
          <p:spPr>
            <a:xfrm>
              <a:off x="167277" y="5341925"/>
              <a:ext cx="1249681" cy="160404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accent4"/>
                  </a:solidFill>
                </a:rPr>
                <a:t>&gt; 25 professionals strongly involved in the energy transition</a:t>
              </a:r>
            </a:p>
            <a:p>
              <a:pPr algn="ctr"/>
              <a:endParaRPr lang="en-US" sz="1200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accent4"/>
                  </a:solidFill>
                </a:rPr>
                <a:t>&gt; </a:t>
              </a:r>
              <a:r>
                <a:rPr lang="en-US" sz="1200" dirty="0">
                  <a:solidFill>
                    <a:schemeClr val="accent4"/>
                  </a:solidFill>
                </a:rPr>
                <a:t>6</a:t>
              </a:r>
              <a:r>
                <a:rPr lang="en-US" sz="1200" dirty="0" smtClean="0">
                  <a:solidFill>
                    <a:schemeClr val="accent4"/>
                  </a:solidFill>
                </a:rPr>
                <a:t>0M€ invested in 7 years</a:t>
              </a:r>
              <a:endParaRPr lang="en-US" sz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317694" y="2715697"/>
            <a:ext cx="7658383" cy="4171458"/>
            <a:chOff x="2317694" y="2715697"/>
            <a:chExt cx="7658383" cy="4171458"/>
          </a:xfrm>
        </p:grpSpPr>
        <p:sp>
          <p:nvSpPr>
            <p:cNvPr id="36" name="Accolade ouvrante 35"/>
            <p:cNvSpPr/>
            <p:nvPr/>
          </p:nvSpPr>
          <p:spPr>
            <a:xfrm>
              <a:off x="4492897" y="2715697"/>
              <a:ext cx="252738" cy="4171458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Espace réservé du contenu 2"/>
            <p:cNvSpPr txBox="1">
              <a:spLocks/>
            </p:cNvSpPr>
            <p:nvPr/>
          </p:nvSpPr>
          <p:spPr bwMode="auto">
            <a:xfrm>
              <a:off x="4862286" y="2715697"/>
              <a:ext cx="5113791" cy="417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9683" tIns="39683" rIns="39683" bIns="39683" numCol="1" anchor="ctr" anchorCtr="0" compatLnSpc="1">
              <a:prstTxWarp prst="textNoShape">
                <a:avLst/>
              </a:prstTxWarp>
              <a:noAutofit/>
            </a:bodyPr>
            <a:lstStyle>
              <a:lvl1pPr marL="377825" indent="-377825" algn="just" defTabSz="1006475" rtl="0" eaLnBrk="0" fontAlgn="base" hangingPunct="0">
                <a:spcBef>
                  <a:spcPts val="600"/>
                </a:spcBef>
                <a:spcAft>
                  <a:spcPts val="200"/>
                </a:spcAft>
                <a:buClr>
                  <a:srgbClr val="005828"/>
                </a:buClr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817563" indent="-314325" algn="just" defTabSz="1006475" rtl="0" eaLnBrk="0" fontAlgn="base" hangingPunct="0">
                <a:spcBef>
                  <a:spcPts val="300"/>
                </a:spcBef>
                <a:spcAft>
                  <a:spcPts val="200"/>
                </a:spcAft>
                <a:buClr>
                  <a:srgbClr val="005828"/>
                </a:buClr>
                <a:buFont typeface="Wingdings" pitchFamily="2" charset="2"/>
                <a:buChar char="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250825" algn="just" defTabSz="1006475" rtl="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005828"/>
                </a:buClr>
                <a:buSzPct val="80000"/>
                <a:buFont typeface="Wingdings" pitchFamily="2" charset="2"/>
                <a:buChar char="è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713" indent="-250825" algn="just" defTabSz="1006475" rtl="0" eaLnBrk="0" fontAlgn="base" hangingPunct="0">
                <a:spcBef>
                  <a:spcPts val="200"/>
                </a:spcBef>
                <a:spcAft>
                  <a:spcPts val="100"/>
                </a:spcAft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6950" indent="-250825" algn="just" defTabSz="1006475" rtl="0" eaLnBrk="0" fontAlgn="base" hangingPunct="0">
                <a:spcBef>
                  <a:spcPts val="100"/>
                </a:spcBef>
                <a:spcAft>
                  <a:spcPts val="100"/>
                </a:spcAft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SzTx/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 Innovation in technology: </a:t>
              </a:r>
              <a:r>
                <a:rPr lang="en-US" sz="1400" dirty="0" smtClean="0"/>
                <a:t>distributed high efficiency, “grid-scale” and flexible storage units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Flexible pumped hydro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Isothermal CAES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a third undisclosed “early stage”  technology</a:t>
              </a:r>
            </a:p>
            <a:p>
              <a:pPr lvl="1">
                <a:lnSpc>
                  <a:spcPct val="100000"/>
                </a:lnSpc>
                <a:buSzTx/>
              </a:pPr>
              <a:endParaRPr lang="en-US" sz="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lnSpc>
                  <a:spcPct val="100000"/>
                </a:lnSpc>
                <a:buSzTx/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 Storage projects deployment: </a:t>
              </a:r>
              <a:r>
                <a:rPr lang="en-US" sz="1400" dirty="0" smtClean="0"/>
                <a:t>supplying territorial/regional storage needs </a:t>
              </a:r>
              <a:r>
                <a:rPr lang="en-US" sz="1100" dirty="0" smtClean="0"/>
                <a:t>(~10.000s of inhabitants)</a:t>
              </a:r>
              <a:endParaRPr lang="en-US" sz="1400" dirty="0" smtClean="0"/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Grid needs assessment towards renewable integration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Units engineering with high environmental compatibility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Fast and open financing, rigorous building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Centralized operation et maintenance</a:t>
              </a:r>
            </a:p>
            <a:p>
              <a:pPr lvl="1">
                <a:lnSpc>
                  <a:spcPct val="100000"/>
                </a:lnSpc>
                <a:buSzTx/>
              </a:pPr>
              <a:endParaRPr lang="en-US" sz="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lnSpc>
                  <a:spcPct val="100000"/>
                </a:lnSpc>
                <a:buSzTx/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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« Variable RES + Storage » aggregator: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Monetizing energy assets (generation &amp; storage)</a:t>
              </a:r>
            </a:p>
            <a:p>
              <a:pPr lvl="1">
                <a:lnSpc>
                  <a:spcPct val="100000"/>
                </a:lnSpc>
                <a:buSzTx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Supplying services to the electrical system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813299" y="4589937"/>
              <a:ext cx="670293" cy="4229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7694" y="4382191"/>
              <a:ext cx="1423466" cy="854043"/>
            </a:xfrm>
            <a:prstGeom prst="roundRect">
              <a:avLst>
                <a:gd name="adj" fmla="val 16667"/>
              </a:avLst>
            </a:prstGeom>
            <a:ln w="12700">
              <a:solidFill>
                <a:schemeClr val="accent1"/>
              </a:solidFill>
            </a:ln>
            <a:effectLst/>
          </p:spPr>
        </p:pic>
      </p:grpSp>
      <p:grpSp>
        <p:nvGrpSpPr>
          <p:cNvPr id="16" name="Groupe 15"/>
          <p:cNvGrpSpPr/>
          <p:nvPr/>
        </p:nvGrpSpPr>
        <p:grpSpPr>
          <a:xfrm>
            <a:off x="120832" y="2442101"/>
            <a:ext cx="1432923" cy="1791428"/>
            <a:chOff x="14152" y="2518301"/>
            <a:chExt cx="1432923" cy="1791428"/>
          </a:xfrm>
        </p:grpSpPr>
        <p:sp>
          <p:nvSpPr>
            <p:cNvPr id="9" name="ZoneTexte 8"/>
            <p:cNvSpPr txBox="1"/>
            <p:nvPr/>
          </p:nvSpPr>
          <p:spPr>
            <a:xfrm>
              <a:off x="578395" y="2995681"/>
              <a:ext cx="868680" cy="48193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Lyon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06317" y="2772231"/>
              <a:ext cx="868680" cy="48193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Paris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56888" y="3363375"/>
              <a:ext cx="1005840" cy="48193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Montpellier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8693" y="2518301"/>
              <a:ext cx="868680" cy="48193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France :</a:t>
              </a:r>
              <a:endParaRPr lang="en-US" sz="1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152" y="3827793"/>
              <a:ext cx="1402806" cy="48193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 and </a:t>
              </a:r>
              <a:br>
                <a:rPr lang="en-US" sz="10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internationally !</a:t>
              </a:r>
              <a:endParaRPr lang="en-US" sz="1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9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295402" y="2101361"/>
            <a:ext cx="8666709" cy="3675185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a </a:t>
            </a:r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for the RES </a:t>
            </a:r>
            <a:r>
              <a:rPr lang="fr-FR" dirty="0" err="1" smtClean="0"/>
              <a:t>aggregator’s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realistic</a:t>
            </a:r>
            <a:r>
              <a:rPr lang="fr-FR" dirty="0" smtClean="0"/>
              <a:t> Day-</a:t>
            </a:r>
            <a:r>
              <a:rPr lang="fr-FR" dirty="0" err="1" smtClean="0"/>
              <a:t>Ahead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model</a:t>
            </a:r>
          </a:p>
          <a:p>
            <a:pPr lvl="1"/>
            <a:r>
              <a:rPr lang="fr-FR" dirty="0" smtClean="0"/>
              <a:t>A simple </a:t>
            </a:r>
            <a:r>
              <a:rPr lang="fr-FR" dirty="0" err="1" smtClean="0"/>
              <a:t>Intraday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model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conduced</a:t>
            </a:r>
            <a:r>
              <a:rPr lang="fr-FR" dirty="0" smtClean="0"/>
              <a:t> simulations</a:t>
            </a:r>
            <a:endParaRPr lang="fr-FR" dirty="0"/>
          </a:p>
          <a:p>
            <a:pPr lvl="1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 smtClean="0"/>
              <a:t>demonstrated</a:t>
            </a:r>
            <a:r>
              <a:rPr lang="fr-FR" dirty="0" smtClean="0"/>
              <a:t> the </a:t>
            </a:r>
            <a:r>
              <a:rPr lang="fr-FR" dirty="0" err="1" smtClean="0"/>
              <a:t>benefit</a:t>
            </a:r>
            <a:r>
              <a:rPr lang="fr-FR" dirty="0" smtClean="0"/>
              <a:t> of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measure</a:t>
            </a:r>
            <a:endParaRPr lang="fr-FR" dirty="0" smtClean="0"/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showed</a:t>
            </a:r>
            <a:r>
              <a:rPr lang="fr-FR" dirty="0" smtClean="0"/>
              <a:t> </a:t>
            </a:r>
            <a:r>
              <a:rPr lang="fr-FR" dirty="0"/>
              <a:t>the relevance of </a:t>
            </a:r>
            <a:r>
              <a:rPr lang="fr-FR" dirty="0" err="1"/>
              <a:t>even</a:t>
            </a:r>
            <a:r>
              <a:rPr lang="fr-FR" dirty="0"/>
              <a:t> a simple </a:t>
            </a:r>
            <a:r>
              <a:rPr lang="fr-FR" dirty="0" err="1"/>
              <a:t>Intraday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model</a:t>
            </a:r>
          </a:p>
          <a:p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for a more </a:t>
            </a:r>
            <a:r>
              <a:rPr lang="fr-FR" dirty="0" err="1" smtClean="0"/>
              <a:t>general</a:t>
            </a:r>
            <a:r>
              <a:rPr lang="fr-FR" dirty="0" smtClean="0"/>
              <a:t> RES </a:t>
            </a:r>
            <a:r>
              <a:rPr lang="fr-FR" dirty="0" err="1" smtClean="0"/>
              <a:t>aggregator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9D60E6-178A-46BC-B9A0-5C03402441F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3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573721" y="150442"/>
            <a:ext cx="441327" cy="3042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 descr="MyBeautifullASEO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" t="3837" r="996" b="2038"/>
          <a:stretch/>
        </p:blipFill>
        <p:spPr>
          <a:xfrm>
            <a:off x="0" y="1811339"/>
            <a:ext cx="9149773" cy="542193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08"/>
          <a:stretch/>
        </p:blipFill>
        <p:spPr>
          <a:xfrm>
            <a:off x="9283606" y="4705602"/>
            <a:ext cx="526439" cy="46990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448"/>
          <a:stretch/>
        </p:blipFill>
        <p:spPr>
          <a:xfrm>
            <a:off x="9270402" y="3734391"/>
            <a:ext cx="691261" cy="497182"/>
          </a:xfrm>
          <a:prstGeom prst="rect">
            <a:avLst/>
          </a:prstGeom>
        </p:spPr>
      </p:pic>
      <p:pic>
        <p:nvPicPr>
          <p:cNvPr id="10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046" y="1890329"/>
            <a:ext cx="487999" cy="335999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775" y="6544443"/>
            <a:ext cx="753892" cy="390907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727" y="5727961"/>
            <a:ext cx="606638" cy="354826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077" y="3212556"/>
            <a:ext cx="545288" cy="268909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945" y="2763608"/>
            <a:ext cx="937529" cy="2715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015682" y="1654806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endParaRPr lang="fr-FR" dirty="0"/>
          </a:p>
        </p:txBody>
      </p:sp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402" y="2369953"/>
            <a:ext cx="413265" cy="1992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66818" y="1395040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endParaRPr lang="fr-FR" dirty="0"/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2124076" y="1148476"/>
            <a:ext cx="7837488" cy="662100"/>
          </a:xfrm>
        </p:spPr>
        <p:txBody>
          <a:bodyPr/>
          <a:lstStyle/>
          <a:p>
            <a:r>
              <a:rPr lang="fr-FR" noProof="0" dirty="0" err="1" smtClean="0"/>
              <a:t>Aggregator</a:t>
            </a:r>
            <a:r>
              <a:rPr lang="fr-FR" noProof="0" dirty="0" smtClean="0"/>
              <a:t> </a:t>
            </a:r>
            <a:r>
              <a:rPr lang="fr-FR" noProof="0" dirty="0" err="1" smtClean="0"/>
              <a:t>dash-board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0" y="-55326"/>
            <a:ext cx="10080987" cy="7600272"/>
            <a:chOff x="-965984" y="-119508"/>
            <a:chExt cx="10080987" cy="7600272"/>
          </a:xfrm>
        </p:grpSpPr>
        <p:sp>
          <p:nvSpPr>
            <p:cNvPr id="79" name="Rectangle 78"/>
            <p:cNvSpPr/>
            <p:nvPr/>
          </p:nvSpPr>
          <p:spPr>
            <a:xfrm>
              <a:off x="-965984" y="-78911"/>
              <a:ext cx="1008062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65622" y="-119508"/>
              <a:ext cx="10080625" cy="771525"/>
            </a:xfrm>
            <a:prstGeom prst="rect">
              <a:avLst/>
            </a:prstGeom>
          </p:spPr>
        </p:pic>
      </p:grpSp>
      <p:sp>
        <p:nvSpPr>
          <p:cNvPr id="114" name="Rectangle à coins arrondis 113"/>
          <p:cNvSpPr/>
          <p:nvPr/>
        </p:nvSpPr>
        <p:spPr>
          <a:xfrm>
            <a:off x="3989434" y="994273"/>
            <a:ext cx="2131381" cy="1774146"/>
          </a:xfrm>
          <a:prstGeom prst="round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2">
                <a:lumMod val="65000"/>
              </a:schemeClr>
            </a:solidFill>
            <a:prstDash val="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latin typeface="Arial"/>
              <a:cs typeface="Arial"/>
            </a:endParaRPr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317" y="1035992"/>
            <a:ext cx="1446787" cy="1446787"/>
          </a:xfrm>
          <a:prstGeom prst="rect">
            <a:avLst/>
          </a:prstGeom>
        </p:spPr>
      </p:pic>
      <p:sp>
        <p:nvSpPr>
          <p:cNvPr id="113" name="Rectangle à coins arrondis 112"/>
          <p:cNvSpPr/>
          <p:nvPr/>
        </p:nvSpPr>
        <p:spPr>
          <a:xfrm>
            <a:off x="289733" y="994273"/>
            <a:ext cx="2163416" cy="1774146"/>
          </a:xfrm>
          <a:prstGeom prst="round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2">
                <a:lumMod val="65000"/>
              </a:schemeClr>
            </a:solidFill>
            <a:prstDash val="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latin typeface="Arial"/>
              <a:cs typeface="Arial"/>
            </a:endParaRPr>
          </a:p>
        </p:txBody>
      </p:sp>
      <p:sp>
        <p:nvSpPr>
          <p:cNvPr id="43" name="Rectangle à coins arrondis 42"/>
          <p:cNvSpPr>
            <a:spLocks noChangeAspect="1"/>
          </p:cNvSpPr>
          <p:nvPr/>
        </p:nvSpPr>
        <p:spPr>
          <a:xfrm>
            <a:off x="234030" y="2315738"/>
            <a:ext cx="2342703" cy="412970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err="1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EnR</a:t>
            </a: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intermittente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8" y="1051421"/>
            <a:ext cx="1460812" cy="1460812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3820900" y="3626955"/>
            <a:ext cx="2448187" cy="1692951"/>
            <a:chOff x="3820900" y="3626955"/>
            <a:chExt cx="2448187" cy="1692951"/>
          </a:xfrm>
        </p:grpSpPr>
        <p:sp>
          <p:nvSpPr>
            <p:cNvPr id="115" name="Rectangle à coins arrondis 114"/>
            <p:cNvSpPr/>
            <p:nvPr/>
          </p:nvSpPr>
          <p:spPr>
            <a:xfrm>
              <a:off x="3820900" y="3626955"/>
              <a:ext cx="2448187" cy="1651397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>
              <a:solidFill>
                <a:srgbClr val="008000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2963" y="3659007"/>
              <a:ext cx="2277843" cy="1320613"/>
            </a:xfrm>
            <a:prstGeom prst="roundRect">
              <a:avLst>
                <a:gd name="adj" fmla="val 16667"/>
              </a:avLst>
            </a:prstGeom>
            <a:ln w="12700">
              <a:noFill/>
            </a:ln>
            <a:effectLst/>
          </p:spPr>
        </p:pic>
        <p:sp>
          <p:nvSpPr>
            <p:cNvPr id="28" name="ZoneTexte 27"/>
            <p:cNvSpPr txBox="1"/>
            <p:nvPr/>
          </p:nvSpPr>
          <p:spPr>
            <a:xfrm>
              <a:off x="4352819" y="4979620"/>
              <a:ext cx="1432963" cy="340286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400" dirty="0" smtClean="0">
                  <a:latin typeface="Arial"/>
                  <a:cs typeface="Arial"/>
                </a:rPr>
                <a:t>Agrégateur</a:t>
              </a:r>
              <a:endParaRPr lang="fr-FR" sz="1400" dirty="0">
                <a:latin typeface="Arial"/>
                <a:cs typeface="Arial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885135" y="2231100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rgbClr val="0D8136"/>
                </a:solidFill>
                <a:latin typeface="Adobe Devanagari"/>
                <a:cs typeface="Adobe Devanagari"/>
              </a:rPr>
              <a:t>Monitore</a:t>
            </a:r>
            <a:endParaRPr lang="fr-FR" dirty="0" smtClean="0">
              <a:solidFill>
                <a:srgbClr val="0D8136"/>
              </a:solidFill>
              <a:latin typeface="Adobe Devanagari"/>
              <a:cs typeface="Adobe Devanaga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74262" y="2890514"/>
            <a:ext cx="1264968" cy="269339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Paie écarts</a:t>
            </a:r>
            <a:b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</a:b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plan production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5" b="97731" l="10000" r="6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92" y="1055742"/>
            <a:ext cx="1155409" cy="120645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988" y="1118330"/>
            <a:ext cx="507073" cy="488691"/>
          </a:xfrm>
          <a:prstGeom prst="rect">
            <a:avLst/>
          </a:prstGeom>
        </p:spPr>
      </p:pic>
      <p:cxnSp>
        <p:nvCxnSpPr>
          <p:cNvPr id="50" name="Connecteur droit avec flèche 49"/>
          <p:cNvCxnSpPr/>
          <p:nvPr/>
        </p:nvCxnSpPr>
        <p:spPr>
          <a:xfrm flipH="1" flipV="1">
            <a:off x="2601656" y="2175998"/>
            <a:ext cx="1286356" cy="84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Rectangle à coins arrondis 69"/>
          <p:cNvSpPr>
            <a:spLocks noChangeAspect="1"/>
          </p:cNvSpPr>
          <p:nvPr/>
        </p:nvSpPr>
        <p:spPr>
          <a:xfrm>
            <a:off x="4203607" y="2375143"/>
            <a:ext cx="1775145" cy="472517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Réseau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907902" y="1379084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rgbClr val="0D8136"/>
                </a:solidFill>
                <a:latin typeface="Adobe Devanagari"/>
                <a:cs typeface="Adobe Devanagari"/>
              </a:rPr>
              <a:t>Produit</a:t>
            </a:r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2601656" y="1737678"/>
            <a:ext cx="1358536" cy="77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" name="Grouper 3"/>
          <p:cNvGrpSpPr/>
          <p:nvPr/>
        </p:nvGrpSpPr>
        <p:grpSpPr>
          <a:xfrm>
            <a:off x="7391576" y="994273"/>
            <a:ext cx="2944770" cy="1895058"/>
            <a:chOff x="7391576" y="994273"/>
            <a:chExt cx="2944770" cy="1895058"/>
          </a:xfrm>
        </p:grpSpPr>
        <p:sp>
          <p:nvSpPr>
            <p:cNvPr id="108" name="Rectangle à coins arrondis 107"/>
            <p:cNvSpPr/>
            <p:nvPr/>
          </p:nvSpPr>
          <p:spPr>
            <a:xfrm>
              <a:off x="7824086" y="994273"/>
              <a:ext cx="2089738" cy="1774146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>
              <a:solidFill>
                <a:schemeClr val="bg2">
                  <a:lumMod val="65000"/>
                </a:schemeClr>
              </a:solidFill>
              <a:prstDash val="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82" name="Grouper 81"/>
            <p:cNvGrpSpPr/>
            <p:nvPr/>
          </p:nvGrpSpPr>
          <p:grpSpPr>
            <a:xfrm>
              <a:off x="7391576" y="1203010"/>
              <a:ext cx="2944770" cy="1686321"/>
              <a:chOff x="7391576" y="2160028"/>
              <a:chExt cx="2944770" cy="1686321"/>
            </a:xfrm>
          </p:grpSpPr>
          <p:sp>
            <p:nvSpPr>
              <p:cNvPr id="32" name="Rectangle à coins arrondis 31"/>
              <p:cNvSpPr>
                <a:spLocks noChangeAspect="1"/>
              </p:cNvSpPr>
              <p:nvPr/>
            </p:nvSpPr>
            <p:spPr>
              <a:xfrm>
                <a:off x="7391576" y="3262358"/>
                <a:ext cx="2944770" cy="583991"/>
              </a:xfrm>
              <a:prstGeom prst="roundRect">
                <a:avLst>
                  <a:gd name="adj" fmla="val 7497"/>
                </a:avLst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0" rtlCol="0" anchor="t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dirty="0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Marchés de l’énergie</a:t>
                </a:r>
                <a:endParaRPr lang="fr-FR" sz="1400" dirty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endParaRPr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086" b="96142" l="1351" r="99730">
                            <a14:foregroundMark x1="30135" y1="16512" x2="30135" y2="5093"/>
                            <a14:foregroundMark x1="20811" y1="11728" x2="25811" y2="78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15644" y="2160028"/>
                <a:ext cx="1270734" cy="1112751"/>
              </a:xfrm>
              <a:prstGeom prst="rect">
                <a:avLst/>
              </a:prstGeom>
            </p:spPr>
          </p:pic>
        </p:grpSp>
      </p:grpSp>
      <p:sp>
        <p:nvSpPr>
          <p:cNvPr id="7" name="ZoneTexte 6"/>
          <p:cNvSpPr txBox="1"/>
          <p:nvPr/>
        </p:nvSpPr>
        <p:spPr>
          <a:xfrm>
            <a:off x="6287616" y="1419324"/>
            <a:ext cx="1298576" cy="326503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rgbClr val="0D8136"/>
                </a:solidFill>
                <a:latin typeface="Adobe Devanagari"/>
                <a:cs typeface="Adobe Devanagari"/>
              </a:rPr>
              <a:t>Engage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219209" y="1779307"/>
            <a:ext cx="143388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814104" y="1848267"/>
            <a:ext cx="2244089" cy="32773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(plan de production)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764993" y="3821247"/>
            <a:ext cx="914400" cy="427113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latin typeface="Adobe Devanagari"/>
                <a:cs typeface="Adobe Devanagari"/>
              </a:rPr>
              <a:t>Agrège</a:t>
            </a:r>
            <a:endParaRPr lang="fr-FR" dirty="0">
              <a:latin typeface="Adobe Devanagari"/>
              <a:cs typeface="Adobe Devanagari"/>
            </a:endParaRPr>
          </a:p>
        </p:txBody>
      </p:sp>
      <p:cxnSp>
        <p:nvCxnSpPr>
          <p:cNvPr id="97" name="Connecteur en arc 96"/>
          <p:cNvCxnSpPr/>
          <p:nvPr/>
        </p:nvCxnSpPr>
        <p:spPr>
          <a:xfrm rot="16200000" flipH="1">
            <a:off x="2191247" y="2938978"/>
            <a:ext cx="1203398" cy="1315744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2374790" y="3233955"/>
            <a:ext cx="914400" cy="265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Rémunère</a:t>
            </a:r>
            <a:endParaRPr lang="fr-FR" dirty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3074099" y="1848267"/>
            <a:ext cx="4453051" cy="5224748"/>
            <a:chOff x="3074099" y="1848267"/>
            <a:chExt cx="4453051" cy="5224748"/>
          </a:xfrm>
        </p:grpSpPr>
        <p:pic>
          <p:nvPicPr>
            <p:cNvPr id="12" name="Image 11" descr="latex-image-1.pdf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5024" y="2079104"/>
              <a:ext cx="539583" cy="303991"/>
            </a:xfrm>
            <a:prstGeom prst="rect">
              <a:avLst/>
            </a:prstGeom>
          </p:spPr>
        </p:pic>
        <p:pic>
          <p:nvPicPr>
            <p:cNvPr id="16" name="Image 15" descr="latex-image-1.pdf"/>
            <p:cNvPicPr>
              <a:picLocks noChangeAspect="1"/>
            </p:cNvPicPr>
            <p:nvPr/>
          </p:nvPicPr>
          <p:blipFill>
            <a:blip r:embed="rId1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506" y="3410407"/>
              <a:ext cx="522263" cy="216548"/>
            </a:xfrm>
            <a:prstGeom prst="rect">
              <a:avLst/>
            </a:prstGeom>
          </p:spPr>
        </p:pic>
        <p:pic>
          <p:nvPicPr>
            <p:cNvPr id="17" name="Image 16" descr="latex-image-1.pdf"/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0527" y="3149414"/>
              <a:ext cx="476623" cy="218452"/>
            </a:xfrm>
            <a:prstGeom prst="rect">
              <a:avLst/>
            </a:prstGeom>
          </p:spPr>
        </p:pic>
        <p:pic>
          <p:nvPicPr>
            <p:cNvPr id="21" name="Image 20" descr="latex-image-1.pdf"/>
            <p:cNvPicPr>
              <a:picLocks noChangeAspect="1"/>
            </p:cNvPicPr>
            <p:nvPr/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203" y="3217746"/>
              <a:ext cx="739117" cy="227952"/>
            </a:xfrm>
            <a:prstGeom prst="rect">
              <a:avLst/>
            </a:prstGeom>
          </p:spPr>
        </p:pic>
        <p:pic>
          <p:nvPicPr>
            <p:cNvPr id="22" name="Image 21" descr="latex-image-1.pdf"/>
            <p:cNvPicPr>
              <a:picLocks noChangeAspect="1"/>
            </p:cNvPicPr>
            <p:nvPr/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016" y="2976618"/>
              <a:ext cx="714097" cy="228789"/>
            </a:xfrm>
            <a:prstGeom prst="rect">
              <a:avLst/>
            </a:prstGeom>
          </p:spPr>
        </p:pic>
        <p:pic>
          <p:nvPicPr>
            <p:cNvPr id="24" name="Image 23" descr="latex-image-1.pdf"/>
            <p:cNvPicPr>
              <a:picLocks noChangeAspect="1"/>
            </p:cNvPicPr>
            <p:nvPr/>
          </p:nvPicPr>
          <p:blipFill>
            <a:blip r:embed="rId1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099" y="1848267"/>
              <a:ext cx="345618" cy="213954"/>
            </a:xfrm>
            <a:prstGeom prst="rect">
              <a:avLst/>
            </a:prstGeom>
          </p:spPr>
        </p:pic>
        <p:pic>
          <p:nvPicPr>
            <p:cNvPr id="41" name="Image 40" descr="latex-image-1.pdf"/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983" y="6717415"/>
              <a:ext cx="596900" cy="355600"/>
            </a:xfrm>
            <a:prstGeom prst="rect">
              <a:avLst/>
            </a:prstGeom>
          </p:spPr>
        </p:pic>
        <p:pic>
          <p:nvPicPr>
            <p:cNvPr id="42" name="Image 41" descr="latex-image-1.pdf"/>
            <p:cNvPicPr>
              <a:picLocks noChangeAspect="1"/>
            </p:cNvPicPr>
            <p:nvPr/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891" y="6704492"/>
              <a:ext cx="674684" cy="346627"/>
            </a:xfrm>
            <a:prstGeom prst="rect">
              <a:avLst/>
            </a:prstGeom>
          </p:spPr>
        </p:pic>
        <p:pic>
          <p:nvPicPr>
            <p:cNvPr id="44" name="Image 43" descr="latex-image-1.pdf"/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636" y="5166254"/>
              <a:ext cx="401625" cy="291375"/>
            </a:xfrm>
            <a:prstGeom prst="rect">
              <a:avLst/>
            </a:prstGeom>
          </p:spPr>
        </p:pic>
      </p:grpSp>
      <p:sp>
        <p:nvSpPr>
          <p:cNvPr id="116" name="ZoneTexte 115"/>
          <p:cNvSpPr txBox="1"/>
          <p:nvPr/>
        </p:nvSpPr>
        <p:spPr>
          <a:xfrm>
            <a:off x="236758" y="6338864"/>
            <a:ext cx="596560" cy="53564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€</a:t>
            </a:r>
          </a:p>
          <a:p>
            <a:pPr algn="ctr"/>
            <a:endParaRPr lang="fr-FR" dirty="0" smtClean="0">
              <a:solidFill>
                <a:srgbClr val="0D8136"/>
              </a:solidFill>
            </a:endParaRPr>
          </a:p>
          <a:p>
            <a:pPr algn="ctr"/>
            <a:r>
              <a:rPr lang="fr-FR" dirty="0" smtClean="0">
                <a:solidFill>
                  <a:srgbClr val="0D8136"/>
                </a:solidFill>
              </a:rPr>
              <a:t>MWh</a:t>
            </a:r>
            <a:endParaRPr lang="fr-FR" dirty="0">
              <a:solidFill>
                <a:srgbClr val="0D8136"/>
              </a:solidFill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>
            <a:off x="230919" y="7153505"/>
            <a:ext cx="7322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238539" y="6609937"/>
            <a:ext cx="71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Up Arrow 61"/>
          <p:cNvSpPr/>
          <p:nvPr/>
        </p:nvSpPr>
        <p:spPr>
          <a:xfrm>
            <a:off x="4923293" y="2802110"/>
            <a:ext cx="275002" cy="729493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Up Arrow 61"/>
          <p:cNvSpPr/>
          <p:nvPr/>
        </p:nvSpPr>
        <p:spPr>
          <a:xfrm rot="18858699">
            <a:off x="3226643" y="2872127"/>
            <a:ext cx="275002" cy="861252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ZoneTexte 87"/>
          <p:cNvSpPr txBox="1"/>
          <p:nvPr/>
        </p:nvSpPr>
        <p:spPr>
          <a:xfrm>
            <a:off x="258884" y="6051701"/>
            <a:ext cx="2179466" cy="40996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1400" dirty="0" smtClean="0">
                <a:latin typeface="Arial"/>
                <a:cs typeface="Arial"/>
              </a:rPr>
              <a:t>Unités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411" y="6301345"/>
            <a:ext cx="903005" cy="107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84" name="Titre 2"/>
          <p:cNvSpPr>
            <a:spLocks noGrp="1"/>
          </p:cNvSpPr>
          <p:nvPr>
            <p:ph type="title"/>
          </p:nvPr>
        </p:nvSpPr>
        <p:spPr>
          <a:xfrm>
            <a:off x="1435147" y="84664"/>
            <a:ext cx="7837488" cy="583232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&gt;&gt;&gt;  Le métier de l’agrégateur d’</a:t>
            </a:r>
            <a:r>
              <a:rPr lang="fr-FR" dirty="0" err="1" smtClean="0">
                <a:latin typeface="Arial"/>
                <a:cs typeface="Arial"/>
              </a:rPr>
              <a:t>EnR</a:t>
            </a:r>
            <a:r>
              <a:rPr lang="fr-FR" dirty="0" smtClean="0">
                <a:latin typeface="Arial"/>
                <a:cs typeface="Arial"/>
              </a:rPr>
              <a:t> intermittentes</a:t>
            </a:r>
            <a:endParaRPr lang="fr-FR" noProof="0" dirty="0">
              <a:latin typeface="Arial"/>
              <a:cs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064661" y="6216120"/>
            <a:ext cx="8925367" cy="944186"/>
            <a:chOff x="1064661" y="6216120"/>
            <a:chExt cx="8925367" cy="944186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22"/>
            <a:srcRect l="13891" b="9261"/>
            <a:stretch/>
          </p:blipFill>
          <p:spPr>
            <a:xfrm>
              <a:off x="1064661" y="6248677"/>
              <a:ext cx="1400664" cy="911629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23"/>
            <a:srcRect t="15799" r="26025"/>
            <a:stretch/>
          </p:blipFill>
          <p:spPr>
            <a:xfrm>
              <a:off x="8392727" y="6216120"/>
              <a:ext cx="1597301" cy="868949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2576733" y="5361688"/>
            <a:ext cx="5739790" cy="2120803"/>
            <a:chOff x="2576733" y="5361688"/>
            <a:chExt cx="5739790" cy="2120803"/>
          </a:xfrm>
        </p:grpSpPr>
        <p:grpSp>
          <p:nvGrpSpPr>
            <p:cNvPr id="9" name="Grouper 8"/>
            <p:cNvGrpSpPr/>
            <p:nvPr/>
          </p:nvGrpSpPr>
          <p:grpSpPr>
            <a:xfrm>
              <a:off x="2576733" y="5361688"/>
              <a:ext cx="5739790" cy="2120803"/>
              <a:chOff x="2576733" y="5361688"/>
              <a:chExt cx="5739790" cy="2120803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3956658" y="5383426"/>
                <a:ext cx="914400" cy="27510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r>
                  <a:rPr lang="fr-FR" dirty="0" smtClean="0">
                    <a:solidFill>
                      <a:schemeClr val="accent2"/>
                    </a:solidFill>
                    <a:latin typeface="Adobe Devanagari"/>
                    <a:cs typeface="Adobe Devanagari"/>
                  </a:rPr>
                  <a:t>Accumule (+-)</a:t>
                </a:r>
                <a:endParaRPr lang="fr-FR" dirty="0">
                  <a:solidFill>
                    <a:schemeClr val="accent2"/>
                  </a:solidFill>
                  <a:latin typeface="Adobe Devanagari"/>
                  <a:cs typeface="Adobe Devanagari"/>
                </a:endParaRPr>
              </a:p>
            </p:txBody>
          </p:sp>
          <p:grpSp>
            <p:nvGrpSpPr>
              <p:cNvPr id="47" name="Groupe 46"/>
              <p:cNvGrpSpPr/>
              <p:nvPr/>
            </p:nvGrpSpPr>
            <p:grpSpPr>
              <a:xfrm>
                <a:off x="6153107" y="5701479"/>
                <a:ext cx="2163416" cy="1781012"/>
                <a:chOff x="6123830" y="5449264"/>
                <a:chExt cx="2163416" cy="1781012"/>
              </a:xfrm>
            </p:grpSpPr>
            <p:sp>
              <p:nvSpPr>
                <p:cNvPr id="111" name="Rectangle à coins arrondis 110"/>
                <p:cNvSpPr/>
                <p:nvPr/>
              </p:nvSpPr>
              <p:spPr>
                <a:xfrm>
                  <a:off x="6123830" y="5449264"/>
                  <a:ext cx="2163416" cy="1774146"/>
                </a:xfrm>
                <a:prstGeom prst="round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solidFill>
                    <a:schemeClr val="bg2">
                      <a:lumMod val="65000"/>
                    </a:schemeClr>
                  </a:solidFill>
                  <a:prstDash val="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 err="1" smtClean="0">
                    <a:latin typeface="Arial"/>
                    <a:cs typeface="Arial"/>
                  </a:endParaRPr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>
                <a:xfrm>
                  <a:off x="6932185" y="6835056"/>
                  <a:ext cx="644920" cy="39522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>
                  <a:noAutofit/>
                </a:bodyPr>
                <a:lstStyle/>
                <a:p>
                  <a:r>
                    <a:rPr lang="fr-FR" sz="1400" dirty="0" smtClean="0">
                      <a:latin typeface="Arial"/>
                      <a:cs typeface="Arial"/>
                    </a:rPr>
                    <a:t>Garant</a:t>
                  </a:r>
                  <a:endParaRPr lang="fr-FR" sz="140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4" name="ZoneTexte 53"/>
              <p:cNvSpPr txBox="1"/>
              <p:nvPr/>
            </p:nvSpPr>
            <p:spPr>
              <a:xfrm>
                <a:off x="4923293" y="5977153"/>
                <a:ext cx="914400" cy="36171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2"/>
                    </a:solidFill>
                    <a:latin typeface="Adobe Devanagari"/>
                    <a:cs typeface="Adobe Devanagari"/>
                  </a:rPr>
                  <a:t>Couvre</a:t>
                </a:r>
                <a:endParaRPr lang="fr-FR" dirty="0">
                  <a:solidFill>
                    <a:schemeClr val="accent2"/>
                  </a:solidFill>
                  <a:latin typeface="Adobe Devanagari"/>
                  <a:cs typeface="Adobe Devanagari"/>
                </a:endParaRPr>
              </a:p>
            </p:txBody>
          </p:sp>
          <p:grpSp>
            <p:nvGrpSpPr>
              <p:cNvPr id="31" name="Groupe 30"/>
              <p:cNvGrpSpPr/>
              <p:nvPr/>
            </p:nvGrpSpPr>
            <p:grpSpPr>
              <a:xfrm>
                <a:off x="2576733" y="5767166"/>
                <a:ext cx="2012153" cy="1715325"/>
                <a:chOff x="289733" y="5367884"/>
                <a:chExt cx="2163416" cy="1774146"/>
              </a:xfrm>
            </p:grpSpPr>
            <p:sp>
              <p:nvSpPr>
                <p:cNvPr id="112" name="Rectangle à coins arrondis 111"/>
                <p:cNvSpPr/>
                <p:nvPr/>
              </p:nvSpPr>
              <p:spPr>
                <a:xfrm>
                  <a:off x="289733" y="5367884"/>
                  <a:ext cx="2163416" cy="1774146"/>
                </a:xfrm>
                <a:prstGeom prst="round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solidFill>
                    <a:schemeClr val="accent3"/>
                  </a:solidFill>
                  <a:prstDash val="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 err="1" smtClean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90" name="Grouper 89"/>
                <p:cNvGrpSpPr/>
                <p:nvPr/>
              </p:nvGrpSpPr>
              <p:grpSpPr>
                <a:xfrm>
                  <a:off x="438542" y="5662176"/>
                  <a:ext cx="1851175" cy="1477420"/>
                  <a:chOff x="1090786" y="5949359"/>
                  <a:chExt cx="1689715" cy="1318673"/>
                </a:xfrm>
              </p:grpSpPr>
              <p:pic>
                <p:nvPicPr>
                  <p:cNvPr id="10" name="Image 9"/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090786" y="5949359"/>
                    <a:ext cx="1689715" cy="901181"/>
                  </a:xfrm>
                  <a:prstGeom prst="rect">
                    <a:avLst/>
                  </a:prstGeom>
                </p:spPr>
              </p:pic>
              <p:sp>
                <p:nvSpPr>
                  <p:cNvPr id="52" name="ZoneTexte 51"/>
                  <p:cNvSpPr txBox="1"/>
                  <p:nvPr/>
                </p:nvSpPr>
                <p:spPr>
                  <a:xfrm>
                    <a:off x="1238658" y="6902121"/>
                    <a:ext cx="1400921" cy="365911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noAutofit/>
                  </a:bodyPr>
                  <a:lstStyle/>
                  <a:p>
                    <a:pPr algn="ctr"/>
                    <a:r>
                      <a:rPr lang="fr-FR" sz="1400" dirty="0" smtClean="0">
                        <a:latin typeface="Arial"/>
                        <a:cs typeface="Arial"/>
                      </a:rPr>
                      <a:t>Trésorerie</a:t>
                    </a:r>
                    <a:endParaRPr lang="fr-FR" sz="140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6" name="Groupe 5"/>
              <p:cNvGrpSpPr/>
              <p:nvPr/>
            </p:nvGrpSpPr>
            <p:grpSpPr>
              <a:xfrm rot="19994721">
                <a:off x="3526278" y="5361688"/>
                <a:ext cx="515447" cy="273422"/>
                <a:chOff x="2672586" y="5723989"/>
                <a:chExt cx="1032951" cy="336523"/>
              </a:xfrm>
            </p:grpSpPr>
            <p:sp>
              <p:nvSpPr>
                <p:cNvPr id="66" name="Up Arrow 61"/>
                <p:cNvSpPr/>
                <p:nvPr/>
              </p:nvSpPr>
              <p:spPr>
                <a:xfrm rot="15001758">
                  <a:off x="2965711" y="5492385"/>
                  <a:ext cx="275002" cy="861252"/>
                </a:xfrm>
                <a:prstGeom prst="upArrow">
                  <a:avLst>
                    <a:gd name="adj1" fmla="val 50000"/>
                    <a:gd name="adj2" fmla="val 67147"/>
                  </a:avLst>
                </a:prstGeom>
                <a:solidFill>
                  <a:srgbClr val="009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Up Arrow 61"/>
                <p:cNvSpPr/>
                <p:nvPr/>
              </p:nvSpPr>
              <p:spPr>
                <a:xfrm rot="4154478">
                  <a:off x="3137410" y="5430864"/>
                  <a:ext cx="275002" cy="861252"/>
                </a:xfrm>
                <a:prstGeom prst="upArrow">
                  <a:avLst>
                    <a:gd name="adj1" fmla="val 50000"/>
                    <a:gd name="adj2" fmla="val 67147"/>
                  </a:avLst>
                </a:prstGeom>
                <a:solidFill>
                  <a:srgbClr val="009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1" name="Up Arrow 61"/>
              <p:cNvSpPr/>
              <p:nvPr/>
            </p:nvSpPr>
            <p:spPr>
              <a:xfrm rot="16241495">
                <a:off x="5225518" y="5935850"/>
                <a:ext cx="275002" cy="950500"/>
              </a:xfrm>
              <a:prstGeom prst="upArrow">
                <a:avLst>
                  <a:gd name="adj1" fmla="val 50000"/>
                  <a:gd name="adj2" fmla="val 67147"/>
                </a:avLst>
              </a:prstGeom>
              <a:solidFill>
                <a:srgbClr val="009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272" b="88295" l="14409" r="82133"/>
                      </a14:imgEffect>
                    </a14:imgLayer>
                  </a14:imgProps>
                </a:ext>
              </a:extLst>
            </a:blip>
            <a:srcRect l="13212" t="11801" r="16340" b="7782"/>
            <a:stretch/>
          </p:blipFill>
          <p:spPr>
            <a:xfrm>
              <a:off x="6716582" y="5854860"/>
              <a:ext cx="1176736" cy="1339404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6051361" y="2916229"/>
            <a:ext cx="1699229" cy="1026086"/>
            <a:chOff x="6051361" y="2916229"/>
            <a:chExt cx="1699229" cy="1026086"/>
          </a:xfrm>
        </p:grpSpPr>
        <p:sp>
          <p:nvSpPr>
            <p:cNvPr id="27" name="ZoneTexte 26"/>
            <p:cNvSpPr txBox="1"/>
            <p:nvPr/>
          </p:nvSpPr>
          <p:spPr>
            <a:xfrm>
              <a:off x="7213346" y="3626955"/>
              <a:ext cx="537244" cy="31536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Vend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  <p:sp>
          <p:nvSpPr>
            <p:cNvPr id="92" name="Up Arrow 61"/>
            <p:cNvSpPr/>
            <p:nvPr/>
          </p:nvSpPr>
          <p:spPr>
            <a:xfrm rot="3229067">
              <a:off x="6575002" y="2863890"/>
              <a:ext cx="275002" cy="861252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Up Arrow 61"/>
            <p:cNvSpPr/>
            <p:nvPr/>
          </p:nvSpPr>
          <p:spPr>
            <a:xfrm rot="14126782">
              <a:off x="6969122" y="3221377"/>
              <a:ext cx="275002" cy="861252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6051361" y="2916229"/>
              <a:ext cx="679238" cy="370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Achète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</p:grp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00" y="3547713"/>
            <a:ext cx="804338" cy="255584"/>
          </a:xfrm>
          <a:prstGeom prst="rect">
            <a:avLst/>
          </a:prstGeom>
        </p:spPr>
      </p:pic>
      <p:pic>
        <p:nvPicPr>
          <p:cNvPr id="33" name="Image 32" descr="latex-image-1.pdf"/>
          <p:cNvPicPr>
            <a:picLocks noChangeAspect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5" y="2066770"/>
            <a:ext cx="482396" cy="316325"/>
          </a:xfrm>
          <a:prstGeom prst="rect">
            <a:avLst/>
          </a:prstGeom>
        </p:spPr>
      </p:pic>
      <p:sp>
        <p:nvSpPr>
          <p:cNvPr id="80" name="Espace réservé du texte 4"/>
          <p:cNvSpPr txBox="1">
            <a:spLocks/>
          </p:cNvSpPr>
          <p:nvPr/>
        </p:nvSpPr>
        <p:spPr bwMode="auto">
          <a:xfrm>
            <a:off x="38733" y="-29688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marL="0" indent="0" algn="r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Tx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191" indent="0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68" indent="0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745" indent="0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936" indent="0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Recap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5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0080627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est la performance de vos prévisions?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Copyright SunHydrO – 06/04/2016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9558" y="2743200"/>
            <a:ext cx="6796585" cy="15149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277256" y="2728334"/>
            <a:ext cx="9803371" cy="21606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10" y="5236196"/>
            <a:ext cx="9812315" cy="13415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56" y="391206"/>
            <a:ext cx="9812317" cy="1951129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2814211" y="2313803"/>
            <a:ext cx="352778" cy="414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2814211" y="4821665"/>
            <a:ext cx="352778" cy="414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554051" y="42402"/>
            <a:ext cx="3179409" cy="39120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Prévision de production </a:t>
            </a:r>
            <a:r>
              <a:rPr lang="fr-FR" dirty="0" err="1" smtClean="0"/>
              <a:t>EnR</a:t>
            </a:r>
            <a:r>
              <a:rPr lang="fr-FR" dirty="0" smtClean="0"/>
              <a:t> éolienne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19031" y="2376952"/>
            <a:ext cx="4590520" cy="39120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Vente sur les marchés </a:t>
            </a:r>
            <a:r>
              <a:rPr lang="fr-FR" dirty="0" err="1" smtClean="0"/>
              <a:t>Day-Ahead</a:t>
            </a:r>
            <a:r>
              <a:rPr lang="fr-FR" dirty="0" smtClean="0"/>
              <a:t> et </a:t>
            </a:r>
            <a:r>
              <a:rPr lang="fr-FR" dirty="0" err="1" smtClean="0"/>
              <a:t>Intraday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239948" y="4929995"/>
            <a:ext cx="1766094" cy="39120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Plan de marche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218639" y="6577701"/>
            <a:ext cx="4066645" cy="39120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/>
              <a:t>Écart par rapport au plan de marche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58" y="6916466"/>
            <a:ext cx="9812315" cy="677899"/>
          </a:xfrm>
          <a:prstGeom prst="rect">
            <a:avLst/>
          </a:prstGeom>
        </p:spPr>
      </p:pic>
      <p:sp>
        <p:nvSpPr>
          <p:cNvPr id="21" name="Flèche vers le bas 20"/>
          <p:cNvSpPr/>
          <p:nvPr/>
        </p:nvSpPr>
        <p:spPr>
          <a:xfrm>
            <a:off x="2814211" y="6554375"/>
            <a:ext cx="352778" cy="414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113128" y="5855642"/>
            <a:ext cx="0" cy="531223"/>
          </a:xfrm>
          <a:prstGeom prst="straightConnector1">
            <a:avLst/>
          </a:prstGeom>
          <a:ln w="28575">
            <a:solidFill>
              <a:srgbClr val="FF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7981" y="2754071"/>
            <a:ext cx="2272632" cy="3438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Vente sur le </a:t>
            </a:r>
            <a:r>
              <a:rPr lang="fr-FR" dirty="0" err="1" smtClean="0">
                <a:solidFill>
                  <a:schemeClr val="tx1"/>
                </a:solidFill>
              </a:rPr>
              <a:t>Day-Ahead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981" y="3140162"/>
            <a:ext cx="2113128" cy="2972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Vente sur le </a:t>
            </a:r>
            <a:r>
              <a:rPr lang="fr-FR" dirty="0" err="1" smtClean="0">
                <a:solidFill>
                  <a:schemeClr val="tx1"/>
                </a:solidFill>
              </a:rPr>
              <a:t>Intraday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980" y="3515436"/>
            <a:ext cx="1437611" cy="355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Engagement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2739" y="790323"/>
            <a:ext cx="1335901" cy="578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réalisé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0158" y="401296"/>
            <a:ext cx="1326953" cy="355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Tirage </a:t>
            </a:r>
            <a:r>
              <a:rPr lang="fr-FR" dirty="0" err="1" smtClean="0">
                <a:solidFill>
                  <a:schemeClr val="tx1"/>
                </a:solidFill>
              </a:rPr>
              <a:t>v.a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1458640" y="1079744"/>
            <a:ext cx="969956" cy="730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458640" y="624642"/>
            <a:ext cx="732469" cy="165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350613" y="2973565"/>
            <a:ext cx="367633" cy="897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166796" y="3322817"/>
            <a:ext cx="261800" cy="5479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503952" y="3596770"/>
            <a:ext cx="261800" cy="547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7980" y="5133308"/>
            <a:ext cx="1335901" cy="355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Production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295400" y="5650494"/>
            <a:ext cx="895709" cy="221008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7980" y="5523518"/>
            <a:ext cx="1437611" cy="355287"/>
          </a:xfrm>
          <a:prstGeom prst="rect">
            <a:avLst/>
          </a:prstGeom>
          <a:ln>
            <a:solidFill>
              <a:srgbClr val="A6A6A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Engagement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1409267" y="5321200"/>
            <a:ext cx="757529" cy="32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89442" y="6634022"/>
            <a:ext cx="740231" cy="355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Écarts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929673" y="6828633"/>
            <a:ext cx="1183455" cy="245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866912" y="6137972"/>
            <a:ext cx="1246216" cy="655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534" y="604157"/>
            <a:ext cx="531030" cy="304851"/>
          </a:xfrm>
          <a:prstGeom prst="rect">
            <a:avLst/>
          </a:prstGeom>
        </p:spPr>
      </p:pic>
      <p:pic>
        <p:nvPicPr>
          <p:cNvPr id="46" name="Image 45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0" t="2" r="-1698" b="531"/>
          <a:stretch/>
        </p:blipFill>
        <p:spPr>
          <a:xfrm>
            <a:off x="9325096" y="3154930"/>
            <a:ext cx="685004" cy="362730"/>
          </a:xfrm>
          <a:prstGeom prst="rect">
            <a:avLst/>
          </a:prstGeom>
        </p:spPr>
      </p:pic>
      <p:pic>
        <p:nvPicPr>
          <p:cNvPr id="47" name="Image 4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110" y="6828634"/>
            <a:ext cx="408779" cy="233588"/>
          </a:xfrm>
          <a:prstGeom prst="rect">
            <a:avLst/>
          </a:prstGeom>
        </p:spPr>
      </p:pic>
      <p:pic>
        <p:nvPicPr>
          <p:cNvPr id="49" name="Image 4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055" y="7147977"/>
            <a:ext cx="378893" cy="175915"/>
          </a:xfrm>
          <a:prstGeom prst="rect">
            <a:avLst/>
          </a:prstGeom>
        </p:spPr>
      </p:pic>
      <p:pic>
        <p:nvPicPr>
          <p:cNvPr id="50" name="Image 49" descr="latex-image-1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r="3616"/>
          <a:stretch/>
        </p:blipFill>
        <p:spPr>
          <a:xfrm>
            <a:off x="8176679" y="5488595"/>
            <a:ext cx="1784885" cy="319245"/>
          </a:xfrm>
          <a:prstGeom prst="rect">
            <a:avLst/>
          </a:prstGeom>
        </p:spPr>
      </p:pic>
      <p:pic>
        <p:nvPicPr>
          <p:cNvPr id="51" name="Image 50" descr="latex-image-1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r="49975"/>
          <a:stretch/>
        </p:blipFill>
        <p:spPr>
          <a:xfrm>
            <a:off x="9348647" y="2813942"/>
            <a:ext cx="549402" cy="3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" y="1798286"/>
            <a:ext cx="10080629" cy="545713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Sun’R has developed 120+ solar PV power plants, and operates 70+ on its own behalf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Sun’R</a:t>
            </a:r>
            <a:endParaRPr lang="en-US" dirty="0"/>
          </a:p>
        </p:txBody>
      </p:sp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352" y="2575860"/>
            <a:ext cx="6731921" cy="3798618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</p:spPr>
      </p:pic>
      <p:pic>
        <p:nvPicPr>
          <p:cNvPr id="7" name="Espace réservé du contenu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0" t="7799" r="1190" b="-1600"/>
          <a:stretch/>
        </p:blipFill>
        <p:spPr>
          <a:xfrm>
            <a:off x="-72927" y="1818426"/>
            <a:ext cx="2630238" cy="180022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49" y="1818651"/>
            <a:ext cx="2425349" cy="17659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551" y="3584557"/>
            <a:ext cx="2431147" cy="1781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555340"/>
            <a:ext cx="2533351" cy="17900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313" y="5345415"/>
            <a:ext cx="2535314" cy="18952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698" y="1818651"/>
            <a:ext cx="2576745" cy="1800000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19" y="1818651"/>
            <a:ext cx="2546408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345416"/>
            <a:ext cx="2527552" cy="19099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313" y="3584556"/>
            <a:ext cx="2535314" cy="17608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699" y="3584557"/>
            <a:ext cx="2619344" cy="17608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454" y="5345416"/>
            <a:ext cx="2425244" cy="190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698" y="5345416"/>
            <a:ext cx="2619344" cy="190517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SunHydrO – Distributed Pumped Hydro Storage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Small is beautiful 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5569" r="7953" b="17626"/>
          <a:stretch/>
        </p:blipFill>
        <p:spPr bwMode="auto">
          <a:xfrm>
            <a:off x="542735" y="4162063"/>
            <a:ext cx="1874540" cy="6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851024" y="6041445"/>
            <a:ext cx="6378576" cy="1201858"/>
            <a:chOff x="1535714" y="5934736"/>
            <a:chExt cx="7009196" cy="13206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4" y="5934736"/>
              <a:ext cx="7009196" cy="1247156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</p:spPr>
        </p:pic>
        <p:sp>
          <p:nvSpPr>
            <p:cNvPr id="2" name="Rectangle 1"/>
            <p:cNvSpPr/>
            <p:nvPr/>
          </p:nvSpPr>
          <p:spPr>
            <a:xfrm>
              <a:off x="1535714" y="5934736"/>
              <a:ext cx="7009195" cy="132068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Tackle</a:t>
            </a:r>
            <a:r>
              <a:rPr lang="fr-FR" dirty="0" smtClean="0"/>
              <a:t> the issues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715E9-D047-4D85-8C1C-DEE544B8BA06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28" y="1859280"/>
            <a:ext cx="7540808" cy="42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52399" y="5989908"/>
            <a:ext cx="9775827" cy="1170258"/>
            <a:chOff x="171450" y="5989908"/>
            <a:chExt cx="9775827" cy="1170258"/>
          </a:xfrm>
        </p:grpSpPr>
        <p:sp>
          <p:nvSpPr>
            <p:cNvPr id="10" name="Pentagone 9"/>
            <p:cNvSpPr/>
            <p:nvPr/>
          </p:nvSpPr>
          <p:spPr>
            <a:xfrm>
              <a:off x="171450" y="6153150"/>
              <a:ext cx="1125198" cy="843774"/>
            </a:xfrm>
            <a:prstGeom prst="homePlate">
              <a:avLst>
                <a:gd name="adj" fmla="val 541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447800" y="5989908"/>
              <a:ext cx="8499477" cy="117025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400" dirty="0" smtClean="0"/>
                <a:t>RES </a:t>
              </a:r>
              <a:r>
                <a:rPr lang="fr-FR" sz="2400" dirty="0" err="1" smtClean="0"/>
                <a:t>integration</a:t>
              </a:r>
              <a:r>
                <a:rPr lang="fr-FR" sz="2400" dirty="0" smtClean="0"/>
                <a:t> management </a:t>
              </a:r>
              <a:r>
                <a:rPr lang="fr-FR" sz="2400" dirty="0" err="1" smtClean="0"/>
                <a:t>will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become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critical</a:t>
              </a:r>
              <a:r>
                <a:rPr lang="fr-FR" sz="2400" dirty="0" smtClean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2400" dirty="0" smtClean="0"/>
                <a:t>At national/</a:t>
              </a:r>
              <a:r>
                <a:rPr lang="fr-FR" sz="2400" dirty="0" err="1" smtClean="0"/>
                <a:t>European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level</a:t>
              </a:r>
              <a:r>
                <a:rPr lang="fr-FR" sz="2400" dirty="0" smtClean="0"/>
                <a:t> : </a:t>
              </a:r>
              <a:r>
                <a:rPr lang="fr-FR" sz="2400" dirty="0" err="1" smtClean="0"/>
                <a:t>only</a:t>
              </a:r>
              <a:r>
                <a:rPr lang="fr-FR" sz="2400" dirty="0" smtClean="0"/>
                <a:t> in case of </a:t>
              </a:r>
              <a:r>
                <a:rPr lang="fr-FR" sz="2400" dirty="0" err="1" smtClean="0"/>
                <a:t>strong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dephasing</a:t>
              </a:r>
              <a:r>
                <a:rPr lang="fr-FR" sz="2400" dirty="0" smtClean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2400" dirty="0" smtClean="0"/>
                <a:t>At local </a:t>
              </a:r>
              <a:r>
                <a:rPr lang="fr-FR" sz="2400" dirty="0" err="1" smtClean="0"/>
                <a:t>level</a:t>
              </a:r>
              <a:r>
                <a:rPr lang="fr-FR" sz="2400" dirty="0" smtClean="0"/>
                <a:t> : </a:t>
              </a:r>
              <a:r>
                <a:rPr lang="fr-FR" sz="2400" dirty="0" err="1" smtClean="0"/>
                <a:t>continuously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tricky</a:t>
              </a:r>
              <a:r>
                <a:rPr lang="fr-FR" sz="2400" dirty="0" smtClean="0"/>
                <a:t> due to </a:t>
              </a:r>
              <a:r>
                <a:rPr lang="fr-FR" sz="2400" dirty="0" err="1" smtClean="0"/>
                <a:t>intermittency</a:t>
              </a:r>
              <a:r>
                <a:rPr lang="fr-FR" sz="2400" dirty="0" smtClean="0"/>
                <a:t> </a:t>
              </a:r>
              <a:endParaRPr lang="fr-FR" sz="2400" dirty="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152399" y="2758116"/>
            <a:ext cx="2230029" cy="2445770"/>
          </a:xfrm>
          <a:prstGeom prst="roundRect">
            <a:avLst>
              <a:gd name="adj" fmla="val 8200"/>
            </a:avLst>
          </a:prstGeom>
          <a:gradFill>
            <a:gsLst>
              <a:gs pos="0">
                <a:srgbClr val="FFC000"/>
              </a:gs>
              <a:gs pos="35000">
                <a:srgbClr val="FDEB07"/>
              </a:gs>
              <a:gs pos="100000">
                <a:srgbClr val="FFFF0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 « profusion </a:t>
            </a:r>
            <a:r>
              <a:rPr lang="fr-FR" dirty="0" err="1" smtClean="0"/>
              <a:t>effect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beneficial</a:t>
            </a:r>
            <a:r>
              <a:rPr lang="fr-FR" dirty="0" smtClean="0"/>
              <a:t> at a large </a:t>
            </a:r>
            <a:r>
              <a:rPr lang="fr-FR" dirty="0" err="1" smtClean="0"/>
              <a:t>scale</a:t>
            </a:r>
            <a:r>
              <a:rPr lang="fr-FR" dirty="0" smtClean="0"/>
              <a:t> but </a:t>
            </a:r>
            <a:r>
              <a:rPr lang="fr-FR" dirty="0" err="1" smtClean="0"/>
              <a:t>conceals</a:t>
            </a:r>
            <a:r>
              <a:rPr lang="fr-FR" dirty="0" smtClean="0"/>
              <a:t> the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variability</a:t>
            </a:r>
            <a:r>
              <a:rPr lang="fr-FR" dirty="0" smtClean="0"/>
              <a:t> at the </a:t>
            </a:r>
            <a:r>
              <a:rPr lang="fr-FR" dirty="0" err="1" smtClean="0"/>
              <a:t>park</a:t>
            </a:r>
            <a:r>
              <a:rPr lang="fr-FR" dirty="0" smtClean="0"/>
              <a:t> or 20kV/60kV transformer station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801141" y="2084837"/>
            <a:ext cx="7862375" cy="4922553"/>
            <a:chOff x="1127760" y="2084837"/>
            <a:chExt cx="7535756" cy="4687369"/>
          </a:xfrm>
        </p:grpSpPr>
        <p:sp>
          <p:nvSpPr>
            <p:cNvPr id="27" name="Ellipse 26"/>
            <p:cNvSpPr/>
            <p:nvPr/>
          </p:nvSpPr>
          <p:spPr>
            <a:xfrm>
              <a:off x="1247098" y="2283128"/>
              <a:ext cx="7347175" cy="4046732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242722" y="2084837"/>
              <a:ext cx="7347175" cy="404673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201379" y="2725474"/>
              <a:ext cx="7347175" cy="4046732"/>
            </a:xfrm>
            <a:prstGeom prst="ellipse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316341" y="2527183"/>
              <a:ext cx="7347175" cy="4046732"/>
            </a:xfrm>
            <a:prstGeom prst="ellipse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127760" y="2786310"/>
              <a:ext cx="7347175" cy="3040369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0" name="Picture 6" descr="Logo Eiffage Travaux Publ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55" y="6038775"/>
            <a:ext cx="1806309" cy="5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4440607" y="6576760"/>
            <a:ext cx="2233206" cy="36415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fr-FR" sz="1400" b="1" dirty="0" smtClean="0"/>
              <a:t>Civil engineering</a:t>
            </a:r>
            <a:endParaRPr lang="fr-FR" sz="14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152808" y="3512458"/>
            <a:ext cx="3726836" cy="152126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6" y="1062880"/>
            <a:ext cx="7837488" cy="764629"/>
          </a:xfrm>
        </p:spPr>
        <p:txBody>
          <a:bodyPr vert="horz" lIns="39683" tIns="39683" rIns="39683" bIns="39683" rtlCol="0" anchor="t">
            <a:noAutofit/>
          </a:bodyPr>
          <a:lstStyle/>
          <a:p>
            <a:r>
              <a:rPr lang="en-US" dirty="0" smtClean="0"/>
              <a:t>Agile partners to bring flexibility to the electrical system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0028-6A2E-40D5-B52F-960D2969D7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climpact.com/sites/default/files/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85" y="1873102"/>
            <a:ext cx="3817804" cy="7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2"/>
          <a:stretch/>
        </p:blipFill>
        <p:spPr bwMode="auto">
          <a:xfrm>
            <a:off x="3239892" y="1952866"/>
            <a:ext cx="2213211" cy="8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logo_clemessy_quad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91" y="6063650"/>
            <a:ext cx="2421180" cy="4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ucp.ensta-paristech.fr/orga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13" y="5310142"/>
            <a:ext cx="1039818" cy="10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educnet.enpc.fr/file.php/1/Logo_EcoledesPonts_simple_coule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1968" y="5229887"/>
            <a:ext cx="1089763" cy="1239045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0" y="3660152"/>
            <a:ext cx="1988464" cy="12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28" y="5885860"/>
            <a:ext cx="947161" cy="101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http://www.sunr.fr/img/logo-SUNR-gra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0" y="1916644"/>
            <a:ext cx="1612313" cy="10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02" y="3486382"/>
            <a:ext cx="1319928" cy="117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9" y="3742711"/>
            <a:ext cx="3173686" cy="1060760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5837" r="8871" b="10031"/>
          <a:stretch/>
        </p:blipFill>
        <p:spPr>
          <a:xfrm>
            <a:off x="7145973" y="4806950"/>
            <a:ext cx="2540001" cy="876300"/>
          </a:xfrm>
          <a:prstGeom prst="rect">
            <a:avLst/>
          </a:prstGeom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-13184" y="2993631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Solar PV generation</a:t>
            </a:r>
            <a:endParaRPr lang="en-US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4732" y="4821811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Aggregator</a:t>
            </a:r>
            <a:endParaRPr lang="en-US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01141" y="6468932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Optimal control R&amp;D</a:t>
            </a:r>
            <a:endParaRPr lang="en-US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684118" y="6841188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Turbines</a:t>
            </a:r>
            <a:endParaRPr lang="en-US" sz="1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205383" y="5677959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Hydro engineering</a:t>
            </a:r>
            <a:endParaRPr lang="en-US" sz="1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719691" y="6517535"/>
            <a:ext cx="2421180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Electrical engineering</a:t>
            </a:r>
            <a:endParaRPr lang="en-US" sz="1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708449" y="2647847"/>
            <a:ext cx="2949677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RES generation forecast</a:t>
            </a:r>
            <a:endParaRPr lang="en-US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986746" y="2743969"/>
            <a:ext cx="2949677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Data management</a:t>
            </a:r>
            <a:endParaRPr lang="en-US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233427" y="4643268"/>
            <a:ext cx="2949677" cy="3948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400" b="1" dirty="0" smtClean="0"/>
              <a:t>Innovation management</a:t>
            </a:r>
            <a:endParaRPr lang="en-US" sz="14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èche droite 22"/>
          <p:cNvSpPr/>
          <p:nvPr/>
        </p:nvSpPr>
        <p:spPr>
          <a:xfrm rot="2700000">
            <a:off x="3405921" y="3048437"/>
            <a:ext cx="971910" cy="52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Connecteur droit 67"/>
          <p:cNvCxnSpPr/>
          <p:nvPr/>
        </p:nvCxnSpPr>
        <p:spPr>
          <a:xfrm>
            <a:off x="5040312" y="1916431"/>
            <a:ext cx="0" cy="519874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SunHydrO project aims to couple renewable generation with storage to supply electricity and energy services to the system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0E6-178A-46BC-B9A0-5C03402441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74177" y="2279175"/>
            <a:ext cx="2940508" cy="1857363"/>
          </a:xfrm>
          <a:prstGeom prst="roundRect">
            <a:avLst>
              <a:gd name="adj" fmla="val 996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Distributed renewable and variable generation sources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74177" y="4377059"/>
            <a:ext cx="2940508" cy="2012310"/>
          </a:xfrm>
          <a:prstGeom prst="roundRect">
            <a:avLst>
              <a:gd name="adj" fmla="val 996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Electricity Storage Assets (+DSM)</a:t>
            </a:r>
            <a:endParaRPr lang="en-U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ylindre 14"/>
          <p:cNvSpPr/>
          <p:nvPr/>
        </p:nvSpPr>
        <p:spPr>
          <a:xfrm>
            <a:off x="990466" y="4485120"/>
            <a:ext cx="885130" cy="12406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Stockage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ylindre 12"/>
          <p:cNvSpPr/>
          <p:nvPr/>
        </p:nvSpPr>
        <p:spPr>
          <a:xfrm>
            <a:off x="1143623" y="4582787"/>
            <a:ext cx="885130" cy="12406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Stockage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e 77"/>
          <p:cNvGrpSpPr/>
          <p:nvPr/>
        </p:nvGrpSpPr>
        <p:grpSpPr>
          <a:xfrm>
            <a:off x="1296774" y="4680452"/>
            <a:ext cx="885130" cy="1240667"/>
            <a:chOff x="1296774" y="4680452"/>
            <a:chExt cx="885130" cy="1240667"/>
          </a:xfrm>
        </p:grpSpPr>
        <p:sp>
          <p:nvSpPr>
            <p:cNvPr id="14" name="Cylindre 13"/>
            <p:cNvSpPr/>
            <p:nvPr/>
          </p:nvSpPr>
          <p:spPr>
            <a:xfrm>
              <a:off x="1296774" y="4680452"/>
              <a:ext cx="885130" cy="124066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Storage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457" y="4989560"/>
              <a:ext cx="729763" cy="46521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571612" y="3109686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973" y="3060147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334" y="3010608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2695" y="2961069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056" y="2911529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Solar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encrypted-tbn1.gstatic.com/images?q=tbn:ANd9GcSKWjAES-ojM4sU_45RDS0LXUMifUVwJvxsAMInyiOCJaGNyRJT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0" y="2969443"/>
            <a:ext cx="797057" cy="5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923308" y="3073333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73669" y="3023794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24030" y="2974255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Solaire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74391" y="2924715"/>
            <a:ext cx="1014705" cy="8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Wind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www.econostrum.info/photo/art/default/1153723-1485149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15" y="2967030"/>
            <a:ext cx="797057" cy="5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58" y="3734468"/>
            <a:ext cx="1368108" cy="814350"/>
          </a:xfrm>
          <a:prstGeom prst="rect">
            <a:avLst/>
          </a:prstGeom>
          <a:ln>
            <a:solidFill>
              <a:srgbClr val="0D8136"/>
            </a:solidFill>
          </a:ln>
        </p:spPr>
      </p:pic>
      <p:sp>
        <p:nvSpPr>
          <p:cNvPr id="53" name="Rectangle 52"/>
          <p:cNvSpPr/>
          <p:nvPr/>
        </p:nvSpPr>
        <p:spPr bwMode="auto">
          <a:xfrm>
            <a:off x="7773370" y="2485771"/>
            <a:ext cx="1571625" cy="663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Wholesale market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773370" y="3272377"/>
            <a:ext cx="1571625" cy="663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Balancing Market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773370" y="4058983"/>
            <a:ext cx="1571625" cy="663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Capacity Market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73370" y="4845589"/>
            <a:ext cx="1571625" cy="663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Ancillary Services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" name="Flèche droite 56"/>
          <p:cNvSpPr>
            <a:spLocks noChangeArrowheads="1"/>
          </p:cNvSpPr>
          <p:nvPr/>
        </p:nvSpPr>
        <p:spPr bwMode="auto">
          <a:xfrm rot="19229731">
            <a:off x="6453989" y="3246018"/>
            <a:ext cx="1171575" cy="250825"/>
          </a:xfrm>
          <a:prstGeom prst="rightArrow">
            <a:avLst>
              <a:gd name="adj1" fmla="val 50000"/>
              <a:gd name="adj2" fmla="val 4640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58" name="Flèche droite 57"/>
          <p:cNvSpPr/>
          <p:nvPr/>
        </p:nvSpPr>
        <p:spPr>
          <a:xfrm rot="20113626">
            <a:off x="6703453" y="3822734"/>
            <a:ext cx="719138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lèche droite 58"/>
          <p:cNvSpPr/>
          <p:nvPr/>
        </p:nvSpPr>
        <p:spPr>
          <a:xfrm rot="161302">
            <a:off x="6754933" y="4325969"/>
            <a:ext cx="66675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 rot="2664347">
            <a:off x="6617955" y="4872067"/>
            <a:ext cx="80645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773370" y="5632196"/>
            <a:ext cx="1571625" cy="883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pc="-50" dirty="0" smtClean="0">
                <a:solidFill>
                  <a:prstClr val="black"/>
                </a:solidFill>
              </a:rPr>
              <a:t>Network savings </a:t>
            </a:r>
            <a:br>
              <a:rPr lang="en-US" spc="-50" dirty="0" smtClean="0">
                <a:solidFill>
                  <a:prstClr val="black"/>
                </a:solidFill>
              </a:rPr>
            </a:br>
            <a:r>
              <a:rPr lang="en-US" sz="1400" spc="-50" dirty="0" smtClean="0">
                <a:solidFill>
                  <a:prstClr val="black"/>
                </a:solidFill>
              </a:rPr>
              <a:t>(OPEX &amp; CAPEX)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6" name="Flèche droite 65"/>
          <p:cNvSpPr>
            <a:spLocks noChangeArrowheads="1"/>
          </p:cNvSpPr>
          <p:nvPr/>
        </p:nvSpPr>
        <p:spPr bwMode="auto">
          <a:xfrm rot="3197055">
            <a:off x="6330162" y="5430637"/>
            <a:ext cx="1304925" cy="301625"/>
          </a:xfrm>
          <a:prstGeom prst="rightArrow">
            <a:avLst>
              <a:gd name="adj1" fmla="val 50000"/>
              <a:gd name="adj2" fmla="val 3200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9" name="Rectangle à coins arrondis 28"/>
          <p:cNvSpPr/>
          <p:nvPr/>
        </p:nvSpPr>
        <p:spPr>
          <a:xfrm rot="5400000">
            <a:off x="5485108" y="3868799"/>
            <a:ext cx="1700191" cy="8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Stochastic</a:t>
            </a:r>
          </a:p>
          <a:p>
            <a:pPr algn="ctr"/>
            <a:r>
              <a:rPr lang="en-US" dirty="0" smtClean="0"/>
              <a:t>Programming </a:t>
            </a:r>
            <a:endParaRPr lang="en-US" dirty="0"/>
          </a:p>
        </p:txBody>
      </p:sp>
      <p:sp>
        <p:nvSpPr>
          <p:cNvPr id="40" name="Pentagone 39"/>
          <p:cNvSpPr/>
          <p:nvPr/>
        </p:nvSpPr>
        <p:spPr>
          <a:xfrm flipH="1">
            <a:off x="174176" y="6680115"/>
            <a:ext cx="4382817" cy="51435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Modeling &amp; Operation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Pentagone 74"/>
          <p:cNvSpPr/>
          <p:nvPr/>
        </p:nvSpPr>
        <p:spPr>
          <a:xfrm>
            <a:off x="5457929" y="6680115"/>
            <a:ext cx="3887065" cy="5143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Energy &amp; Services sales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 rot="5400000">
            <a:off x="1260918" y="4081057"/>
            <a:ext cx="4202890" cy="417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 &amp; Control</a:t>
            </a:r>
            <a:endParaRPr lang="en-US" dirty="0"/>
          </a:p>
        </p:txBody>
      </p:sp>
      <p:sp>
        <p:nvSpPr>
          <p:cNvPr id="64" name="Double flèche horizontale 63"/>
          <p:cNvSpPr/>
          <p:nvPr/>
        </p:nvSpPr>
        <p:spPr>
          <a:xfrm rot="19250206">
            <a:off x="3486918" y="4732920"/>
            <a:ext cx="991830" cy="4706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ZoneTexte 68"/>
          <p:cNvSpPr txBox="1"/>
          <p:nvPr/>
        </p:nvSpPr>
        <p:spPr>
          <a:xfrm rot="19189601">
            <a:off x="3459440" y="5063273"/>
            <a:ext cx="1432725" cy="28954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600" dirty="0" smtClean="0"/>
              <a:t>Flexibility control</a:t>
            </a:r>
            <a:endParaRPr lang="en-US" sz="1600" dirty="0"/>
          </a:p>
        </p:txBody>
      </p:sp>
      <p:sp>
        <p:nvSpPr>
          <p:cNvPr id="61" name="ZoneTexte 60"/>
          <p:cNvSpPr txBox="1"/>
          <p:nvPr/>
        </p:nvSpPr>
        <p:spPr>
          <a:xfrm>
            <a:off x="7160973" y="1942754"/>
            <a:ext cx="2796419" cy="33642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b="1" dirty="0" smtClean="0"/>
              <a:t>Electricity markets</a:t>
            </a:r>
            <a:endParaRPr lang="en-US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351883" y="1902783"/>
            <a:ext cx="2796419" cy="33642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en-US" b="1" dirty="0" smtClean="0"/>
              <a:t>Energy assets</a:t>
            </a:r>
            <a:endParaRPr lang="en-US" b="1" dirty="0"/>
          </a:p>
        </p:txBody>
      </p:sp>
      <p:sp>
        <p:nvSpPr>
          <p:cNvPr id="67" name="ZoneTexte 66"/>
          <p:cNvSpPr txBox="1"/>
          <p:nvPr/>
        </p:nvSpPr>
        <p:spPr>
          <a:xfrm rot="2766147">
            <a:off x="3502082" y="2732579"/>
            <a:ext cx="1838615" cy="5183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400" dirty="0" smtClean="0"/>
              <a:t>Short and Very Short Term Forecast</a:t>
            </a:r>
            <a:endParaRPr lang="en-US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3642103" y="1931378"/>
            <a:ext cx="2796419" cy="33642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b="1" dirty="0" smtClean="0"/>
              <a:t>Aggregation</a:t>
            </a:r>
            <a:endParaRPr lang="en-US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SunHydrO – 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9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10160" y="0"/>
            <a:ext cx="10070465" cy="7588889"/>
            <a:chOff x="-865212" y="-59976"/>
            <a:chExt cx="10070465" cy="7588889"/>
          </a:xfrm>
        </p:grpSpPr>
        <p:sp>
          <p:nvSpPr>
            <p:cNvPr id="79" name="Rectangle 78"/>
            <p:cNvSpPr/>
            <p:nvPr/>
          </p:nvSpPr>
          <p:spPr>
            <a:xfrm>
              <a:off x="-865212" y="-30762"/>
              <a:ext cx="10070465" cy="7559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65212" y="-59976"/>
              <a:ext cx="10070465" cy="771525"/>
            </a:xfrm>
            <a:prstGeom prst="rect">
              <a:avLst/>
            </a:prstGeom>
          </p:spPr>
        </p:pic>
      </p:grpSp>
      <p:sp>
        <p:nvSpPr>
          <p:cNvPr id="72" name="ZoneTexte 71"/>
          <p:cNvSpPr txBox="1"/>
          <p:nvPr/>
        </p:nvSpPr>
        <p:spPr>
          <a:xfrm>
            <a:off x="2006426" y="2954876"/>
            <a:ext cx="914400" cy="38030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dirty="0" err="1" smtClean="0">
                <a:solidFill>
                  <a:srgbClr val="0D8136"/>
                </a:solidFill>
                <a:latin typeface="Adobe Devanagari"/>
                <a:cs typeface="Adobe Devanagari"/>
              </a:rPr>
              <a:t>Produce</a:t>
            </a:r>
            <a:endParaRPr lang="fr-FR" dirty="0" smtClean="0">
              <a:solidFill>
                <a:srgbClr val="0D8136"/>
              </a:solidFill>
              <a:latin typeface="Adobe Devanagari"/>
              <a:cs typeface="Adobe Devanagari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 flipV="1">
            <a:off x="2654739" y="2570825"/>
            <a:ext cx="443395" cy="9547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236758" y="6338864"/>
            <a:ext cx="596560" cy="53564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€</a:t>
            </a:r>
          </a:p>
          <a:p>
            <a:pPr algn="ctr"/>
            <a:endParaRPr lang="fr-FR" dirty="0" smtClean="0">
              <a:solidFill>
                <a:srgbClr val="0D8136"/>
              </a:solidFill>
            </a:endParaRPr>
          </a:p>
          <a:p>
            <a:pPr algn="ctr"/>
            <a:r>
              <a:rPr lang="fr-FR" dirty="0" smtClean="0">
                <a:solidFill>
                  <a:srgbClr val="0D8136"/>
                </a:solidFill>
              </a:rPr>
              <a:t>MWh</a:t>
            </a:r>
            <a:endParaRPr lang="fr-FR" dirty="0">
              <a:solidFill>
                <a:srgbClr val="0D8136"/>
              </a:solidFill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>
            <a:off x="230919" y="7153505"/>
            <a:ext cx="732269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238539" y="6609937"/>
            <a:ext cx="71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58884" y="6051701"/>
            <a:ext cx="2179466" cy="409961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r>
              <a:rPr lang="fr-FR" sz="1400" dirty="0" err="1" smtClean="0">
                <a:latin typeface="Arial"/>
                <a:cs typeface="Arial"/>
              </a:rPr>
              <a:t>Units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411" y="6301345"/>
            <a:ext cx="903005" cy="107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/>
          </a:p>
        </p:txBody>
      </p:sp>
      <p:sp>
        <p:nvSpPr>
          <p:cNvPr id="84" name="Titre 2"/>
          <p:cNvSpPr>
            <a:spLocks noGrp="1"/>
          </p:cNvSpPr>
          <p:nvPr>
            <p:ph type="title"/>
          </p:nvPr>
        </p:nvSpPr>
        <p:spPr>
          <a:xfrm>
            <a:off x="1435147" y="61804"/>
            <a:ext cx="8402148" cy="583232"/>
          </a:xfrm>
        </p:spPr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&gt;&gt;&gt;  </a:t>
            </a:r>
            <a:r>
              <a:rPr lang="fr-FR" dirty="0" err="1" smtClean="0">
                <a:latin typeface="Arial"/>
                <a:cs typeface="Arial"/>
              </a:rPr>
              <a:t>Renewable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Sources (RES) </a:t>
            </a:r>
            <a:r>
              <a:rPr lang="fr-FR" dirty="0" err="1" smtClean="0">
                <a:latin typeface="Arial"/>
                <a:cs typeface="Arial"/>
              </a:rPr>
              <a:t>aggregator</a:t>
            </a:r>
            <a:r>
              <a:rPr lang="fr-FR" dirty="0" smtClean="0">
                <a:latin typeface="Arial"/>
                <a:cs typeface="Arial"/>
              </a:rPr>
              <a:t/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       &gt; A new </a:t>
            </a:r>
            <a:r>
              <a:rPr lang="fr-FR" dirty="0" err="1" smtClean="0">
                <a:latin typeface="Arial"/>
                <a:cs typeface="Arial"/>
              </a:rPr>
              <a:t>actor</a:t>
            </a:r>
            <a:r>
              <a:rPr lang="fr-FR" dirty="0" smtClean="0">
                <a:latin typeface="Arial"/>
                <a:cs typeface="Arial"/>
              </a:rPr>
              <a:t> for </a:t>
            </a:r>
            <a:r>
              <a:rPr lang="fr-FR" dirty="0" err="1" smtClean="0">
                <a:latin typeface="Arial"/>
                <a:cs typeface="Arial"/>
              </a:rPr>
              <a:t>energy</a:t>
            </a:r>
            <a:r>
              <a:rPr lang="fr-FR" dirty="0" smtClean="0">
                <a:latin typeface="Arial"/>
                <a:cs typeface="Arial"/>
              </a:rPr>
              <a:t> transition</a:t>
            </a:r>
            <a:endParaRPr lang="fr-FR" noProof="0" dirty="0">
              <a:latin typeface="Arial"/>
              <a:cs typeface="Arial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SunHydrO – 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468E8-4867-4B4E-8948-BC2988E1BB9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3740285" y="1184950"/>
            <a:ext cx="2244089" cy="756674"/>
            <a:chOff x="9433993" y="4897497"/>
            <a:chExt cx="2244089" cy="756674"/>
          </a:xfrm>
        </p:grpSpPr>
        <p:sp>
          <p:nvSpPr>
            <p:cNvPr id="69" name="ZoneTexte 68"/>
            <p:cNvSpPr txBox="1"/>
            <p:nvPr/>
          </p:nvSpPr>
          <p:spPr>
            <a:xfrm>
              <a:off x="9907505" y="4897497"/>
              <a:ext cx="1298576" cy="32650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rgbClr val="0D8136"/>
                  </a:solidFill>
                  <a:latin typeface="Adobe Devanagari"/>
                  <a:cs typeface="Adobe Devanagari"/>
                </a:rPr>
                <a:t>Commitment</a:t>
              </a:r>
              <a:endParaRPr lang="fr-FR" dirty="0" smtClean="0">
                <a:solidFill>
                  <a:srgbClr val="0D8136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H="1">
              <a:off x="9839098" y="5257480"/>
              <a:ext cx="143388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9433993" y="5326440"/>
              <a:ext cx="2244089" cy="32773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(production plan)</a:t>
              </a:r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877" y="3583409"/>
            <a:ext cx="1460812" cy="1460812"/>
          </a:xfrm>
          <a:prstGeom prst="rect">
            <a:avLst/>
          </a:prstGeom>
        </p:spPr>
      </p:pic>
      <p:grpSp>
        <p:nvGrpSpPr>
          <p:cNvPr id="80" name="Groupe 151"/>
          <p:cNvGrpSpPr/>
          <p:nvPr/>
        </p:nvGrpSpPr>
        <p:grpSpPr>
          <a:xfrm>
            <a:off x="5636221" y="864394"/>
            <a:ext cx="2147169" cy="1620000"/>
            <a:chOff x="8078209" y="2341728"/>
            <a:chExt cx="2147169" cy="1620000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8310984" y="2341728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grpSp>
          <p:nvGrpSpPr>
            <p:cNvPr id="81" name="Grouper 80"/>
            <p:cNvGrpSpPr/>
            <p:nvPr/>
          </p:nvGrpSpPr>
          <p:grpSpPr>
            <a:xfrm>
              <a:off x="8078209" y="2616145"/>
              <a:ext cx="2147169" cy="1220753"/>
              <a:chOff x="7924815" y="1992280"/>
              <a:chExt cx="2944770" cy="1674222"/>
            </a:xfrm>
          </p:grpSpPr>
          <p:sp>
            <p:nvSpPr>
              <p:cNvPr id="83" name="Rectangle à coins arrondis 82"/>
              <p:cNvSpPr>
                <a:spLocks noChangeAspect="1"/>
              </p:cNvSpPr>
              <p:nvPr/>
            </p:nvSpPr>
            <p:spPr>
              <a:xfrm>
                <a:off x="7924815" y="3082511"/>
                <a:ext cx="2944770" cy="583991"/>
              </a:xfrm>
              <a:prstGeom prst="roundRect">
                <a:avLst>
                  <a:gd name="adj" fmla="val 7497"/>
                </a:avLst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0" rtlCol="0" anchor="t"/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Energy</a:t>
                </a:r>
                <a:r>
                  <a:rPr lang="fr-FR" sz="1400" dirty="0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latin typeface="Arial"/>
                    <a:ea typeface="Verdana" panose="020B0604030504040204" pitchFamily="34" charset="0"/>
                    <a:cs typeface="Arial"/>
                  </a:rPr>
                  <a:t>market</a:t>
                </a:r>
                <a:endParaRPr lang="fr-FR" sz="1400" dirty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endParaRP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6" b="96142" l="1351" r="99730">
                            <a14:foregroundMark x1="30135" y1="16512" x2="30135" y2="5093"/>
                            <a14:foregroundMark x1="20811" y1="11728" x2="25811" y2="78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681738" y="1992280"/>
                <a:ext cx="1270734" cy="1112752"/>
              </a:xfrm>
              <a:prstGeom prst="rect">
                <a:avLst/>
              </a:prstGeom>
            </p:spPr>
          </p:pic>
        </p:grpSp>
      </p:grpSp>
      <p:grpSp>
        <p:nvGrpSpPr>
          <p:cNvPr id="87" name="Groupe 150"/>
          <p:cNvGrpSpPr/>
          <p:nvPr/>
        </p:nvGrpSpPr>
        <p:grpSpPr>
          <a:xfrm>
            <a:off x="2222928" y="861175"/>
            <a:ext cx="1620000" cy="1620000"/>
            <a:chOff x="4250805" y="1062201"/>
            <a:chExt cx="1620000" cy="1620000"/>
          </a:xfrm>
        </p:grpSpPr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1503" y="1082520"/>
              <a:ext cx="1249601" cy="1075163"/>
            </a:xfrm>
            <a:prstGeom prst="rect">
              <a:avLst/>
            </a:prstGeom>
          </p:spPr>
        </p:pic>
        <p:sp>
          <p:nvSpPr>
            <p:cNvPr id="91" name="Rectangle à coins arrondis 90"/>
            <p:cNvSpPr/>
            <p:nvPr/>
          </p:nvSpPr>
          <p:spPr>
            <a:xfrm>
              <a:off x="4250805" y="1062201"/>
              <a:ext cx="1620000" cy="1620000"/>
            </a:xfrm>
            <a:prstGeom prst="roundRect">
              <a:avLst/>
            </a:prstGeom>
            <a:solidFill>
              <a:schemeClr val="accent2">
                <a:alpha val="0"/>
              </a:schemeClr>
            </a:solidFill>
            <a:ln w="9525">
              <a:solidFill>
                <a:schemeClr val="bg2">
                  <a:lumMod val="65000"/>
                </a:schemeClr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latin typeface="Arial"/>
                <a:cs typeface="Arial"/>
              </a:endParaRPr>
            </a:p>
          </p:txBody>
        </p:sp>
        <p:sp>
          <p:nvSpPr>
            <p:cNvPr id="90" name="Rectangle à coins arrondis 89"/>
            <p:cNvSpPr>
              <a:spLocks noChangeAspect="1"/>
            </p:cNvSpPr>
            <p:nvPr/>
          </p:nvSpPr>
          <p:spPr>
            <a:xfrm>
              <a:off x="4413880" y="2158873"/>
              <a:ext cx="1293850" cy="344404"/>
            </a:xfrm>
            <a:prstGeom prst="roundRect">
              <a:avLst>
                <a:gd name="adj" fmla="val 7497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algn="ctr">
                <a:lnSpc>
                  <a:spcPct val="100000"/>
                </a:lnSpc>
              </a:pPr>
              <a:r>
                <a:rPr lang="fr-FR" sz="1400" dirty="0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Network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ea typeface="Verdana" panose="020B0604030504040204" pitchFamily="34" charset="0"/>
                  <a:cs typeface="Arial"/>
                </a:rPr>
                <a:t>operator</a:t>
              </a:r>
              <a:endParaRPr lang="fr-FR" sz="1200" dirty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endParaRPr>
            </a:p>
          </p:txBody>
        </p:sp>
      </p:grpSp>
      <p:cxnSp>
        <p:nvCxnSpPr>
          <p:cNvPr id="92" name="Connecteur droit avec flèche 91"/>
          <p:cNvCxnSpPr/>
          <p:nvPr/>
        </p:nvCxnSpPr>
        <p:spPr>
          <a:xfrm>
            <a:off x="2850673" y="2553353"/>
            <a:ext cx="413020" cy="87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2" name="Grouper 31"/>
          <p:cNvGrpSpPr/>
          <p:nvPr/>
        </p:nvGrpSpPr>
        <p:grpSpPr>
          <a:xfrm>
            <a:off x="4807689" y="3599356"/>
            <a:ext cx="1242299" cy="1308480"/>
            <a:chOff x="4981267" y="3568706"/>
            <a:chExt cx="1242299" cy="130848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5" b="97731" l="10000" r="67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267" y="3670735"/>
              <a:ext cx="1155409" cy="120645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493" y="3568706"/>
              <a:ext cx="507073" cy="488691"/>
            </a:xfrm>
            <a:prstGeom prst="rect">
              <a:avLst/>
            </a:prstGeom>
          </p:spPr>
        </p:pic>
      </p:grpSp>
      <p:sp>
        <p:nvSpPr>
          <p:cNvPr id="101" name="Rectangle à coins arrondis 100"/>
          <p:cNvSpPr/>
          <p:nvPr/>
        </p:nvSpPr>
        <p:spPr>
          <a:xfrm>
            <a:off x="3324655" y="3525534"/>
            <a:ext cx="3135195" cy="1620000"/>
          </a:xfrm>
          <a:prstGeom prst="roundRect">
            <a:avLst/>
          </a:prstGeom>
          <a:solidFill>
            <a:schemeClr val="accent2">
              <a:alpha val="0"/>
            </a:schemeClr>
          </a:solidFill>
          <a:ln w="9525">
            <a:solidFill>
              <a:schemeClr val="bg2">
                <a:lumMod val="6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latin typeface="Arial"/>
              <a:cs typeface="Arial"/>
            </a:endParaRPr>
          </a:p>
        </p:txBody>
      </p:sp>
      <p:grpSp>
        <p:nvGrpSpPr>
          <p:cNvPr id="41" name="Grouper 40"/>
          <p:cNvGrpSpPr/>
          <p:nvPr/>
        </p:nvGrpSpPr>
        <p:grpSpPr>
          <a:xfrm>
            <a:off x="5967220" y="2553353"/>
            <a:ext cx="952166" cy="788517"/>
            <a:chOff x="5967220" y="2553353"/>
            <a:chExt cx="952166" cy="788517"/>
          </a:xfrm>
        </p:grpSpPr>
        <p:sp>
          <p:nvSpPr>
            <p:cNvPr id="64" name="ZoneTexte 63"/>
            <p:cNvSpPr txBox="1"/>
            <p:nvPr/>
          </p:nvSpPr>
          <p:spPr>
            <a:xfrm>
              <a:off x="6382142" y="2817963"/>
              <a:ext cx="537244" cy="31536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Sell</a:t>
              </a:r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ahead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111" name="Connecteur droit avec flèche 110"/>
            <p:cNvCxnSpPr/>
            <p:nvPr/>
          </p:nvCxnSpPr>
          <p:spPr>
            <a:xfrm flipH="1">
              <a:off x="5967220" y="2553353"/>
              <a:ext cx="684184" cy="7885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ctangle à coins arrondis 42"/>
          <p:cNvSpPr>
            <a:spLocks noChangeAspect="1"/>
          </p:cNvSpPr>
          <p:nvPr/>
        </p:nvSpPr>
        <p:spPr>
          <a:xfrm>
            <a:off x="3707285" y="4850680"/>
            <a:ext cx="2342703" cy="412970"/>
          </a:xfrm>
          <a:prstGeom prst="roundRect">
            <a:avLst>
              <a:gd name="adj" fmla="val 7497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Variable RES</a:t>
            </a:r>
            <a:endParaRPr lang="fr-FR" sz="1200" dirty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54" name="Espace réservé du contenu 6"/>
          <p:cNvSpPr txBox="1">
            <a:spLocks/>
          </p:cNvSpPr>
          <p:nvPr/>
        </p:nvSpPr>
        <p:spPr>
          <a:xfrm>
            <a:off x="1422145" y="5696976"/>
            <a:ext cx="8658480" cy="1166284"/>
          </a:xfrm>
          <a:prstGeom prst="rect">
            <a:avLst/>
          </a:prstGeom>
        </p:spPr>
        <p:txBody>
          <a:bodyPr>
            <a:normAutofit/>
          </a:bodyPr>
          <a:lstStyle>
            <a:lvl1pPr marL="377789" indent="-377789" algn="just" defTabSz="1006380" rtl="0" eaLnBrk="0" fontAlgn="base" hangingPunct="0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7486" indent="-314295" algn="just" defTabSz="1006380" rtl="0" eaLnBrk="0" fontAlgn="base" hangingPunct="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8769" indent="-250801" algn="just" defTabSz="100638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è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546" indent="-250801" algn="just" defTabSz="1006380" rtl="0" eaLnBrk="0" fontAlgn="base" hangingPunct="0">
              <a:spcBef>
                <a:spcPts val="200"/>
              </a:spcBef>
              <a:spcAft>
                <a:spcPts val="1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6737" indent="-250801" algn="just" defTabSz="1006380" rtl="0" eaLnBrk="0" fontAlgn="base" hangingPunc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582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506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431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54" indent="-251962" algn="l" defTabSz="10078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World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(EU directive)</a:t>
            </a:r>
          </a:p>
          <a:p>
            <a:pPr lvl="1"/>
            <a:r>
              <a:rPr lang="fr-FR" dirty="0" smtClean="0"/>
              <a:t>RES </a:t>
            </a:r>
            <a:r>
              <a:rPr lang="fr-FR" dirty="0" err="1" smtClean="0"/>
              <a:t>feed</a:t>
            </a:r>
            <a:r>
              <a:rPr lang="fr-FR" dirty="0" smtClean="0"/>
              <a:t>-in-</a:t>
            </a:r>
            <a:r>
              <a:rPr lang="fr-FR" dirty="0" err="1" smtClean="0"/>
              <a:t>tariffs</a:t>
            </a:r>
            <a:r>
              <a:rPr lang="fr-FR" dirty="0" smtClean="0"/>
              <a:t> are over</a:t>
            </a:r>
          </a:p>
          <a:p>
            <a:pPr lvl="1"/>
            <a:r>
              <a:rPr lang="fr-FR" dirty="0" smtClean="0"/>
              <a:t>RES </a:t>
            </a:r>
            <a:r>
              <a:rPr lang="fr-FR" dirty="0" err="1" smtClean="0"/>
              <a:t>producers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to face </a:t>
            </a:r>
            <a:r>
              <a:rPr lang="fr-FR" dirty="0" err="1" smtClean="0"/>
              <a:t>markets</a:t>
            </a:r>
            <a:endParaRPr lang="fr-FR" u="sng" dirty="0" smtClean="0">
              <a:solidFill>
                <a:srgbClr val="FF0000"/>
              </a:solidFill>
            </a:endParaRPr>
          </a:p>
        </p:txBody>
      </p:sp>
      <p:grpSp>
        <p:nvGrpSpPr>
          <p:cNvPr id="44" name="Grouper 43"/>
          <p:cNvGrpSpPr/>
          <p:nvPr/>
        </p:nvGrpSpPr>
        <p:grpSpPr>
          <a:xfrm>
            <a:off x="2914495" y="2590506"/>
            <a:ext cx="1092030" cy="611230"/>
            <a:chOff x="3025335" y="2590506"/>
            <a:chExt cx="1092030" cy="611230"/>
          </a:xfrm>
        </p:grpSpPr>
        <p:cxnSp>
          <p:nvCxnSpPr>
            <p:cNvPr id="61" name="Connecteur droit 60"/>
            <p:cNvCxnSpPr/>
            <p:nvPr/>
          </p:nvCxnSpPr>
          <p:spPr>
            <a:xfrm flipV="1">
              <a:off x="3152606" y="2590506"/>
              <a:ext cx="964759" cy="61123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3025335" y="2598128"/>
              <a:ext cx="1054090" cy="57698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r 41"/>
          <p:cNvGrpSpPr/>
          <p:nvPr/>
        </p:nvGrpSpPr>
        <p:grpSpPr>
          <a:xfrm>
            <a:off x="4206696" y="2511617"/>
            <a:ext cx="1572891" cy="836883"/>
            <a:chOff x="4206696" y="2511617"/>
            <a:chExt cx="1572891" cy="836883"/>
          </a:xfrm>
        </p:grpSpPr>
        <p:sp>
          <p:nvSpPr>
            <p:cNvPr id="60" name="ZoneTexte 59"/>
            <p:cNvSpPr txBox="1"/>
            <p:nvPr/>
          </p:nvSpPr>
          <p:spPr>
            <a:xfrm>
              <a:off x="4514619" y="2815104"/>
              <a:ext cx="1264968" cy="26933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algn="ctr"/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Pay</a:t>
              </a:r>
              <a:r>
                <a:rPr lang="fr-FR" dirty="0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  <a:latin typeface="Adobe Devanagari"/>
                  <a:cs typeface="Adobe Devanagari"/>
                </a:rPr>
                <a:t>imbalance</a:t>
              </a:r>
              <a:endParaRPr lang="fr-FR" dirty="0">
                <a:solidFill>
                  <a:schemeClr val="accent2"/>
                </a:solidFill>
                <a:latin typeface="Adobe Devanagari"/>
                <a:cs typeface="Adobe Devanagari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 flipH="1" flipV="1">
              <a:off x="4206696" y="2511617"/>
              <a:ext cx="378130" cy="836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3169254" y="2599158"/>
            <a:ext cx="914400" cy="265227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Pay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/>
            </a:r>
            <a:b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</a:b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fixed</a:t>
            </a:r>
            <a:r>
              <a:rPr lang="fr-FR" dirty="0" smtClean="0">
                <a:solidFill>
                  <a:schemeClr val="accent2"/>
                </a:solidFill>
                <a:latin typeface="Adobe Devanagari"/>
                <a:cs typeface="Adobe Devanagari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Adobe Devanagari"/>
                <a:cs typeface="Adobe Devanagari"/>
              </a:rPr>
              <a:t>price</a:t>
            </a:r>
            <a:endParaRPr lang="fr-FR" dirty="0" smtClean="0">
              <a:solidFill>
                <a:schemeClr val="accent2"/>
              </a:solidFill>
              <a:latin typeface="Adobe Devanagari"/>
              <a:cs typeface="Adobe Devanagari"/>
            </a:endParaRPr>
          </a:p>
        </p:txBody>
      </p:sp>
      <p:sp>
        <p:nvSpPr>
          <p:cNvPr id="97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20296" y="-40858"/>
            <a:ext cx="1295400" cy="765175"/>
          </a:xfrm>
        </p:spPr>
        <p:txBody>
          <a:bodyPr/>
          <a:lstStyle/>
          <a:p>
            <a:r>
              <a:rPr lang="fr-FR" noProof="0" dirty="0" err="1" smtClean="0"/>
              <a:t>Context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813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SunHydrO_v1.0">
  <a:themeElements>
    <a:clrScheme name="SunHydrO">
      <a:dk1>
        <a:sysClr val="windowText" lastClr="000000"/>
      </a:dk1>
      <a:lt1>
        <a:srgbClr val="FFFFFF"/>
      </a:lt1>
      <a:dk2>
        <a:srgbClr val="9900FF"/>
      </a:dk2>
      <a:lt2>
        <a:srgbClr val="FFFFFF"/>
      </a:lt2>
      <a:accent1>
        <a:srgbClr val="FDC400"/>
      </a:accent1>
      <a:accent2>
        <a:srgbClr val="009EE0"/>
      </a:accent2>
      <a:accent3>
        <a:srgbClr val="7DC864"/>
      </a:accent3>
      <a:accent4>
        <a:srgbClr val="C80000"/>
      </a:accent4>
      <a:accent5>
        <a:srgbClr val="0AD2D7"/>
      </a:accent5>
      <a:accent6>
        <a:srgbClr val="9B00FF"/>
      </a:accent6>
      <a:hlink>
        <a:srgbClr val="009EE0"/>
      </a:hlink>
      <a:folHlink>
        <a:srgbClr val="FD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36000" tIns="36000" rIns="36000" bIns="3600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108615</TotalTime>
  <Words>2090</Words>
  <Application>Microsoft Macintosh PowerPoint</Application>
  <PresentationFormat>Personnalisé</PresentationFormat>
  <Paragraphs>523</Paragraphs>
  <Slides>33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Adobe Devanagari</vt:lpstr>
      <vt:lpstr>Arial Unicode MS</vt:lpstr>
      <vt:lpstr>Calibri</vt:lpstr>
      <vt:lpstr>MS PGothic</vt:lpstr>
      <vt:lpstr>ＭＳ Ｐゴシック</vt:lpstr>
      <vt:lpstr>News Gothic MT</vt:lpstr>
      <vt:lpstr>Segoe UI Light</vt:lpstr>
      <vt:lpstr>Times New Roman</vt:lpstr>
      <vt:lpstr>Verdana</vt:lpstr>
      <vt:lpstr>Wingdings</vt:lpstr>
      <vt:lpstr>Arial</vt:lpstr>
      <vt:lpstr>SunHydrO_v1.0</vt:lpstr>
      <vt:lpstr>renewable energy aggregator - how to handle market risk -</vt:lpstr>
      <vt:lpstr>Sun’R Smart Energy and the Sun’R group</vt:lpstr>
      <vt:lpstr>The Sun’R group develops and operates GHG-free energy assets  to facilitate the transition to a sustainable electrical system</vt:lpstr>
      <vt:lpstr>Sun’R has developed 120+ solar PV power plants, and operates 70+ on its own behalf</vt:lpstr>
      <vt:lpstr>SunHydrO – Distributed Pumped Hydro Storage</vt:lpstr>
      <vt:lpstr>Tackle the issues where they mostly occur</vt:lpstr>
      <vt:lpstr>Agile partners to bring flexibility to the electrical system</vt:lpstr>
      <vt:lpstr>The SunHydrO project aims to couple renewable generation with storage to supply electricity and energy services to the system</vt:lpstr>
      <vt:lpstr>&gt;&gt;&gt;  Renewable Energy Sources (RES) aggregator         &gt; A new actor for energy transition</vt:lpstr>
      <vt:lpstr>&gt;&gt;&gt; How to master RES variablity on spot market?         &gt; Selling ahead a variable energy</vt:lpstr>
      <vt:lpstr>&gt;&gt;&gt;  Renewable Energy Sources (RES) aggregator         &gt; A new actor for energy transition</vt:lpstr>
      <vt:lpstr>&gt;&gt;&gt;  Renewable energy aggregator          &gt; A new actor for the energy transition</vt:lpstr>
      <vt:lpstr>&gt;&gt;&gt;  Renewable energy aggregator : How to handle market risk         &gt; Agenda</vt:lpstr>
      <vt:lpstr>Day-Ahead market &gt; Energy market price for October 3rd 0h00</vt:lpstr>
      <vt:lpstr>Day-Ahead market &gt; One bid auction the day before</vt:lpstr>
      <vt:lpstr>Intraday market : Over the counter &gt; A recourse</vt:lpstr>
      <vt:lpstr>A simple Intraday market model &gt; Selling at the weighted average price one hour before delivery</vt:lpstr>
      <vt:lpstr>Stochastic optimization notations</vt:lpstr>
      <vt:lpstr>Variable RES model</vt:lpstr>
      <vt:lpstr>Network is watching  &gt; Imbalance between production and commitments</vt:lpstr>
      <vt:lpstr>RES aggregator’s expected revenue maximization &gt; Multi-stage stochastic program</vt:lpstr>
      <vt:lpstr>We have a formulated a res aggregator optimization problem   How to solve it?</vt:lpstr>
      <vt:lpstr>Stochastic programming &gt; Solving with Linear Programming on a scenario tree</vt:lpstr>
      <vt:lpstr>We now have tools to take res aggregator decisions   How does these decisions behave in real life?</vt:lpstr>
      <vt:lpstr>Simulation of Day-Ahead/Intraday aggregator’s selling strategy &gt; A large variance</vt:lpstr>
      <vt:lpstr>How to model risk?  &gt; Value at Risk (VaR) &amp; Conditional VaR (CVaR) </vt:lpstr>
      <vt:lpstr>RES aggregator’s risk averse optimization problem &gt; Looking for a risk/gain balance</vt:lpstr>
      <vt:lpstr>Présentation PowerPoint</vt:lpstr>
      <vt:lpstr>&gt;&gt;&gt; Risk model can master risk!        &gt; less gain but less risk</vt:lpstr>
      <vt:lpstr>Conclusion</vt:lpstr>
      <vt:lpstr>Aggregator dash-board</vt:lpstr>
      <vt:lpstr>&gt;&gt;&gt;  Le métier de l’agrégateur d’EnR intermittentes</vt:lpstr>
      <vt:lpstr>Quelle est la performance de vos prévisions?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Davy Marchand-Maillet</dc:creator>
  <cp:lastModifiedBy>Utilisateur de Microsoft Office</cp:lastModifiedBy>
  <cp:revision>1578</cp:revision>
  <cp:lastPrinted>2014-04-08T15:35:40Z</cp:lastPrinted>
  <dcterms:created xsi:type="dcterms:W3CDTF">2013-04-24T22:32:30Z</dcterms:created>
  <dcterms:modified xsi:type="dcterms:W3CDTF">2016-06-02T09:06:38Z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lueKiwi.InstanceUrl">
    <vt:lpwstr>https://o-i-e-platform.bluekiwi.net</vt:lpwstr>
  </property>
  <property fmtid="{D5CDD505-2E9C-101B-9397-08002B2CF9AE}" pid="3" name="BlueKiwi.PostId">
    <vt:i4>10000</vt:i4>
  </property>
  <property fmtid="{D5CDD505-2E9C-101B-9397-08002B2CF9AE}" pid="4" name="BlueKiwi.VersionNumber">
    <vt:i4>1</vt:i4>
  </property>
  <property fmtid="{D5CDD505-2E9C-101B-9397-08002B2CF9AE}" pid="5" name="BlueKiwi.RevisionNumber">
    <vt:i4>4</vt:i4>
  </property>
  <property fmtid="{D5CDD505-2E9C-101B-9397-08002B2CF9AE}" pid="6" name="BlueKiwi.FileId">
    <vt:i4>3396</vt:i4>
  </property>
  <property fmtid="{D5CDD505-2E9C-101B-9397-08002B2CF9AE}" pid="7" name="BlueKiwi.Tags">
    <vt:lpwstr>Comité Technique, modèle, comité technique</vt:lpwstr>
  </property>
</Properties>
</file>